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4" r:id="rId4"/>
    <p:sldId id="275" r:id="rId5"/>
    <p:sldId id="260" r:id="rId6"/>
    <p:sldId id="261" r:id="rId7"/>
    <p:sldId id="262" r:id="rId8"/>
    <p:sldId id="263" r:id="rId9"/>
    <p:sldId id="276" r:id="rId10"/>
    <p:sldId id="269" r:id="rId11"/>
    <p:sldId id="270" r:id="rId12"/>
    <p:sldId id="272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50" autoAdjust="0"/>
    <p:restoredTop sz="94692" autoAdjust="0"/>
  </p:normalViewPr>
  <p:slideViewPr>
    <p:cSldViewPr snapToObjects="1">
      <p:cViewPr>
        <p:scale>
          <a:sx n="64" d="100"/>
          <a:sy n="64" d="100"/>
        </p:scale>
        <p:origin x="-1044" y="-91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703808A-314F-4D2F-8309-F92FE1C7D807}" type="datetimeFigureOut">
              <a:rPr lang="fr-FR" altLang="fr-FR"/>
              <a:pPr/>
              <a:t>30/10/2017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B035E3E-A25C-42A3-8BC8-DBD6531E73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23504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76D3F78-AC59-4EC6-8EFD-C2EA51D786CE}" type="datetimeFigureOut">
              <a:rPr lang="fr-FR" altLang="fr-FR"/>
              <a:pPr/>
              <a:t>30/10/2017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E710DDC-CDD3-4FD7-BED3-D8FEE1A2E3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12053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7E710DDC-CDD3-4FD7-BED3-D8FEE1A2E342}" type="slidenum">
              <a:rPr/>
              <a:pPr algn="r" rtl="1"/>
              <a:t>2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xmlns="" val="85117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8B0170F6-B35C-1444-A800-7798699BE7EE}" type="slidenum">
              <a:rPr/>
              <a:pPr algn="r" rtl="1"/>
              <a:t>9</a:t>
            </a:fld>
            <a:endParaRPr lang="ar" altLang="x-none"/>
          </a:p>
        </p:txBody>
      </p:sp>
    </p:spTree>
    <p:extLst>
      <p:ext uri="{BB962C8B-B14F-4D97-AF65-F5344CB8AC3E}">
        <p14:creationId xmlns:p14="http://schemas.microsoft.com/office/powerpoint/2010/main" xmlns="" val="76087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E36CA7-9D7B-479C-925D-45F84959D13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C831C7C-3513-4BFE-8A2A-944D9D7FC9B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Espace réservé du pied de page 3"/>
          <p:cNvSpPr>
            <a:spLocks noGrp="1"/>
          </p:cNvSpPr>
          <p:nvPr userDrawn="1"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>
                <a:latin typeface="Arial" pitchFamily="34" charset="0"/>
                <a:cs typeface="Helvetica" pitchFamily="34" charset="0"/>
              </a:rPr>
              <a:t>Kit intégration H3SE - TCG 1.1 – Introduction et engagement Top Management – V2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3F10DC-EAB8-4FDB-A4A5-AF6B25926D0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7E9063-5943-424B-8D91-FC52E030470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95C2C2B-D701-410C-A1C8-065D1ED2E7E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98D172-3DBA-41A7-AB3C-F1359E0BCE5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B5BB00-7665-4760-832D-27654561A5B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A1319B-5A50-4B85-994D-EC51869251F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D137B8-B31D-4EBE-97D1-E3265D5D31F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2EB401E8-FBD8-4EFE-A7A8-0FC6C322B3E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3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1000"/>
            </a:lvl1pPr>
          </a:lstStyle>
          <a:p>
            <a:r>
              <a:rPr lang="fr-FR" altLang="fr-FR" smtClean="0">
                <a:cs typeface="Helvetica" pitchFamily="34" charset="0"/>
              </a:rPr>
              <a:t>Kit intégration H3SE - TCG 1.1 – Introduction et engagement Top Management – V2</a:t>
            </a:r>
            <a:endParaRPr lang="fr-FR" altLang="fr-FR" dirty="0" smtClean="0"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slide" Target="slide2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/>
            <a:endParaRPr lang="ar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" b="1" i="0" u="none" baseline="0">
                <a:ea typeface="+mj-ea"/>
              </a:rPr>
              <a:t>مقدمة للدورة التدريبية الخاصة بالدمج والتزام الإدارة العليا</a:t>
            </a:r>
            <a:endParaRPr lang="ar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r" rtl="1" eaLnBrk="1" hangingPunct="1"/>
            <a:r>
              <a:rPr lang="ar" b="0" i="0" u="none" baseline="0" dirty="0">
                <a:cs typeface="Arial" pitchFamily="34" charset="0"/>
              </a:rPr>
              <a:t>مجموعة دمج الصحة والسلامة والأمن والمجتمع والبيئة </a:t>
            </a:r>
            <a:r>
              <a:rPr lang="ar" b="0" i="0" u="none" baseline="0" dirty="0" smtClean="0">
                <a:cs typeface="Arial" pitchFamily="34" charset="0"/>
              </a:rPr>
              <a:t>(</a:t>
            </a:r>
            <a:r>
              <a:rPr lang="fr-FR" altLang="fr-FR" dirty="0" smtClean="0">
                <a:cs typeface="Arial" pitchFamily="34" charset="0"/>
              </a:rPr>
              <a:t>H3SE</a:t>
            </a:r>
            <a:r>
              <a:rPr lang="ar" b="0" i="0" u="none" baseline="0" dirty="0" smtClean="0">
                <a:cs typeface="Arial" pitchFamily="34" charset="0"/>
              </a:rPr>
              <a:t>)</a:t>
            </a:r>
            <a:endParaRPr lang="ar" b="0" i="0" u="none" baseline="0" dirty="0">
              <a:cs typeface="Arial" pitchFamily="34" charset="0"/>
            </a:endParaRPr>
          </a:p>
          <a:p>
            <a:pPr algn="r" rtl="1" eaLnBrk="1" hangingPunct="1"/>
            <a:r>
              <a:rPr lang="ar" b="0" i="0" u="none" baseline="0" dirty="0">
                <a:cs typeface="Arial" pitchFamily="34" charset="0"/>
              </a:rPr>
              <a:t>وحدة المناهج الدراسية الأساسية العامة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كلمة السيد/ باتريك بويانيه - رئيس مجلس إدارة المجموعة</a:t>
            </a:r>
            <a:endParaRPr lang="ar" dirty="0"/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1"/>
            <a:fld id="{0EEE818D-B523-4C66-A181-DA6ADF68CD23}" type="slidenum">
              <a:rPr/>
              <a:pPr algn="l" rtl="1"/>
              <a:t>10</a:t>
            </a:fld>
            <a:endParaRPr lang="ar" altLang="fr-FR"/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3995738" y="3476625"/>
            <a:ext cx="114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" b="0" i="0" u="none" baseline="0"/>
              <a:t>فيديو باتريك بويانيه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107504" y="6411913"/>
            <a:ext cx="644569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r" rtl="1">
              <a:defRPr/>
            </a:pPr>
            <a:r>
              <a:rPr lang="ar" sz="1000" dirty="0">
                <a:cs typeface="Helvetica" pitchFamily="34" charset="0"/>
              </a:rPr>
              <a:t>مجموعة دمج الصحة والسلامة والأمن والمجتمع والبيئة (</a:t>
            </a:r>
            <a:r>
              <a:rPr lang="fr-FR" altLang="fr-FR" sz="1000" dirty="0"/>
              <a:t>H3SE</a:t>
            </a:r>
            <a:r>
              <a:rPr lang="ar" sz="1000" dirty="0">
                <a:cs typeface="Helvetica" pitchFamily="34" charset="0"/>
              </a:rPr>
              <a:t>) - المناهج الدراسية الأساسية العامة 1.1 - المقدمة والتزام الإدارة العليا – الإصدار الثاني</a:t>
            </a:r>
            <a:endParaRPr lang="ar" altLang="fr-FR" sz="1000" dirty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/>
            <a:r>
              <a:rPr lang="ar" b="1" i="0" u="none" cap="none" baseline="0">
                <a:cs typeface="Arial" pitchFamily="34" charset="0"/>
              </a:rPr>
              <a:t>التزام باتريك بويانيه</a:t>
            </a: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1"/>
            <a:r>
              <a:rPr lang="ar" b="1" i="0" u="none" baseline="0" dirty="0">
                <a:cs typeface="Arial" pitchFamily="34" charset="0"/>
              </a:rPr>
              <a:t>في رأيك، ما هي الكلمات المفتاحية والأفكار الأساسية التي تلخص هذا الفيديو؟</a:t>
            </a:r>
            <a:endParaRPr lang="ar" altLang="fr-FR" dirty="0" smtClean="0">
              <a:cs typeface="Arial" pitchFamily="34" charset="0"/>
            </a:endParaRPr>
          </a:p>
          <a:p>
            <a:pPr algn="just" rtl="1">
              <a:buFont typeface="Lucida Grande"/>
              <a:buNone/>
            </a:pPr>
            <a:r>
              <a:rPr lang="ar" b="0" i="0" u="none" baseline="0" dirty="0">
                <a:cs typeface="Arial" pitchFamily="34" charset="0"/>
              </a:rPr>
              <a:t> </a:t>
            </a:r>
          </a:p>
          <a:p>
            <a:pPr algn="just" rtl="1"/>
            <a:r>
              <a:rPr lang="ar" b="1" i="0" u="none" baseline="0" dirty="0">
                <a:cs typeface="Arial" pitchFamily="34" charset="0"/>
              </a:rPr>
              <a:t>ما أكثر النقاط التي أثَّرت فيك وأدهشتك في كلمة باتريك بويانيه؟ </a:t>
            </a:r>
            <a:endParaRPr lang="ar" altLang="fr-FR" dirty="0" smtClean="0">
              <a:cs typeface="Arial" pitchFamily="34" charset="0"/>
            </a:endParaRPr>
          </a:p>
          <a:p>
            <a:pPr algn="just" rtl="1">
              <a:buFont typeface="Lucida Grande"/>
              <a:buNone/>
            </a:pPr>
            <a:r>
              <a:rPr lang="ar" b="0" i="0" u="none" baseline="0" dirty="0">
                <a:cs typeface="Arial" pitchFamily="34" charset="0"/>
              </a:rPr>
              <a:t> </a:t>
            </a:r>
            <a:endParaRPr lang="ar" altLang="fr-FR" dirty="0" smtClean="0">
              <a:cs typeface="Arial" pitchFamily="34" charset="0"/>
            </a:endParaRPr>
          </a:p>
          <a:p>
            <a:pPr algn="just" rtl="1"/>
            <a:r>
              <a:rPr lang="ar" b="1" i="0" u="none" baseline="0" dirty="0">
                <a:cs typeface="Arial" pitchFamily="34" charset="0"/>
              </a:rPr>
              <a:t>كيف يمكن تلخيص التزامه حيال الصحة والسلامة والأمن والمجتمع والبيئة </a:t>
            </a:r>
            <a:r>
              <a:rPr lang="ar" b="1" i="0" u="none" baseline="0" dirty="0" smtClean="0">
                <a:cs typeface="Arial" pitchFamily="34" charset="0"/>
              </a:rPr>
              <a:t>(</a:t>
            </a:r>
            <a:r>
              <a:rPr lang="fr-FR" altLang="fr-FR" b="1" dirty="0" smtClean="0">
                <a:cs typeface="Arial" pitchFamily="34" charset="0"/>
              </a:rPr>
              <a:t>H3SE</a:t>
            </a:r>
            <a:r>
              <a:rPr lang="ar" b="1" i="0" u="none" baseline="0" dirty="0" smtClean="0">
                <a:cs typeface="Arial" pitchFamily="34" charset="0"/>
              </a:rPr>
              <a:t>)؟</a:t>
            </a:r>
            <a:r>
              <a:rPr lang="ar" b="0" i="0" u="none" baseline="0" dirty="0" smtClean="0">
                <a:cs typeface="Arial" pitchFamily="34" charset="0"/>
              </a:rPr>
              <a:t> </a:t>
            </a:r>
            <a:endParaRPr lang="ar" b="0" i="0" u="none" baseline="0" dirty="0">
              <a:cs typeface="Arial" pitchFamily="34" charset="0"/>
            </a:endParaRPr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1"/>
            <a:fld id="{FE6610B8-DA37-474D-93E5-BA1A1781F029}" type="slidenum">
              <a:rPr/>
              <a:pPr algn="l" rtl="1"/>
              <a:t>11</a:t>
            </a:fld>
            <a:endParaRPr lang="ar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107032" y="6381328"/>
            <a:ext cx="6553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r" rtl="1">
              <a:defRPr/>
            </a:pPr>
            <a:r>
              <a:rPr lang="ar" sz="1000" dirty="0">
                <a:cs typeface="Helvetica" pitchFamily="34" charset="0"/>
              </a:rPr>
              <a:t>مجموعة دمج الصحة والسلامة والأمن والمجتمع والبيئة (</a:t>
            </a:r>
            <a:r>
              <a:rPr lang="fr-FR" altLang="fr-FR" sz="1000" dirty="0"/>
              <a:t>H3SE</a:t>
            </a:r>
            <a:r>
              <a:rPr lang="ar" sz="1000" dirty="0">
                <a:cs typeface="Helvetica" pitchFamily="34" charset="0"/>
              </a:rPr>
              <a:t>) - المناهج الدراسية الأساسية العامة 1.1 - المقدمة والتزام الإدارة العليا – الإصدار الثاني</a:t>
            </a:r>
            <a:endParaRPr lang="ar" altLang="fr-FR" sz="1000" dirty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r" rtl="1">
              <a:defRPr/>
            </a:pPr>
            <a:r>
              <a:rPr lang="ar" b="1" i="0" u="none" baseline="0"/>
              <a:t>نهاية الوحدة الأولى</a:t>
            </a:r>
            <a:endParaRPr lang="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60350" y="5619750"/>
            <a:ext cx="8713788" cy="5667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</p:nvPr>
        </p:nvGraphicFramePr>
        <p:xfrm>
          <a:off x="269875" y="1052513"/>
          <a:ext cx="4464050" cy="4370388"/>
        </p:xfrm>
        <a:graphic>
          <a:graphicData uri="http://schemas.openxmlformats.org/drawingml/2006/table">
            <a:tbl>
              <a:tblPr/>
              <a:tblGrid>
                <a:gridCol w="1554163"/>
                <a:gridCol w="1414462"/>
                <a:gridCol w="1495425"/>
              </a:tblGrid>
              <a:tr h="530225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المناهج الدراسية الأساسية العامة (3 أيام)</a:t>
                      </a:r>
                      <a:endParaRPr kumimoji="0" lang="a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"/>
                    </a:p>
                  </a:txBody>
                  <a:tcPr/>
                </a:tc>
              </a:tr>
              <a:tr h="1993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رؤية المجموعة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74625" marR="0" lvl="0" indent="-174625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فيديو المدير التنفيذي </a:t>
                      </a:r>
                    </a:p>
                    <a:p>
                      <a:pPr marL="174625" marR="0" lvl="0" indent="-174625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التزام الإدارة</a:t>
                      </a:r>
                    </a:p>
                    <a:p>
                      <a:pPr marL="174625" marR="0" lvl="0" indent="-174625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الصحة والسلامة والبيئة "HSE" = قيمة لدى مجموعة توتال "Total"</a:t>
                      </a:r>
                    </a:p>
                    <a:p>
                      <a:pPr marL="174625" marR="0" lvl="0" indent="-174625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لائحة الصحة والسلامة والبيئة والجودة (HSEQ)</a:t>
                      </a:r>
                    </a:p>
                    <a:p>
                      <a:pPr marL="174625" marR="0" lvl="0" indent="-174625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المسؤولية المجتمعية</a:t>
                      </a:r>
                    </a:p>
                    <a:p>
                      <a:pPr marL="174625" marR="0" lvl="0" indent="-174625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الفخر بالانتماء، والتحديات الدولية الكبرى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المخاطر (تتمة)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أمان الأشخاص والمنشآت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النظافة الشخصية / الصحة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البيئة</a:t>
                      </a:r>
                      <a:endParaRPr kumimoji="0" lang="a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الالتزام تجاه الطقس </a:t>
                      </a:r>
                      <a:endParaRPr kumimoji="0" lang="a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طرح موضوعات الالتزام، وثقافة السلامة لدى مجموعة توتال "Total"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السلوكيات الإيجابية والسلبية في مجال الصحة والسلامة والبيئة "HSE"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العمل الجماعي وعلاقات التسلسل الهرمي</a:t>
                      </a:r>
                      <a:endParaRPr kumimoji="0" lang="a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الالتزام بالمثل العليا في مجال الصحة والسلامة والبيئة "HSE" تجاه المقاولين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</a:tr>
              <a:tr h="1846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مخاطر الصحة والسلامة والبيئة "HSE" ذات الصلة بأعمالنا 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المخاطر والحوادث الرئيسية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السلامة، والوفيات / الحوادث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مقدمة إلى القواعد الذهبية الاثنا عشرة (12).</a:t>
                      </a:r>
                      <a:endParaRPr kumimoji="0" lang="a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سلسلة المسؤوليات بشأن الصحة والسلامة والبيئة والجودة (HSEQ)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قائد واحد</a:t>
                      </a:r>
                      <a:endParaRPr kumimoji="0" lang="a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المسؤولية تجاه الصحة والسلامة والبيئة والجودة (HSEQ) في المقر الرئيسي / الموقع</a:t>
                      </a:r>
                    </a:p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كل فرد مسؤول بحسب مستوى وظيفته</a:t>
                      </a:r>
                    </a:p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04775" indent="-10477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104775" marR="0" lvl="0" indent="-104775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a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Espace réservé du contenu 3"/>
          <p:cNvGraphicFramePr>
            <a:graphicFrameLocks noGrp="1"/>
          </p:cNvGraphicFramePr>
          <p:nvPr/>
        </p:nvGraphicFramePr>
        <p:xfrm>
          <a:off x="5076825" y="3581400"/>
          <a:ext cx="2447999" cy="771526"/>
        </p:xfrm>
        <a:graphic>
          <a:graphicData uri="http://schemas.openxmlformats.org/drawingml/2006/table">
            <a:tbl>
              <a:tblPr/>
              <a:tblGrid>
                <a:gridCol w="1583903"/>
                <a:gridCol w="86409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المخاطر في المكتب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يوم واحد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حوادث المكتب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أمن المعلومات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الإيماءات والمواقف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1.1</a:t>
                      </a:r>
                    </a:p>
                    <a:p>
                      <a:pPr marL="82550" marR="0" lvl="0" indent="-825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1.2</a:t>
                      </a:r>
                    </a:p>
                    <a:p>
                      <a:pPr marL="82550" marR="0" lvl="0" indent="-825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7457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" b="1" i="0" u="none" cap="none" baseline="0">
                <a:cs typeface="Arial" charset="0"/>
              </a:rPr>
              <a:t>البرنامج التدريبي رقم 1 – </a:t>
            </a:r>
            <a:r>
              <a:rPr lang="ar" sz="2000" b="0" i="0" u="none" cap="none" baseline="0">
                <a:cs typeface="Arial" charset="0"/>
              </a:rPr>
              <a:t>موظفو الدعم وموظفو العمليات غير الفنية </a:t>
            </a:r>
            <a:r>
              <a:rPr lang="ar" sz="2000" b="0" cap="none">
                <a:cs typeface="Arial" charset="0"/>
              </a:rPr>
              <a:t/>
            </a:r>
            <a:br>
              <a:rPr lang="ar" sz="2000" b="0" cap="none">
                <a:cs typeface="Arial" charset="0"/>
              </a:rPr>
            </a:br>
            <a:r>
              <a:rPr lang="ar" sz="1600" b="0" i="0" u="none" cap="none" baseline="0">
                <a:cs typeface="Arial" charset="0"/>
              </a:rPr>
              <a:t>(4.5 أيام من التدريب داخل القاعة بالإضافة إلى 5 أيام من التدريب / الممارسة خلال 3 أشهر)</a:t>
            </a:r>
            <a:r>
              <a:rPr lang="ar" sz="1800" cap="none">
                <a:cs typeface="Arial" charset="0"/>
              </a:rPr>
              <a:t/>
            </a:r>
            <a:br>
              <a:rPr lang="ar" sz="1800" cap="none">
                <a:cs typeface="Arial" charset="0"/>
              </a:rPr>
            </a:br>
            <a:r>
              <a:rPr lang="ar" b="0" i="0" u="none" cap="none" baseline="0">
                <a:cs typeface="Arial" charset="0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537" y="609282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sz="1100" b="1" i="0" u="none" baseline="0">
                <a:solidFill>
                  <a:prstClr val="white">
                    <a:lumMod val="65000"/>
                  </a:prstClr>
                </a:solidFill>
              </a:rPr>
              <a:t>التعاقد</a:t>
            </a:r>
          </a:p>
        </p:txBody>
      </p:sp>
      <p:pic>
        <p:nvPicPr>
          <p:cNvPr id="1746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6981825" y="284480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50"/>
          <p:cNvGrpSpPr/>
          <p:nvPr/>
        </p:nvGrpSpPr>
        <p:grpSpPr>
          <a:xfrm>
            <a:off x="6931025" y="1283617"/>
            <a:ext cx="1570831" cy="678342"/>
            <a:chOff x="6931025" y="1340767"/>
            <a:chExt cx="1570831" cy="678342"/>
          </a:xfrm>
        </p:grpSpPr>
        <p:graphicFrame>
          <p:nvGraphicFramePr>
            <p:cNvPr id="30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67834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a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مكافحة الحرائق، وتقديم الإسعافات الأولية</a:t>
                        </a:r>
                        <a:endParaRPr kumimoji="0" lang="a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a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a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a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نصف يوم على الأقل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71" name="Imag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عروض من قِبل المُدرِّب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ميدان العمل (المرافقة، وزيارة المراجعة، و"التظليل"، إلخ.)</a:t>
            </a:r>
          </a:p>
        </p:txBody>
      </p:sp>
      <p:pic>
        <p:nvPicPr>
          <p:cNvPr id="17474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5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6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7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9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 dirty="0">
                <a:solidFill>
                  <a:prstClr val="black"/>
                </a:solidFill>
              </a:rPr>
              <a:t>التمارين وورش العمل،</a:t>
            </a:r>
          </a:p>
          <a:p>
            <a:pPr algn="r" rtl="1">
              <a:defRPr/>
            </a:pPr>
            <a:r>
              <a:rPr lang="ar" sz="831" b="0" i="0" u="none" baseline="0" dirty="0">
                <a:solidFill>
                  <a:prstClr val="black"/>
                </a:solidFill>
              </a:rPr>
              <a:t>وعمليات المحاكاة، إلخ.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العمل الشخصي، والقراءة المرجعية، إلخ.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199063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التبادل مع أصحاب المصلحة، وعروض الإدارة، إلخ.</a:t>
            </a:r>
            <a:endParaRPr lang="ar" sz="831" dirty="0">
              <a:solidFill>
                <a:prstClr val="black"/>
              </a:solidFill>
            </a:endParaRPr>
          </a:p>
        </p:txBody>
      </p:sp>
      <p:grpSp>
        <p:nvGrpSpPr>
          <p:cNvPr id="3" name="Groupe 66"/>
          <p:cNvGrpSpPr/>
          <p:nvPr/>
        </p:nvGrpSpPr>
        <p:grpSpPr>
          <a:xfrm>
            <a:off x="5076825" y="4593535"/>
            <a:ext cx="2066925" cy="352425"/>
            <a:chOff x="5249863" y="4633913"/>
            <a:chExt cx="2066925" cy="352425"/>
          </a:xfrm>
        </p:grpSpPr>
        <p:graphicFrame>
          <p:nvGraphicFramePr>
            <p:cNvPr id="53" name="Espace réservé du contenu 3"/>
            <p:cNvGraphicFramePr>
              <a:graphicFrameLocks/>
            </p:cNvGraphicFramePr>
            <p:nvPr/>
          </p:nvGraphicFramePr>
          <p:xfrm>
            <a:off x="5249863" y="4633913"/>
            <a:ext cx="2066925" cy="35242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62516"/>
                  <a:gridCol w="404409"/>
                </a:tblGrid>
                <a:tr h="352425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9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بطاقة الإيقاف "Stop Card"</a:t>
                        </a:r>
                        <a:endParaRPr kumimoji="0" lang="a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9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ملاحظات السلامة</a:t>
                        </a:r>
                        <a:endParaRPr kumimoji="0" lang="a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نصف يوم</a:t>
                        </a:r>
                        <a:endParaRPr kumimoji="0" lang="a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84" name="Imag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380" y="4633913"/>
              <a:ext cx="3857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85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8813" y="3117850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481236" y="1214438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7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98" y="1222375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8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923" y="1196975"/>
            <a:ext cx="2857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1535336" y="120808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1736" y="121285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62"/>
          <p:cNvGrpSpPr/>
          <p:nvPr/>
        </p:nvGrpSpPr>
        <p:grpSpPr>
          <a:xfrm>
            <a:off x="5927725" y="1966042"/>
            <a:ext cx="1698625" cy="561775"/>
            <a:chOff x="5537200" y="2023184"/>
            <a:chExt cx="1928784" cy="793536"/>
          </a:xfrm>
        </p:grpSpPr>
        <p:graphicFrame>
          <p:nvGraphicFramePr>
            <p:cNvPr id="66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أمن المعلومات</a:t>
                        </a:r>
                        <a:endParaRPr kumimoji="0" lang="a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a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a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ساعتان</a:t>
                        </a:r>
                        <a:endParaRPr kumimoji="0" lang="a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99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e 64"/>
          <p:cNvGrpSpPr/>
          <p:nvPr/>
        </p:nvGrpSpPr>
        <p:grpSpPr>
          <a:xfrm>
            <a:off x="7769224" y="4430713"/>
            <a:ext cx="1154113" cy="677862"/>
            <a:chOff x="7658100" y="4411663"/>
            <a:chExt cx="1154113" cy="677862"/>
          </a:xfrm>
        </p:grpSpPr>
        <p:graphicFrame>
          <p:nvGraphicFramePr>
            <p:cNvPr id="45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786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تقرير إثارة الدهشة </a:t>
                        </a:r>
                      </a:p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والالتزامات الشخصية</a:t>
                        </a:r>
                        <a:endParaRPr kumimoji="0" lang="a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نصف يوم إلى يوم</a:t>
                        </a:r>
                        <a:endParaRPr kumimoji="0" lang="a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17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ZoneTexte 46"/>
          <p:cNvSpPr txBox="1"/>
          <p:nvPr/>
        </p:nvSpPr>
        <p:spPr>
          <a:xfrm>
            <a:off x="8388424" y="6092825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sz="1100" b="1" i="0" u="none" baseline="0">
                <a:solidFill>
                  <a:prstClr val="white">
                    <a:lumMod val="65000"/>
                  </a:prstClr>
                </a:solidFill>
              </a:rPr>
              <a:t>3 أشهر</a:t>
            </a:r>
          </a:p>
        </p:txBody>
      </p:sp>
      <p:sp>
        <p:nvSpPr>
          <p:cNvPr id="17522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>
                <a:solidFill>
                  <a:prstClr val="white"/>
                </a:solidFill>
              </a:rPr>
              <a:t>اليوم الأول</a:t>
            </a:r>
            <a:endParaRPr lang="ar" altLang="fr-FR" b="1" dirty="0">
              <a:solidFill>
                <a:prstClr val="white"/>
              </a:solidFill>
            </a:endParaRPr>
          </a:p>
        </p:txBody>
      </p:sp>
      <p:sp>
        <p:nvSpPr>
          <p:cNvPr id="17523" name="ZoneTexte 47"/>
          <p:cNvSpPr txBox="1">
            <a:spLocks noChangeArrowheads="1"/>
          </p:cNvSpPr>
          <p:nvPr/>
        </p:nvSpPr>
        <p:spPr bwMode="auto">
          <a:xfrm>
            <a:off x="2330450" y="5680075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>
                <a:solidFill>
                  <a:prstClr val="white"/>
                </a:solidFill>
              </a:rPr>
              <a:t>اليوم الثاني</a:t>
            </a:r>
          </a:p>
        </p:txBody>
      </p:sp>
      <p:sp>
        <p:nvSpPr>
          <p:cNvPr id="17524" name="ZoneTexte 49"/>
          <p:cNvSpPr txBox="1">
            <a:spLocks noChangeArrowheads="1"/>
          </p:cNvSpPr>
          <p:nvPr/>
        </p:nvSpPr>
        <p:spPr bwMode="auto">
          <a:xfrm>
            <a:off x="3851275" y="5651500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>
                <a:solidFill>
                  <a:prstClr val="white"/>
                </a:solidFill>
              </a:rPr>
              <a:t>اليوم الثالث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076825" y="2603688"/>
          <a:ext cx="3155903" cy="815658"/>
        </p:xfrm>
        <a:graphic>
          <a:graphicData uri="http://schemas.openxmlformats.org/drawingml/2006/table">
            <a:tbl>
              <a:tblPr/>
              <a:tblGrid>
                <a:gridCol w="1943447"/>
                <a:gridCol w="121245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الصحة والسلامة والبيئة "HSE" في الموقع / الفرع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نصف يوم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95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المخاطر / الحوادث الرئيسية بالنسبة للأنشطة / المنتجات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المخاطر الخاصة بالنظافة الشخصية والصحة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اللوائح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 1.0, 1.1</a:t>
                      </a:r>
                    </a:p>
                    <a:p>
                      <a:pPr marL="82550" marR="0" lvl="0" indent="-825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1.4</a:t>
                      </a:r>
                    </a:p>
                    <a:p>
                      <a:pPr marL="82550" marR="0" lvl="0" indent="-825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2.1,2.3,, 2.4</a:t>
                      </a:r>
                      <a:endParaRPr kumimoji="0" lang="ar" alt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5076825" y="5167525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القيادة الآمنة أو Safe Driving</a:t>
                      </a:r>
                      <a:endParaRPr kumimoji="0" lang="ar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(الأعمال التجارية والأعمال المتنقلة)</a:t>
                      </a:r>
                      <a:endParaRPr kumimoji="0" lang="a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نصف يوم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9" name="Espace réservé du numéro de diapositive 58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l" rtl="1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l" rtl="1"/>
              <a:t>13</a:t>
            </a:fld>
            <a:endParaRPr lang="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334273" y="6381328"/>
            <a:ext cx="1262063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" sz="831" b="0" i="0" u="none" baseline="0" dirty="0">
                <a:solidFill>
                  <a:prstClr val="black"/>
                </a:solidFill>
              </a:rPr>
              <a:t>برامج التعلم الإلكتروني،</a:t>
            </a:r>
            <a:r>
              <a:rPr lang="ar" sz="831" dirty="0">
                <a:solidFill>
                  <a:prstClr val="black"/>
                </a:solidFill>
              </a:rPr>
              <a:t/>
            </a:r>
            <a:br>
              <a:rPr lang="ar" sz="831" dirty="0">
                <a:solidFill>
                  <a:prstClr val="black"/>
                </a:solidFill>
              </a:rPr>
            </a:br>
            <a:r>
              <a:rPr lang="ar" sz="831" b="0" i="0" u="none" baseline="0" dirty="0">
                <a:solidFill>
                  <a:prstClr val="black"/>
                </a:solidFill>
              </a:rPr>
              <a:t> التدريب الذاتي</a:t>
            </a:r>
          </a:p>
          <a:p>
            <a:pPr algn="r" rtl="1">
              <a:defRPr/>
            </a:pPr>
            <a:r>
              <a:rPr lang="ar" sz="831" b="0" i="0" u="none" baseline="0" dirty="0">
                <a:solidFill>
                  <a:prstClr val="black"/>
                </a:solidFill>
              </a:rPr>
              <a:t>الفصول الافتراضية</a:t>
            </a:r>
            <a:endParaRPr lang="ar" sz="831" dirty="0">
              <a:solidFill>
                <a:prstClr val="black"/>
              </a:solidFill>
            </a:endParaRPr>
          </a:p>
        </p:txBody>
      </p:sp>
      <p:grpSp>
        <p:nvGrpSpPr>
          <p:cNvPr id="7" name="Groupe 60"/>
          <p:cNvGrpSpPr/>
          <p:nvPr/>
        </p:nvGrpSpPr>
        <p:grpSpPr>
          <a:xfrm>
            <a:off x="5376863" y="1283618"/>
            <a:ext cx="1393825" cy="556422"/>
            <a:chOff x="5100638" y="1340768"/>
            <a:chExt cx="1393825" cy="556422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برامج التعلم الإلكتروني</a:t>
                        </a:r>
                      </a:p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القواعد الذهبية</a:t>
                        </a:r>
                        <a:endParaRPr kumimoji="0" lang="a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a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ساعات</a:t>
                        </a:r>
                        <a:endParaRPr kumimoji="0" lang="a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08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Bouton d'action : Retour 51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/>
          </a:p>
        </p:txBody>
      </p:sp>
      <p:cxnSp>
        <p:nvCxnSpPr>
          <p:cNvPr id="60" name="Connecteur droit 59"/>
          <p:cNvCxnSpPr/>
          <p:nvPr/>
        </p:nvCxnSpPr>
        <p:spPr>
          <a:xfrm>
            <a:off x="5057006" y="1052513"/>
            <a:ext cx="769" cy="49974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5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4143474" y="1043091"/>
          <a:ext cx="1470669" cy="770881"/>
        </p:xfrm>
        <a:graphic>
          <a:graphicData uri="http://schemas.openxmlformats.org/drawingml/2006/table">
            <a:tbl>
              <a:tblPr/>
              <a:tblGrid>
                <a:gridCol w="1028883"/>
                <a:gridCol w="441786"/>
              </a:tblGrid>
              <a:tr h="7708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زيارة للموقع مصحوبة بأحد المشرفين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معرفة المحاورين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ar" alt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نصف يوم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891411" y="2441575"/>
          <a:ext cx="2785045" cy="1490663"/>
        </p:xfrm>
        <a:graphic>
          <a:graphicData uri="http://schemas.openxmlformats.org/drawingml/2006/table">
            <a:tbl>
              <a:tblPr/>
              <a:tblGrid>
                <a:gridCol w="1920949"/>
                <a:gridCol w="864096"/>
              </a:tblGrid>
              <a:tr h="14906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a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تمارين في ميدان العمل</a:t>
                      </a:r>
                      <a:br>
                        <a:rPr kumimoji="0" lang="a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a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وملخص للمعلومات في النهاية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a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القواعد الذهبية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بطاقة الإيقاف "Stop Card"</a:t>
                      </a:r>
                      <a:endParaRPr kumimoji="0" lang="a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القضاء على أوجه القصور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منتجات الموقع وبطاقة بيانات السلامة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الطوارئ (زيارة)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REX</a:t>
                      </a:r>
                    </a:p>
                    <a:p>
                      <a:pPr marL="85725" marR="0" lvl="0" indent="-85725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عناصر نظام الإدارة القائمة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أيام موزعة على النشاط 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6" name="Flèche vers la droite 55"/>
          <p:cNvSpPr/>
          <p:nvPr/>
        </p:nvSpPr>
        <p:spPr>
          <a:xfrm>
            <a:off x="250825" y="5575852"/>
            <a:ext cx="8713788" cy="4788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18442" name="Titre 1"/>
          <p:cNvSpPr>
            <a:spLocks noGrp="1"/>
          </p:cNvSpPr>
          <p:nvPr>
            <p:ph type="title"/>
          </p:nvPr>
        </p:nvSpPr>
        <p:spPr bwMode="auto">
          <a:xfrm>
            <a:off x="-108520" y="260648"/>
            <a:ext cx="852137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/>
            <a:r>
              <a:rPr lang="ar" b="1" i="0" u="none" cap="none" baseline="0" dirty="0">
                <a:cs typeface="Arial" charset="0"/>
              </a:rPr>
              <a:t>البرنامج التدريبي رقم 2 – </a:t>
            </a:r>
            <a:r>
              <a:rPr lang="ar" sz="1600" b="0" i="0" u="none" cap="none" baseline="0" dirty="0">
                <a:cs typeface="Arial" charset="0"/>
              </a:rPr>
              <a:t>موظفو الدعم وموظفو العمليات غير الفنية </a:t>
            </a:r>
            <a:r>
              <a:rPr lang="ar" cap="none" dirty="0">
                <a:cs typeface="Arial" charset="0"/>
              </a:rPr>
              <a:t/>
            </a:r>
            <a:br>
              <a:rPr lang="ar" cap="none" dirty="0">
                <a:cs typeface="Arial" charset="0"/>
              </a:rPr>
            </a:br>
            <a:r>
              <a:rPr lang="ar" b="0" i="0" u="none" cap="none" baseline="0" dirty="0">
                <a:cs typeface="Arial" charset="0"/>
              </a:rPr>
              <a:t>(5 أيام من التدريب داخل القاعة بالإضافة إلى 5 أيام من التدريب / الممارسة خلال 3 أشهر)</a:t>
            </a:r>
            <a:endParaRPr lang="ar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عروض من قِبل المُدرِّب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ميدان العمل (المرافقة، وزيارة المراجعة، و"التظليل"، إلخ.)</a:t>
            </a:r>
          </a:p>
        </p:txBody>
      </p:sp>
      <p:pic>
        <p:nvPicPr>
          <p:cNvPr id="18455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646" y="647615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860032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التمارين وورش العمل،</a:t>
            </a:r>
          </a:p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وعمليات المحاكاة، إلخ.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العمل الشخصي، والقراءة المرجعية، إلخ.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228184" y="6309320"/>
            <a:ext cx="1196156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" sz="831" b="0" i="0" u="none" baseline="0" dirty="0">
                <a:solidFill>
                  <a:prstClr val="black"/>
                </a:solidFill>
              </a:rPr>
              <a:t>برامج التعلم الإلكتروني،</a:t>
            </a:r>
            <a:r>
              <a:rPr lang="ar" sz="831" dirty="0">
                <a:solidFill>
                  <a:prstClr val="black"/>
                </a:solidFill>
              </a:rPr>
              <a:t/>
            </a:r>
            <a:br>
              <a:rPr lang="ar" sz="831" dirty="0">
                <a:solidFill>
                  <a:prstClr val="black"/>
                </a:solidFill>
              </a:rPr>
            </a:br>
            <a:r>
              <a:rPr lang="ar" sz="831" b="0" i="0" u="none" baseline="0" dirty="0">
                <a:solidFill>
                  <a:prstClr val="black"/>
                </a:solidFill>
              </a:rPr>
              <a:t> التدريب الذاتي</a:t>
            </a:r>
          </a:p>
          <a:p>
            <a:pPr algn="r" rtl="1">
              <a:defRPr/>
            </a:pPr>
            <a:r>
              <a:rPr lang="ar" sz="831" b="0" i="0" u="none" baseline="0" dirty="0">
                <a:solidFill>
                  <a:prstClr val="black"/>
                </a:solidFill>
              </a:rPr>
              <a:t>الفصول الافتراضية</a:t>
            </a:r>
            <a:endParaRPr lang="ar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26732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التبادل مع أصحاب المصلحة، وعروض الإدارة، إلخ.</a:t>
            </a:r>
          </a:p>
        </p:txBody>
      </p:sp>
      <p:pic>
        <p:nvPicPr>
          <p:cNvPr id="1846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93" y="3279603"/>
            <a:ext cx="781645" cy="67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2305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600" b="1" i="0" u="none" baseline="0">
                <a:solidFill>
                  <a:srgbClr val="FFFFFF"/>
                </a:solidFill>
              </a:rPr>
              <a:t>المناهج الدراسية الأساسية العامة (3 أيام)</a:t>
            </a:r>
            <a:endParaRPr lang="ar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/>
        </p:nvGraphicFramePr>
        <p:xfrm>
          <a:off x="611188" y="1043091"/>
          <a:ext cx="3384550" cy="4128100"/>
        </p:xfrm>
        <a:graphic>
          <a:graphicData uri="http://schemas.openxmlformats.org/drawingml/2006/table">
            <a:tbl>
              <a:tblPr/>
              <a:tblGrid>
                <a:gridCol w="1670050"/>
                <a:gridCol w="1714500"/>
              </a:tblGrid>
              <a:tr h="404314">
                <a:tc grid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المناهج الدراسية الأساسية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نشاط الموقع (يومان)</a:t>
                      </a:r>
                      <a:endParaRPr kumimoji="0" lang="a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"/>
                    </a:p>
                  </a:txBody>
                  <a:tcPr/>
                </a:tc>
              </a:tr>
              <a:tr h="189504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تحديات الموقع / نشاطي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عرض خريطة الطريق في شأن الصحة والسلامة والبيئة "HSE" للموقع / الفرع من قِبل المدير.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المخاطر / الحوادث الرئيسية بالنسبة لأنشطة الموقع والفرع / المنتجات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الانبعاثات، والآثار البيئية والصحة والنفايات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معرفة لوائح الموقع وتطبيقها (تتمة)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معدات الحماية الشخصية بالنسبة للموقع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الحالات الطارئة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القاعدة الذهبية ومشكلات الموقع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a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الإشارة إلى المحاورين الجيدين والتعريف بهم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نظام مراجع الصحة والسلامة والبيئة "HSE" والأدوات ذات الصلة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7757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تحديات الموقع والفرع / نشاطي (تتمة)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المجتمع وأصحاب المصلحة في الموقع والفرع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معرفة لوائح الموقع وتطبيقها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لوائح البلد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العامة للسلامة والأمن في الموقع والفرع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المساهمة في التحسين بشكل مستدام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تحليل الأحداث / الأسباب </a:t>
                      </a:r>
                      <a:b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ورشة العمل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848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970496" y="1081191"/>
            <a:ext cx="254000" cy="2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871" y="1089130"/>
            <a:ext cx="233362" cy="2314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1616608" y="1074841"/>
            <a:ext cx="312738" cy="2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3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0308" y="1078017"/>
            <a:ext cx="254000" cy="2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2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81191"/>
            <a:ext cx="3317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9129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Espace réservé du numéro de diapositive 54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l" rtl="1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l" rtl="1"/>
              <a:t>14</a:t>
            </a:fld>
            <a:endParaRPr lang="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>
                <a:solidFill>
                  <a:prstClr val="white"/>
                </a:solidFill>
              </a:rPr>
              <a:t>اليوم الرابع</a:t>
            </a:r>
            <a:endParaRPr lang="ar" altLang="fr-FR" b="1" dirty="0">
              <a:solidFill>
                <a:prstClr val="white"/>
              </a:solidFill>
            </a:endParaRPr>
          </a:p>
        </p:txBody>
      </p: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2834710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>
                <a:solidFill>
                  <a:prstClr val="white"/>
                </a:solidFill>
              </a:rPr>
              <a:t>اليوم الخامس</a:t>
            </a:r>
            <a:endParaRPr lang="ar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4788024" y="5661248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>
                <a:solidFill>
                  <a:prstClr val="white"/>
                </a:solidFill>
              </a:rPr>
              <a:t>اليوم السادس</a:t>
            </a:r>
            <a:endParaRPr lang="ar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/>
          </a:p>
        </p:txBody>
      </p:sp>
      <p:cxnSp>
        <p:nvCxnSpPr>
          <p:cNvPr id="50" name="Connecteur droit 49"/>
          <p:cNvCxnSpPr/>
          <p:nvPr/>
        </p:nvCxnSpPr>
        <p:spPr>
          <a:xfrm>
            <a:off x="5796136" y="1052513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236537" y="600710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sz="1100" b="1" i="0" u="none" baseline="0">
                <a:solidFill>
                  <a:prstClr val="white">
                    <a:lumMod val="65000"/>
                  </a:prstClr>
                </a:solidFill>
              </a:rPr>
              <a:t>التعاقد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388424" y="6007100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sz="1100" b="1" i="0" u="none" baseline="0">
                <a:solidFill>
                  <a:prstClr val="white">
                    <a:lumMod val="65000"/>
                  </a:prstClr>
                </a:solidFill>
              </a:rPr>
              <a:t>3 أشهر</a:t>
            </a:r>
          </a:p>
        </p:txBody>
      </p:sp>
      <p:grpSp>
        <p:nvGrpSpPr>
          <p:cNvPr id="2" name="Groupe 63"/>
          <p:cNvGrpSpPr/>
          <p:nvPr/>
        </p:nvGrpSpPr>
        <p:grpSpPr>
          <a:xfrm>
            <a:off x="5956002" y="4488860"/>
            <a:ext cx="1698625" cy="561775"/>
            <a:chOff x="5537200" y="2023184"/>
            <a:chExt cx="1928784" cy="793536"/>
          </a:xfrm>
        </p:grpSpPr>
        <p:graphicFrame>
          <p:nvGraphicFramePr>
            <p:cNvPr id="65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أمن المعلومات</a:t>
                        </a:r>
                        <a:endParaRPr kumimoji="0" lang="a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a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a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ساعتان</a:t>
                        </a:r>
                        <a:endParaRPr kumimoji="0" lang="a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6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66"/>
          <p:cNvGrpSpPr/>
          <p:nvPr/>
        </p:nvGrpSpPr>
        <p:grpSpPr>
          <a:xfrm>
            <a:off x="7769224" y="4430713"/>
            <a:ext cx="1154113" cy="677862"/>
            <a:chOff x="7658100" y="4411663"/>
            <a:chExt cx="1154113" cy="677862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786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تقرير إثارة الدهشة </a:t>
                        </a:r>
                      </a:p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والالتزامات الشخصية</a:t>
                        </a:r>
                        <a:endParaRPr kumimoji="0" lang="a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نصف يوم إلى يوم</a:t>
                        </a:r>
                        <a:endParaRPr kumimoji="0" lang="a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9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69"/>
          <p:cNvGrpSpPr/>
          <p:nvPr/>
        </p:nvGrpSpPr>
        <p:grpSpPr>
          <a:xfrm>
            <a:off x="7408069" y="1528087"/>
            <a:ext cx="1570831" cy="556422"/>
            <a:chOff x="6931025" y="1340767"/>
            <a:chExt cx="1570831" cy="556422"/>
          </a:xfrm>
        </p:grpSpPr>
        <p:graphicFrame>
          <p:nvGraphicFramePr>
            <p:cNvPr id="71" name="Espace réservé du contenu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891620582"/>
                </p:ext>
              </p:extLst>
            </p:nvPr>
          </p:nvGraphicFramePr>
          <p:xfrm>
            <a:off x="6931025" y="1340767"/>
            <a:ext cx="1570831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مكافحة </a:t>
                        </a:r>
                        <a:r>
                          <a:rPr kumimoji="0" lang="ar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الحرائق، وتقديم الإسعافات الأولية</a:t>
                        </a:r>
                        <a:endParaRPr kumimoji="0" lang="a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a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a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نصف </a:t>
                        </a:r>
                        <a:r>
                          <a:rPr kumimoji="0" lang="ar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يوم على الأقل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2" name="Imag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72"/>
          <p:cNvGrpSpPr/>
          <p:nvPr/>
        </p:nvGrpSpPr>
        <p:grpSpPr>
          <a:xfrm>
            <a:off x="5965527" y="1528087"/>
            <a:ext cx="1393825" cy="556422"/>
            <a:chOff x="5100638" y="1340768"/>
            <a:chExt cx="1393825" cy="556422"/>
          </a:xfrm>
        </p:grpSpPr>
        <p:graphicFrame>
          <p:nvGraphicFramePr>
            <p:cNvPr id="7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برامج التعلم الإلكتروني</a:t>
                        </a:r>
                      </a:p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القواعد الذهبية</a:t>
                        </a:r>
                        <a:endParaRPr kumimoji="0" lang="a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a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ar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ساعات</a:t>
                        </a:r>
                        <a:endParaRPr kumimoji="0" lang="a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5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6" name="Espace réservé du contenu 3"/>
          <p:cNvGraphicFramePr>
            <a:graphicFrameLocks noGrp="1"/>
          </p:cNvGraphicFramePr>
          <p:nvPr/>
        </p:nvGraphicFramePr>
        <p:xfrm>
          <a:off x="6145212" y="5167525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القيادة الآمنة أو Safe Driving</a:t>
                      </a:r>
                      <a:endParaRPr kumimoji="0" lang="ar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(الأعمال التجارية والأعمال المتنقلة)</a:t>
                      </a:r>
                      <a:endParaRPr kumimoji="0" lang="a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نصف يوم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7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14938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69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65229"/>
            <a:ext cx="8713788" cy="6000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 dirty="0">
              <a:solidFill>
                <a:srgbClr val="FFFFFF"/>
              </a:solidFill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74638" y="173038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/>
            <a:r>
              <a:rPr lang="ar" b="1" i="0" u="none" cap="none" baseline="0">
                <a:cs typeface="Arial" charset="0"/>
              </a:rPr>
              <a:t>البرنامج التدريبي رقم 3 – </a:t>
            </a:r>
            <a:r>
              <a:rPr lang="ar" sz="2000" b="0" i="0" u="none" cap="none" baseline="0">
                <a:cs typeface="Arial" charset="0"/>
              </a:rPr>
              <a:t>المواقع الصناعية التشغيلية </a:t>
            </a:r>
            <a:r>
              <a:rPr lang="ar" sz="2000" b="0" cap="none">
                <a:cs typeface="Arial" charset="0"/>
              </a:rPr>
              <a:t/>
            </a:r>
            <a:br>
              <a:rPr lang="ar" sz="2000" b="0" cap="none">
                <a:cs typeface="Arial" charset="0"/>
              </a:rPr>
            </a:br>
            <a:r>
              <a:rPr lang="ar" sz="1600" b="0" i="0" u="none" cap="none" baseline="0">
                <a:cs typeface="Arial" charset="0"/>
              </a:rPr>
              <a:t>(8 أيام من التدريب داخل القاعة بالإضافة إلى 15 يومًا من التدريب / الممارسة خلال 6 أشهر)</a:t>
            </a:r>
            <a:endParaRPr lang="ar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عروض من قِبل المُدرِّب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ميدان العمل (المرافقة، وزيارة المراجعة، و"التظليل"، إلخ.)</a:t>
            </a:r>
          </a:p>
        </p:txBody>
      </p:sp>
      <p:pic>
        <p:nvPicPr>
          <p:cNvPr id="20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التمارين وورش العمل،</a:t>
            </a:r>
          </a:p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وعمليات المحاكاة، إلخ.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العمل الشخصي، والقراءة المرجعية، إلخ.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42943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برامج التعلم الإلكتروني،</a:t>
            </a:r>
            <a:r>
              <a:rPr lang="ar" sz="831">
                <a:solidFill>
                  <a:prstClr val="black"/>
                </a:solidFill>
              </a:rPr>
              <a:t/>
            </a:r>
            <a:br>
              <a:rPr lang="ar" sz="831">
                <a:solidFill>
                  <a:prstClr val="black"/>
                </a:solidFill>
              </a:rPr>
            </a:br>
            <a:r>
              <a:rPr lang="ar" sz="831" b="0" i="0" u="none" baseline="0">
                <a:solidFill>
                  <a:prstClr val="black"/>
                </a:solidFill>
              </a:rPr>
              <a:t> التدريب الذاتي</a:t>
            </a:r>
          </a:p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الفصول الافتراضية</a:t>
            </a:r>
            <a:endParaRPr lang="ar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التبادل مع أصحاب المصلحة، وعروض الإدارة، إلخ.</a:t>
            </a:r>
            <a:endParaRPr lang="ar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44838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600" b="1" i="0" u="none" baseline="0">
                <a:solidFill>
                  <a:srgbClr val="FFFFFF"/>
                </a:solidFill>
              </a:rPr>
              <a:t>المناهج الدراسية الأساسية العامة (3 أيام)</a:t>
            </a:r>
            <a:endParaRPr lang="ar" altLang="fr-FR" sz="900" b="1" dirty="0">
              <a:solidFill>
                <a:srgbClr val="FFFFFF"/>
              </a:solidFill>
            </a:endParaRPr>
          </a:p>
        </p:txBody>
      </p:sp>
      <p:sp>
        <p:nvSpPr>
          <p:cNvPr id="43" name="Bouton d'action : Personnalisé 42">
            <a:hlinkClick r:id="" action="ppaction://noaction" highlightClick="1"/>
          </p:cNvPr>
          <p:cNvSpPr/>
          <p:nvPr/>
        </p:nvSpPr>
        <p:spPr>
          <a:xfrm rot="16200000">
            <a:off x="-1605978" y="3112318"/>
            <a:ext cx="4645025" cy="353964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600" b="1" i="0" u="none" baseline="0">
                <a:solidFill>
                  <a:srgbClr val="FFFFFF"/>
                </a:solidFill>
              </a:rPr>
              <a:t> المناهج الدراسية الأساسية لأنشطة الموقع (يومان)</a:t>
            </a:r>
          </a:p>
        </p:txBody>
      </p:sp>
      <p:graphicFrame>
        <p:nvGraphicFramePr>
          <p:cNvPr id="82" name="Espace réservé du contenu 3"/>
          <p:cNvGraphicFramePr>
            <a:graphicFrameLocks noGrp="1"/>
          </p:cNvGraphicFramePr>
          <p:nvPr/>
        </p:nvGraphicFramePr>
        <p:xfrm>
          <a:off x="2137445" y="976485"/>
          <a:ext cx="4248150" cy="3743326"/>
        </p:xfrm>
        <a:graphic>
          <a:graphicData uri="http://schemas.openxmlformats.org/drawingml/2006/table">
            <a:tbl>
              <a:tblPr/>
              <a:tblGrid>
                <a:gridCol w="1455738"/>
                <a:gridCol w="1377950"/>
                <a:gridCol w="1414462"/>
              </a:tblGrid>
              <a:tr h="569913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المناهج الدراسية الأساسية الفنية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                  (3 أيام)</a:t>
                      </a:r>
                      <a:endParaRPr kumimoji="0" lang="a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دور الصحة والسلامة والبيئة "HSE" في مهنتي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مظاهر العوامل البشرية 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مؤشرات ضعيفة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العمليات والأعمال والعلاقة مع المقاولين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العمليات والأعمال ورخصة العمل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التركيز على الأنشطة التشاركية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امتثال الأعمال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مع المقاولين (الحقوق والواجبات)</a:t>
                      </a: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تحديد المخاطر والأخطار في مهنتي للحفاظ على السلامة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تحليل المخاطر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أدوات الحماية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إدارة التغيرات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a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547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محادثة حول السلامة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نظام الإدارة</a:t>
                      </a:r>
                      <a:b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/المراجعة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حزمة التحسينات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796927" y="104316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2527" y="1051098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489077" y="1036810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952" y="1041573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Espace réservé du contenu 3"/>
          <p:cNvGraphicFramePr>
            <a:graphicFrameLocks noGrp="1"/>
          </p:cNvGraphicFramePr>
          <p:nvPr/>
        </p:nvGraphicFramePr>
        <p:xfrm>
          <a:off x="6444208" y="2877093"/>
          <a:ext cx="2548981" cy="1927860"/>
        </p:xfrm>
        <a:graphic>
          <a:graphicData uri="http://schemas.openxmlformats.org/drawingml/2006/table">
            <a:tbl>
              <a:tblPr/>
              <a:tblGrid>
                <a:gridCol w="1800200"/>
                <a:gridCol w="748781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تمارين في ميدان العمل</a:t>
                      </a:r>
                      <a:br>
                        <a:rPr kumimoji="0" lang="a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a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وملخص للمعلومات في النهاية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مسار رخصة العمل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مراجعة رخصة العمل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زيارة الموقع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المراجعة الميدانية في مجال الصحة والسلامة والبيئة "HSE"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ورشة عمل حول تحليل المخاطر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التحقق من التدابير التعويضية (REX، التراخيص، وحواجز الحماية)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a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حوالي 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 أيام موزعة على </a:t>
                      </a:r>
                      <a:b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النشاط</a:t>
                      </a: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052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87" y="2886931"/>
            <a:ext cx="388937" cy="3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51279" y="3223230"/>
            <a:ext cx="388937" cy="3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Espace réservé du contenu 3"/>
          <p:cNvGraphicFramePr>
            <a:graphicFrameLocks/>
          </p:cNvGraphicFramePr>
          <p:nvPr/>
        </p:nvGraphicFramePr>
        <p:xfrm>
          <a:off x="7800975" y="4834607"/>
          <a:ext cx="1152525" cy="677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تقرير إثارة الدهشة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/الالتزامات الشخصية</a:t>
                      </a:r>
                      <a:endParaRPr kumimoji="0" lang="a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نصف يوم إلى يوم</a:t>
                      </a:r>
                      <a:endParaRPr kumimoji="0" lang="a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053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609013" y="5199732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8293894" y="6066870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sz="1100" b="1" i="0" u="none" baseline="0">
                <a:solidFill>
                  <a:prstClr val="white">
                    <a:lumMod val="65000"/>
                  </a:prstClr>
                </a:solidFill>
              </a:rPr>
              <a:t>6 أشهر</a:t>
            </a:r>
          </a:p>
        </p:txBody>
      </p:sp>
      <p:pic>
        <p:nvPicPr>
          <p:cNvPr id="34" name="Image 26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1062" y="1035694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Espace réservé du numéro de diapositive 46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l" rtl="1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l" rtl="1"/>
              <a:t>15</a:t>
            </a:fld>
            <a:endParaRPr lang="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ZoneTexte 1"/>
          <p:cNvSpPr txBox="1">
            <a:spLocks noChangeArrowheads="1"/>
          </p:cNvSpPr>
          <p:nvPr/>
        </p:nvSpPr>
        <p:spPr bwMode="auto">
          <a:xfrm>
            <a:off x="2771800" y="569753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>
                <a:solidFill>
                  <a:prstClr val="white"/>
                </a:solidFill>
              </a:rPr>
              <a:t>اليوم السادس</a:t>
            </a:r>
            <a:endParaRPr lang="ar" altLang="fr-FR" b="1" dirty="0">
              <a:solidFill>
                <a:prstClr val="white"/>
              </a:solidFill>
            </a:endParaRPr>
          </a:p>
        </p:txBody>
      </p:sp>
      <p:sp>
        <p:nvSpPr>
          <p:cNvPr id="55" name="ZoneTexte 47"/>
          <p:cNvSpPr txBox="1">
            <a:spLocks noChangeArrowheads="1"/>
          </p:cNvSpPr>
          <p:nvPr/>
        </p:nvSpPr>
        <p:spPr bwMode="auto">
          <a:xfrm>
            <a:off x="3849902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>
                <a:solidFill>
                  <a:prstClr val="white"/>
                </a:solidFill>
              </a:rPr>
              <a:t>اليوم السابع</a:t>
            </a:r>
            <a:endParaRPr lang="ar" altLang="fr-FR" b="1" dirty="0">
              <a:solidFill>
                <a:prstClr val="white"/>
              </a:solidFill>
            </a:endParaRPr>
          </a:p>
        </p:txBody>
      </p:sp>
      <p:sp>
        <p:nvSpPr>
          <p:cNvPr id="57" name="ZoneTexte 49"/>
          <p:cNvSpPr txBox="1">
            <a:spLocks noChangeArrowheads="1"/>
          </p:cNvSpPr>
          <p:nvPr/>
        </p:nvSpPr>
        <p:spPr bwMode="auto">
          <a:xfrm>
            <a:off x="4854789" y="568007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>
                <a:solidFill>
                  <a:prstClr val="white"/>
                </a:solidFill>
              </a:rPr>
              <a:t>اليوم الثامن</a:t>
            </a:r>
            <a:endParaRPr lang="ar" altLang="fr-FR" b="1" dirty="0">
              <a:solidFill>
                <a:prstClr val="white"/>
              </a:solidFill>
            </a:endParaRP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925513" y="4890010"/>
          <a:ext cx="1150937" cy="62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075"/>
                <a:gridCol w="398862"/>
              </a:tblGrid>
              <a:tr h="62266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مكافحة الحرائق، وتقديم الإسعافات الأولية</a:t>
                      </a:r>
                      <a:endParaRPr kumimoji="0" lang="a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نصف يوم </a:t>
                      </a:r>
                      <a:b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على الأقل</a:t>
                      </a: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0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861" y="5228307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Espace réservé du contenu 3"/>
          <p:cNvGraphicFramePr>
            <a:graphicFrameLocks/>
          </p:cNvGraphicFramePr>
          <p:nvPr/>
        </p:nvGraphicFramePr>
        <p:xfrm>
          <a:off x="925511" y="4372484"/>
          <a:ext cx="1150939" cy="55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53"/>
                <a:gridCol w="528786"/>
              </a:tblGrid>
              <a:tr h="51752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برامج التعلم الإلكتروني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القواعد الذهبية</a:t>
                      </a:r>
                      <a:endParaRPr kumimoji="0" lang="a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ساعات</a:t>
                      </a:r>
                      <a:endParaRPr kumimoji="0" lang="a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543" y="4662294"/>
            <a:ext cx="254000" cy="1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Bouton d'action : Personnalisé 58">
            <a:hlinkClick r:id="" action="ppaction://noaction" highlightClick="1"/>
          </p:cNvPr>
          <p:cNvSpPr/>
          <p:nvPr/>
        </p:nvSpPr>
        <p:spPr>
          <a:xfrm rot="16200000">
            <a:off x="-55061" y="2226762"/>
            <a:ext cx="3312034" cy="792086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600" b="1" i="0" u="none" baseline="0">
                <a:solidFill>
                  <a:srgbClr val="FFFFFF"/>
                </a:solidFill>
              </a:rPr>
              <a:t>تمارين ميدانية (3 أيام)</a:t>
            </a:r>
            <a:endParaRPr lang="ar" altLang="fr-FR" sz="1600" b="1" dirty="0">
              <a:solidFill>
                <a:srgbClr val="FFFFFF"/>
              </a:solidFill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2051720" y="1008410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1115616" y="966787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Bouton d'action : Retour 6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/>
          </a:p>
        </p:txBody>
      </p:sp>
      <p:sp>
        <p:nvSpPr>
          <p:cNvPr id="46" name="ZoneTexte 45"/>
          <p:cNvSpPr txBox="1"/>
          <p:nvPr/>
        </p:nvSpPr>
        <p:spPr>
          <a:xfrm>
            <a:off x="-897820" y="6021288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sz="1100" b="1" i="0" u="none" baseline="0">
                <a:solidFill>
                  <a:prstClr val="white">
                    <a:lumMod val="65000"/>
                  </a:prstClr>
                </a:solidFill>
              </a:rPr>
              <a:t>التعاقد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36537" y="606687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sz="1100" b="1" i="0" u="none" baseline="0">
                <a:solidFill>
                  <a:prstClr val="white">
                    <a:lumMod val="65000"/>
                  </a:prstClr>
                </a:solidFill>
              </a:rPr>
              <a:t>التعاقد</a:t>
            </a:r>
          </a:p>
        </p:txBody>
      </p:sp>
    </p:spTree>
    <p:extLst>
      <p:ext uri="{BB962C8B-B14F-4D97-AF65-F5344CB8AC3E}">
        <p14:creationId xmlns:p14="http://schemas.microsoft.com/office/powerpoint/2010/main" xmlns="" val="8638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26757"/>
            <a:ext cx="8713788" cy="53816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19458" name="Titre 1"/>
          <p:cNvSpPr>
            <a:spLocks noGrp="1"/>
          </p:cNvSpPr>
          <p:nvPr>
            <p:ph type="title"/>
          </p:nvPr>
        </p:nvSpPr>
        <p:spPr bwMode="auto">
          <a:xfrm>
            <a:off x="179512" y="274638"/>
            <a:ext cx="889463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/>
            <a:r>
              <a:rPr lang="ar" b="1" i="0" u="none" cap="none" baseline="0" dirty="0">
                <a:cs typeface="Arial" charset="0"/>
              </a:rPr>
              <a:t>البرنامج التدريبي رقم 4 – </a:t>
            </a:r>
            <a:r>
              <a:rPr lang="ar" sz="2000" b="0" i="0" u="none" cap="none" baseline="0" dirty="0">
                <a:cs typeface="Arial" charset="0"/>
              </a:rPr>
              <a:t>عمال محطات الخدمة والسائقين، وموظفو التشغيل متعددو المهام</a:t>
            </a:r>
            <a:r>
              <a:rPr lang="ar" sz="2000" b="0" cap="none" dirty="0">
                <a:cs typeface="Arial" charset="0"/>
              </a:rPr>
              <a:t/>
            </a:r>
            <a:br>
              <a:rPr lang="ar" sz="2000" b="0" cap="none" dirty="0">
                <a:cs typeface="Arial" charset="0"/>
              </a:rPr>
            </a:br>
            <a:r>
              <a:rPr lang="ar" sz="2000" b="0" cap="none" dirty="0">
                <a:cs typeface="Arial" charset="0"/>
              </a:rPr>
              <a:t/>
            </a:r>
            <a:br>
              <a:rPr lang="ar" sz="2000" b="0" cap="none" dirty="0">
                <a:cs typeface="Arial" charset="0"/>
              </a:rPr>
            </a:br>
            <a:r>
              <a:rPr lang="ar" sz="2000" b="0" cap="none" dirty="0">
                <a:cs typeface="Arial" charset="0"/>
              </a:rPr>
              <a:t/>
            </a:r>
            <a:br>
              <a:rPr lang="ar" sz="2000" b="0" cap="none" dirty="0">
                <a:cs typeface="Arial" charset="0"/>
              </a:rPr>
            </a:br>
            <a:endParaRPr lang="ar" altLang="fr-FR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عروض من قِبل المُدرِّب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ميدان العمل (المرافقة، وزيارة المراجعة، و"التظليل"، إلخ.)</a:t>
            </a:r>
          </a:p>
        </p:txBody>
      </p:sp>
      <p:pic>
        <p:nvPicPr>
          <p:cNvPr id="1946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التمارين وورش العمل،</a:t>
            </a:r>
          </a:p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وعمليات المحاكاة، إلخ.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العمل الشخصي، والقراءة المرجعية، إلخ.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26224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برامج التعلم الإلكتروني،</a:t>
            </a:r>
            <a:r>
              <a:rPr lang="ar" sz="831">
                <a:solidFill>
                  <a:prstClr val="black"/>
                </a:solidFill>
              </a:rPr>
              <a:t/>
            </a:r>
            <a:br>
              <a:rPr lang="ar" sz="831">
                <a:solidFill>
                  <a:prstClr val="black"/>
                </a:solidFill>
              </a:rPr>
            </a:br>
            <a:r>
              <a:rPr lang="ar" sz="831" b="0" i="0" u="none" baseline="0">
                <a:solidFill>
                  <a:prstClr val="black"/>
                </a:solidFill>
              </a:rPr>
              <a:t> التدريب الذاتي</a:t>
            </a:r>
          </a:p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الفصول الافتراضية</a:t>
            </a:r>
            <a:endParaRPr lang="ar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" sz="831" b="0" i="0" u="none" baseline="0">
                <a:solidFill>
                  <a:prstClr val="black"/>
                </a:solidFill>
              </a:rPr>
              <a:t>التبادل مع أصحاب المصلحة، وعروض الإدارة، إلخ.</a:t>
            </a:r>
            <a:endParaRPr lang="ar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924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600" b="1" i="0" u="none" baseline="0">
                <a:solidFill>
                  <a:srgbClr val="FFFFFF"/>
                </a:solidFill>
              </a:rPr>
              <a:t>المناهج الدراسية الأساسية العامة (يومان)</a:t>
            </a:r>
            <a:endParaRPr lang="ar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0096602"/>
              </p:ext>
            </p:extLst>
          </p:nvPr>
        </p:nvGraphicFramePr>
        <p:xfrm>
          <a:off x="683568" y="1024041"/>
          <a:ext cx="3558754" cy="3975100"/>
        </p:xfrm>
        <a:graphic>
          <a:graphicData uri="http://schemas.openxmlformats.org/drawingml/2006/table">
            <a:tbl>
              <a:tblPr/>
              <a:tblGrid>
                <a:gridCol w="3558754"/>
              </a:tblGrid>
              <a:tr h="404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المناهج الدراسية الأساسية 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نشاط الموقع (يومان)</a:t>
                      </a:r>
                      <a:endParaRPr kumimoji="0" lang="a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تحديات الموقع / نشاطي</a:t>
                      </a:r>
                      <a:endParaRPr kumimoji="0" lang="ar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المخاطر والحوادث الكبرى لموقعي / فرعي / المنتجات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الانبعاثات، والآثار البيئية والصحة والنفايات</a:t>
                      </a:r>
                      <a:endParaRPr kumimoji="0" lang="ar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معرفة لوائح الموقع وتطبيقها</a:t>
                      </a:r>
                      <a:endParaRPr kumimoji="0" lang="ar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العامة للسلامة والأمن في الموقع والفرع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معدات الحماية الشخصية بالنسبة للموقع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زيارة للموقع مصحوبة بأحد المشرفين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وضع الحالات الطارئة، ومعرفة المحاورين</a:t>
                      </a:r>
                      <a:endParaRPr kumimoji="0" lang="ar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معرفة لوائح الموقع وتطبيقها </a:t>
                      </a: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(تتمة)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القاعدة الذهبية ومشكلات الموقع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أصحاب المصلحة في الموقع / الفرع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ar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ar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الإشارة إلى المحاورين الجيدين والتعريف بهم</a:t>
                      </a:r>
                      <a:endParaRPr kumimoji="0" lang="ar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نظام مراجع الصحة والسلامة والبيئة "HSE" والأدوات ذات الصلة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ar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9487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1261964" y="1131094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339" y="1139032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1908076" y="1124744"/>
            <a:ext cx="312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776" y="112791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" name="Espace réservé du contenu 3"/>
          <p:cNvGraphicFramePr>
            <a:graphicFrameLocks/>
          </p:cNvGraphicFramePr>
          <p:nvPr/>
        </p:nvGraphicFramePr>
        <p:xfrm>
          <a:off x="7596336" y="4834607"/>
          <a:ext cx="1152525" cy="677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تقرير إثارة الدهشة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/الالتزامات الشخصية</a:t>
                      </a:r>
                      <a:endParaRPr kumimoji="0" lang="a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ساعتان</a:t>
                      </a:r>
                      <a:endParaRPr kumimoji="0" lang="a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950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04374" y="5228307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8443913" y="6035675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sz="1100" b="1" i="0" u="none" baseline="0">
                <a:solidFill>
                  <a:prstClr val="white">
                    <a:lumMod val="65000"/>
                  </a:prstClr>
                </a:solidFill>
              </a:rPr>
              <a:t>3 أشهر</a:t>
            </a: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6899423" y="1452385"/>
          <a:ext cx="1393825" cy="43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921"/>
                <a:gridCol w="503904"/>
              </a:tblGrid>
              <a:tr h="263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برامج التعلم الإلكتروني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القواعد الذهبية</a:t>
                      </a:r>
                      <a:endParaRPr kumimoji="0" lang="a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ساعات</a:t>
                      </a:r>
                      <a:endParaRPr kumimoji="0" lang="a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521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0359" y="1457966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179387" y="603567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sz="1100" b="1" i="0" u="none" baseline="0">
                <a:solidFill>
                  <a:prstClr val="white">
                    <a:lumMod val="65000"/>
                  </a:prstClr>
                </a:solidFill>
              </a:rPr>
              <a:t>التعاقد</a:t>
            </a:r>
          </a:p>
        </p:txBody>
      </p:sp>
      <p:pic>
        <p:nvPicPr>
          <p:cNvPr id="3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830" y="1139032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Espace réservé du contenu 3"/>
          <p:cNvGraphicFramePr>
            <a:graphicFrameLocks noGrp="1"/>
          </p:cNvGraphicFramePr>
          <p:nvPr/>
        </p:nvGraphicFramePr>
        <p:xfrm>
          <a:off x="4379243" y="2132856"/>
          <a:ext cx="1992957" cy="1927800"/>
        </p:xfrm>
        <a:graphic>
          <a:graphicData uri="http://schemas.openxmlformats.org/drawingml/2006/table">
            <a:tbl>
              <a:tblPr/>
              <a:tblGrid>
                <a:gridCol w="984845"/>
                <a:gridCol w="1008112"/>
              </a:tblGrid>
              <a:tr h="14914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تمارين في ميدان العمل وملخص للمعلومات في النهاية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القواعد الذهبية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بطاقة الإيقاف "Stop Card"</a:t>
                      </a:r>
                      <a:endParaRPr kumimoji="0" lang="a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القضاء على أوجه القصور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منتجات الموقع وبطاقة بيانات السلامة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الحالات الطارئة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يوم واحد موزع على النشاط</a:t>
                      </a:r>
                      <a:endParaRPr kumimoji="0" lang="a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8054" y="2834456"/>
            <a:ext cx="541746" cy="4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space réservé du numéro de diapositive 49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l" rtl="1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l" rtl="1"/>
              <a:t>16</a:t>
            </a:fld>
            <a:endParaRPr lang="a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5" name="Espace réservé du contenu 3"/>
          <p:cNvGraphicFramePr>
            <a:graphicFrameLocks noGrp="1"/>
          </p:cNvGraphicFramePr>
          <p:nvPr/>
        </p:nvGraphicFramePr>
        <p:xfrm>
          <a:off x="6416675" y="4412942"/>
          <a:ext cx="2547813" cy="434340"/>
        </p:xfrm>
        <a:graphic>
          <a:graphicData uri="http://schemas.openxmlformats.org/drawingml/2006/table">
            <a:tbl>
              <a:tblPr/>
              <a:tblGrid>
                <a:gridCol w="2202766"/>
                <a:gridCol w="345047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a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القيادة الآمنة أو Safe Driving</a:t>
                      </a:r>
                      <a:endParaRPr kumimoji="0" lang="ar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(السائقون والأعمال المتنقلة)</a:t>
                      </a:r>
                      <a:endParaRPr kumimoji="0" lang="a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نصف يوم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5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6518" y="4437112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necteur droit 57"/>
          <p:cNvCxnSpPr/>
          <p:nvPr/>
        </p:nvCxnSpPr>
        <p:spPr>
          <a:xfrm>
            <a:off x="6372200" y="1052736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1691476" y="561781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>
                <a:solidFill>
                  <a:prstClr val="white"/>
                </a:solidFill>
              </a:rPr>
              <a:t>اليوم الثالث</a:t>
            </a:r>
            <a:endParaRPr lang="ar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5282982" y="559898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>
                <a:solidFill>
                  <a:prstClr val="white"/>
                </a:solidFill>
              </a:rPr>
              <a:t>اليوم الرابع</a:t>
            </a:r>
            <a:endParaRPr lang="ar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/>
          </a:p>
        </p:txBody>
      </p:sp>
      <p:grpSp>
        <p:nvGrpSpPr>
          <p:cNvPr id="52" name="Groupe 51"/>
          <p:cNvGrpSpPr/>
          <p:nvPr/>
        </p:nvGrpSpPr>
        <p:grpSpPr>
          <a:xfrm>
            <a:off x="6804248" y="2556245"/>
            <a:ext cx="1393825" cy="556422"/>
            <a:chOff x="5100638" y="1340768"/>
            <a:chExt cx="1393825" cy="556422"/>
          </a:xfrm>
        </p:grpSpPr>
        <p:graphicFrame>
          <p:nvGraphicFramePr>
            <p:cNvPr id="5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Step</a:t>
                        </a: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in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59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0535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1">
              <a:buFont typeface="Lucida Grande"/>
              <a:buNone/>
            </a:pPr>
            <a:r>
              <a:rPr lang="ar" b="0" i="0" u="none" baseline="0" dirty="0">
                <a:cs typeface="Arial" pitchFamily="34" charset="0"/>
              </a:rPr>
              <a:t>بعد الانتهاء من هذه الوحدة، سوف تكون قادرًا على:</a:t>
            </a:r>
          </a:p>
          <a:p>
            <a:pPr marL="0" indent="0" algn="just" rtl="1">
              <a:buFont typeface="Lucida Grande"/>
              <a:buNone/>
            </a:pPr>
            <a:endParaRPr lang="ar" altLang="fr-FR" dirty="0" smtClean="0">
              <a:cs typeface="Arial" pitchFamily="34" charset="0"/>
            </a:endParaRPr>
          </a:p>
          <a:p>
            <a:pPr marL="273050" indent="-273050" algn="just" rtl="1"/>
            <a:r>
              <a:rPr lang="ar" b="0" i="0" u="none" baseline="0" dirty="0">
                <a:cs typeface="Arial" pitchFamily="34" charset="0"/>
              </a:rPr>
              <a:t>فهم الغرض والقصد من الدمج الذي سيتم تحقيقه، وكيفية تطبيق هذا الدمج. </a:t>
            </a:r>
            <a:endParaRPr lang="ar" altLang="fr-FR" dirty="0">
              <a:cs typeface="Arial" pitchFamily="34" charset="0"/>
            </a:endParaRPr>
          </a:p>
          <a:p>
            <a:pPr marL="273050" indent="-273050" algn="just" rtl="1"/>
            <a:endParaRPr lang="ar" altLang="fr-FR" dirty="0" smtClean="0">
              <a:cs typeface="Helvetica" pitchFamily="34" charset="0"/>
            </a:endParaRPr>
          </a:p>
          <a:p>
            <a:pPr marL="273050" indent="-273050" algn="just" rtl="1"/>
            <a:r>
              <a:rPr lang="ar" b="0" i="0" u="none" baseline="0" dirty="0">
                <a:cs typeface="Arial" pitchFamily="34" charset="0"/>
              </a:rPr>
              <a:t>فهم التزام الإدارة العليا، والقدرة على إثبات هذا الالتزام، وكذلك توضيح رؤيتها بشأن الصحة والسلامة والأمن والمجتمع والبيئة </a:t>
            </a:r>
            <a:r>
              <a:rPr lang="ar" b="0" i="0" u="none" baseline="0" dirty="0" smtClean="0">
                <a:cs typeface="Arial" pitchFamily="34" charset="0"/>
              </a:rPr>
              <a:t>"</a:t>
            </a:r>
            <a:r>
              <a:rPr lang="fr-FR" altLang="fr-FR" dirty="0" smtClean="0">
                <a:cs typeface="Arial" pitchFamily="34" charset="0"/>
              </a:rPr>
              <a:t>H3SE</a:t>
            </a:r>
            <a:r>
              <a:rPr lang="ar" b="0" i="0" u="none" baseline="0" dirty="0" smtClean="0">
                <a:cs typeface="Arial" pitchFamily="34" charset="0"/>
              </a:rPr>
              <a:t>" </a:t>
            </a:r>
            <a:r>
              <a:rPr lang="ar" b="0" i="0" u="none" baseline="0" dirty="0">
                <a:cs typeface="Arial" pitchFamily="34" charset="0"/>
              </a:rPr>
              <a:t>(النظافة الشخصية / الصحة، السلامة، الأمن والبيئة والمجتمع).</a:t>
            </a:r>
          </a:p>
          <a:p>
            <a:pPr marL="0" indent="0" algn="r" rtl="1"/>
            <a:endParaRPr lang="ar" altLang="fr-FR" dirty="0" smtClean="0">
              <a:cs typeface="Arial" pitchFamily="34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1"/>
            <a:fld id="{44121557-CB0F-4576-A502-E93EEFB6D70D}" type="slidenum">
              <a:rPr/>
              <a:pPr algn="l" rtl="1"/>
              <a:t>2</a:t>
            </a:fld>
            <a:endParaRPr lang="ar" alt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أهداف الوحدة</a:t>
            </a:r>
            <a:endParaRPr lang="ar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0" y="6448251"/>
            <a:ext cx="6553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r" rtl="1">
              <a:defRPr/>
            </a:pPr>
            <a:r>
              <a:rPr kumimoji="0" lang="ar" sz="1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مجموعة دمج الصحة والسلامة والأمن والمجتمع والبيئة </a:t>
            </a:r>
            <a:r>
              <a:rPr kumimoji="0" lang="ar" sz="1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(</a:t>
            </a:r>
            <a:r>
              <a:rPr lang="fr-FR" altLang="fr-FR" sz="1000" dirty="0"/>
              <a:t>H3SE</a:t>
            </a:r>
            <a:r>
              <a:rPr kumimoji="0" lang="ar" sz="1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) </a:t>
            </a:r>
            <a:r>
              <a:rPr kumimoji="0" lang="ar" sz="1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- المناهج الدراسية الأساسية العامة 1.1 - المقدمة والتزام الإدارة العليا – الإصدار الثاني</a:t>
            </a:r>
            <a:endParaRPr kumimoji="0" lang="ar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>
                <a:solidFill>
                  <a:schemeClr val="accent3">
                    <a:lumMod val="75000"/>
                  </a:schemeClr>
                </a:solidFill>
              </a:rPr>
              <a:t>دورتك التدريبية الخاصة بالدمج</a:t>
            </a:r>
            <a:endParaRPr lang="ar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1">
              <a:buFont typeface="Lucida Grande"/>
              <a:buNone/>
            </a:pPr>
            <a:r>
              <a:rPr lang="ar" b="0" i="0" u="none" baseline="0" dirty="0">
                <a:cs typeface="Arial" pitchFamily="34" charset="0"/>
              </a:rPr>
              <a:t>تهدف دورتك التدريبية الخاصة بالدمج إلى التأكيد على ما يلي:</a:t>
            </a:r>
          </a:p>
          <a:p>
            <a:pPr marL="0" indent="0" algn="just" rtl="1">
              <a:buFont typeface="Lucida Grande"/>
              <a:buNone/>
            </a:pPr>
            <a:endParaRPr lang="ar" altLang="fr-FR" dirty="0" smtClean="0">
              <a:cs typeface="Arial" pitchFamily="34" charset="0"/>
            </a:endParaRPr>
          </a:p>
          <a:p>
            <a:pPr marL="273050" indent="-273050" algn="just" rtl="1"/>
            <a:r>
              <a:rPr lang="ar" b="0" i="0" u="none" baseline="0" dirty="0">
                <a:cs typeface="Arial" pitchFamily="34" charset="0"/>
              </a:rPr>
              <a:t>أن يكون جميع موظفي المجموعة قد حصلوا على نفس المعارف والمهارات الأساسية بشأن الصحة والسلامة والأمن والمجتمع والبيئة </a:t>
            </a:r>
            <a:r>
              <a:rPr lang="ar" b="0" i="0" u="none" baseline="0" dirty="0" smtClean="0">
                <a:cs typeface="Arial" pitchFamily="34" charset="0"/>
              </a:rPr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>
                <a:cs typeface="Arial" pitchFamily="34" charset="0"/>
              </a:rPr>
              <a:t>).</a:t>
            </a:r>
            <a:endParaRPr lang="ar" b="0" i="0" u="none" baseline="0" dirty="0">
              <a:cs typeface="Arial" pitchFamily="34" charset="0"/>
            </a:endParaRPr>
          </a:p>
          <a:p>
            <a:pPr marL="273050" indent="-273050" algn="just" rtl="1"/>
            <a:r>
              <a:rPr lang="ar" b="0" i="0" u="none" baseline="0" dirty="0">
                <a:cs typeface="Arial" pitchFamily="34" charset="0"/>
              </a:rPr>
              <a:t>أن تكون هذه المعارف والمهارات مناسبة للوظيفة التي تشغلها اليوم.</a:t>
            </a:r>
          </a:p>
          <a:p>
            <a:pPr marL="273050" indent="-273050" algn="just" rtl="1"/>
            <a:r>
              <a:rPr lang="ar" b="0" i="0" u="none" baseline="0" dirty="0">
                <a:cs typeface="Arial" pitchFamily="34" charset="0"/>
              </a:rPr>
              <a:t>أن يتم التركيز على قيمة الصحة والسلامة والأمن والمجتمع والبيئة </a:t>
            </a:r>
            <a:r>
              <a:rPr lang="ar" b="0" i="0" u="none" baseline="0" dirty="0" smtClean="0">
                <a:cs typeface="Arial" pitchFamily="34" charset="0"/>
              </a:rPr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>
                <a:cs typeface="Arial" pitchFamily="34" charset="0"/>
              </a:rPr>
              <a:t>) </a:t>
            </a:r>
            <a:r>
              <a:rPr lang="ar" b="0" i="0" u="none" baseline="0" dirty="0">
                <a:cs typeface="Arial" pitchFamily="34" charset="0"/>
              </a:rPr>
              <a:t>باعتبارها ممارسات يجري تطبيقها في عملك بشكل يومي.</a:t>
            </a:r>
          </a:p>
          <a:p>
            <a:pPr marL="0" indent="0" algn="just" rtl="1">
              <a:buFont typeface="Lucida Grande"/>
              <a:buNone/>
            </a:pPr>
            <a:endParaRPr lang="ar" altLang="fr-FR" dirty="0" smtClean="0">
              <a:cs typeface="Arial" pitchFamily="34" charset="0"/>
            </a:endParaRPr>
          </a:p>
          <a:p>
            <a:pPr marL="0" indent="0" algn="just" rtl="1">
              <a:buFont typeface="Lucida Grande"/>
              <a:buNone/>
            </a:pPr>
            <a:r>
              <a:rPr lang="ar" b="0" i="0" u="none" baseline="0" dirty="0">
                <a:cs typeface="Arial" pitchFamily="34" charset="0"/>
              </a:rPr>
              <a:t>في نهاية الأيام الأولى من برنامجك التدريبي: </a:t>
            </a:r>
          </a:p>
          <a:p>
            <a:pPr marL="273050" indent="-273050" algn="just" rtl="1"/>
            <a:r>
              <a:rPr lang="ar" b="0" i="0" u="none" baseline="0" dirty="0">
                <a:cs typeface="Arial" pitchFamily="34" charset="0"/>
              </a:rPr>
              <a:t>توزيع </a:t>
            </a:r>
            <a:r>
              <a:rPr lang="ar" b="1" i="0" u="none" baseline="0" dirty="0">
                <a:cs typeface="Arial" pitchFamily="34" charset="0"/>
              </a:rPr>
              <a:t>جواز سفر الصحة والسلامة والأمن والمجتمع والبيئة </a:t>
            </a:r>
            <a:r>
              <a:rPr lang="ar" b="1" i="0" u="none" baseline="0" dirty="0" smtClean="0">
                <a:cs typeface="Arial" pitchFamily="34" charset="0"/>
              </a:rPr>
              <a:t>(</a:t>
            </a:r>
            <a:r>
              <a:rPr lang="fr-FR" altLang="fr-FR" b="1" dirty="0">
                <a:cs typeface="Arial" pitchFamily="34" charset="0"/>
              </a:rPr>
              <a:t>H3SE</a:t>
            </a:r>
            <a:r>
              <a:rPr lang="ar" b="1" i="0" u="none" baseline="0" dirty="0" smtClean="0">
                <a:cs typeface="Arial" pitchFamily="34" charset="0"/>
              </a:rPr>
              <a:t>) </a:t>
            </a:r>
            <a:r>
              <a:rPr lang="ar" b="0" i="0" u="none" baseline="0" dirty="0">
                <a:cs typeface="Arial" pitchFamily="34" charset="0"/>
              </a:rPr>
              <a:t>وذلك لإثبات الوحدات المنتهية: </a:t>
            </a:r>
            <a:r>
              <a:rPr lang="ar" b="1" i="0" u="none" baseline="0" dirty="0">
                <a:cs typeface="Arial" pitchFamily="34" charset="0"/>
              </a:rPr>
              <a:t>تصريح حقيقي للعمل لدى مجموعة توتال "Total"</a:t>
            </a:r>
            <a:r>
              <a:rPr lang="ar" b="0" i="0" u="none" baseline="0" dirty="0">
                <a:cs typeface="Arial" pitchFamily="34" charset="0"/>
              </a:rPr>
              <a:t>.</a:t>
            </a:r>
          </a:p>
          <a:p>
            <a:pPr marL="0" indent="0" algn="r" rtl="1"/>
            <a:endParaRPr lang="ar" altLang="fr-FR" dirty="0" smtClean="0">
              <a:cs typeface="Arial" pitchFamily="34" charset="0"/>
            </a:endParaRP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1"/>
            <a:fld id="{1D5BA84B-0130-4C22-8907-B9E163F7B049}" type="slidenum">
              <a:rPr/>
              <a:pPr algn="l" rtl="1"/>
              <a:t>3</a:t>
            </a:fld>
            <a:endParaRPr lang="ar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107504" y="6448251"/>
            <a:ext cx="644569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r" rtl="1">
              <a:defRPr/>
            </a:pPr>
            <a:r>
              <a:rPr lang="ar" sz="1000" dirty="0">
                <a:cs typeface="Helvetica" pitchFamily="34" charset="0"/>
              </a:rPr>
              <a:t>مجموعة دمج الصحة والسلامة والأمن والمجتمع والبيئة (</a:t>
            </a:r>
            <a:r>
              <a:rPr lang="fr-FR" altLang="fr-FR" sz="1000" dirty="0"/>
              <a:t>H3SE</a:t>
            </a:r>
            <a:r>
              <a:rPr lang="ar" sz="1000" dirty="0">
                <a:cs typeface="Helvetica" pitchFamily="34" charset="0"/>
              </a:rPr>
              <a:t>) - المناهج الدراسية الأساسية العامة 1.1 - المقدمة والتزام الإدارة العليا – الإصدار الثاني</a:t>
            </a:r>
            <a:endParaRPr lang="ar" altLang="fr-FR" sz="1000" dirty="0"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>
                <a:solidFill>
                  <a:schemeClr val="accent3">
                    <a:lumMod val="75000"/>
                  </a:schemeClr>
                </a:solidFill>
              </a:rPr>
              <a:t>مجموعة توتال "TOTAL" في كلمات موجزة</a:t>
            </a:r>
            <a:endParaRPr lang="a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1C831C7C-3513-4BFE-8A2A-944D9D7FC9BE}" type="slidenum">
              <a:rPr/>
              <a:pPr algn="l" rtl="1"/>
              <a:t>4</a:t>
            </a:fld>
            <a:endParaRPr lang="ar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58" y="1484784"/>
            <a:ext cx="6035972" cy="4019921"/>
          </a:xfrm>
          <a:prstGeom prst="rect">
            <a:avLst/>
          </a:prstGeom>
        </p:spPr>
      </p:pic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107504" y="6448251"/>
            <a:ext cx="644569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r" rtl="1">
              <a:defRPr/>
            </a:pPr>
            <a:r>
              <a:rPr lang="ar" sz="1000" dirty="0">
                <a:cs typeface="Helvetica" pitchFamily="34" charset="0"/>
              </a:rPr>
              <a:t>مجموعة دمج الصحة والسلامة والأمن والمجتمع والبيئة (</a:t>
            </a:r>
            <a:r>
              <a:rPr lang="fr-FR" altLang="fr-FR" sz="1000" dirty="0"/>
              <a:t>H3SE</a:t>
            </a:r>
            <a:r>
              <a:rPr lang="ar" sz="1000" dirty="0">
                <a:cs typeface="Helvetica" pitchFamily="34" charset="0"/>
              </a:rPr>
              <a:t>) - المناهج الدراسية الأساسية العامة 1.1 - المقدمة والتزام الإدارة العليا – الإصدار الثاني</a:t>
            </a:r>
            <a:endParaRPr lang="ar" altLang="fr-FR" sz="1000" dirty="0"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1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مجموعة توتال "TOTAL" في كلمات موجزة</a:t>
            </a:r>
            <a:endParaRPr lang="ar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7411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1"/>
            <a:fld id="{BF36F3B3-ECA7-4978-AFE2-5E11BC32AD21}" type="slidenum">
              <a:rPr/>
              <a:pPr algn="l" rtl="1"/>
              <a:t>5</a:t>
            </a:fld>
            <a:endParaRPr lang="ar" altLang="fr-FR"/>
          </a:p>
        </p:txBody>
      </p:sp>
      <p:sp>
        <p:nvSpPr>
          <p:cNvPr id="6" name="ZoneTexte 5"/>
          <p:cNvSpPr txBox="1"/>
          <p:nvPr/>
        </p:nvSpPr>
        <p:spPr>
          <a:xfrm>
            <a:off x="-324544" y="1771650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rtl="1">
              <a:defRPr/>
            </a:pPr>
            <a:r>
              <a:rPr lang="ar" sz="950" b="1" i="0" u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البداية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36" y="1989138"/>
            <a:ext cx="1411287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rtl="1">
              <a:defRPr/>
            </a:pPr>
            <a:r>
              <a:rPr lang="ar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إنتاج البترول </a:t>
            </a:r>
            <a:r>
              <a:rPr lang="ar" sz="800" b="1" cap="all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ar" sz="800" b="1" cap="all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و/ أو الغاز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8288" y="23114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rtl="1">
              <a:defRPr/>
            </a:pPr>
            <a:r>
              <a:rPr lang="ar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النقل بالناقلات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8288" y="250507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rtl="1">
              <a:defRPr/>
            </a:pPr>
            <a:r>
              <a:rPr lang="ar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البترولية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0296" y="2732088"/>
            <a:ext cx="12954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rtl="1">
              <a:defRPr/>
            </a:pPr>
            <a:r>
              <a:rPr lang="ar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الإسالة /</a:t>
            </a:r>
            <a:r>
              <a:rPr lang="ar" sz="800" b="1" cap="all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ar" sz="800" b="1" cap="all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التغويز (إعادة التحويل إلى غاز)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333722" y="3233738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rtl="1">
              <a:defRPr/>
            </a:pPr>
            <a:r>
              <a:rPr lang="ar" sz="950" b="1" i="0" u="none" baseline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التكرير - المواد الكيميائية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40296" y="352742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rtl="1">
              <a:defRPr/>
            </a:pPr>
            <a:r>
              <a:rPr lang="ar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معامل التكرير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40296" y="37211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rtl="1">
              <a:defRPr/>
            </a:pPr>
            <a:r>
              <a:rPr lang="ar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مصنع للبتروكيماويات</a:t>
            </a:r>
          </a:p>
        </p:txBody>
      </p:sp>
      <p:sp>
        <p:nvSpPr>
          <p:cNvPr id="17420" name="ZoneTexte 13"/>
          <p:cNvSpPr txBox="1">
            <a:spLocks noChangeArrowheads="1"/>
          </p:cNvSpPr>
          <p:nvPr/>
        </p:nvSpPr>
        <p:spPr bwMode="auto">
          <a:xfrm>
            <a:off x="540296" y="3914775"/>
            <a:ext cx="1295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rtl="1"/>
            <a:r>
              <a:rPr lang="ar" sz="800" b="1" i="0" u="none" baseline="0" dirty="0">
                <a:solidFill>
                  <a:schemeClr val="tx2"/>
                </a:solidFill>
              </a:rPr>
              <a:t>المواد الكيميائية المتخصصة</a:t>
            </a:r>
          </a:p>
        </p:txBody>
      </p:sp>
      <p:sp>
        <p:nvSpPr>
          <p:cNvPr id="15" name="Ellipse 14"/>
          <p:cNvSpPr/>
          <p:nvPr/>
        </p:nvSpPr>
        <p:spPr>
          <a:xfrm>
            <a:off x="1907704" y="203041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1"/>
            <a:r>
              <a:rPr lang="ar" sz="800" b="1" i="0" u="none" baseline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1907704" y="22748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1"/>
            <a:r>
              <a:rPr lang="ar" sz="800" b="1" i="0" u="none" baseline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7" name="Ellipse 16"/>
          <p:cNvSpPr/>
          <p:nvPr/>
        </p:nvSpPr>
        <p:spPr>
          <a:xfrm>
            <a:off x="1907704" y="246856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1"/>
            <a:r>
              <a:rPr lang="ar" sz="800" b="1" i="0" u="none" baseline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8" name="Ellipse 17"/>
          <p:cNvSpPr/>
          <p:nvPr/>
        </p:nvSpPr>
        <p:spPr>
          <a:xfrm>
            <a:off x="1907704" y="27320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1"/>
            <a:r>
              <a:rPr lang="ar" sz="800" b="1" i="0" u="none" baseline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9" name="Ellipse 18"/>
          <p:cNvSpPr/>
          <p:nvPr/>
        </p:nvSpPr>
        <p:spPr>
          <a:xfrm>
            <a:off x="1907704" y="34877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1"/>
            <a:r>
              <a:rPr lang="ar" sz="800" b="1" i="0" u="none" baseline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0" name="Ellipse 19"/>
          <p:cNvSpPr/>
          <p:nvPr/>
        </p:nvSpPr>
        <p:spPr>
          <a:xfrm>
            <a:off x="1907704" y="3679825"/>
            <a:ext cx="171450" cy="1730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1"/>
            <a:r>
              <a:rPr lang="ar" sz="800" b="1" i="0" u="none" baseline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1" name="Ellipse 20"/>
          <p:cNvSpPr/>
          <p:nvPr/>
        </p:nvSpPr>
        <p:spPr>
          <a:xfrm>
            <a:off x="1907704" y="387350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1"/>
            <a:r>
              <a:rPr lang="ar" sz="800" b="1" i="0" u="none" baseline="0">
                <a:solidFill>
                  <a:schemeClr val="bg1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40296" y="4106863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rtl="1">
              <a:defRPr/>
            </a:pPr>
            <a:r>
              <a:rPr lang="ar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المكتب التجاري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-324544" y="4570413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rtl="1">
              <a:defRPr/>
            </a:pPr>
            <a:r>
              <a:rPr lang="ar" sz="950" b="1" i="0" u="none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التسويق والخدمات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40296" y="486410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rtl="1">
              <a:defRPr/>
            </a:pPr>
            <a:r>
              <a:rPr lang="ar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محطات الوقود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40296" y="5057775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rtl="1">
              <a:defRPr/>
            </a:pPr>
            <a:r>
              <a:rPr lang="ar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مصنع للشحومات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40296" y="525145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rtl="1">
              <a:defRPr/>
            </a:pPr>
            <a:r>
              <a:rPr lang="ar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مستودع بترول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40296" y="5445125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rtl="1">
              <a:defRPr/>
            </a:pPr>
            <a:r>
              <a:rPr lang="ar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الألواح الشمسية</a:t>
            </a:r>
          </a:p>
        </p:txBody>
      </p:sp>
      <p:sp>
        <p:nvSpPr>
          <p:cNvPr id="28" name="Ellipse 27"/>
          <p:cNvSpPr/>
          <p:nvPr/>
        </p:nvSpPr>
        <p:spPr>
          <a:xfrm>
            <a:off x="1907704" y="40719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1"/>
            <a:r>
              <a:rPr lang="ar" sz="800" b="1" i="0" u="none" baseline="0">
                <a:solidFill>
                  <a:schemeClr val="bg1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29" name="Ellipse 28"/>
          <p:cNvSpPr/>
          <p:nvPr/>
        </p:nvSpPr>
        <p:spPr>
          <a:xfrm>
            <a:off x="1907704" y="4827588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1"/>
            <a:r>
              <a:rPr lang="ar" sz="800" b="1" i="0" u="none" baseline="0">
                <a:solidFill>
                  <a:schemeClr val="bg1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30" name="Ellipse 29"/>
          <p:cNvSpPr/>
          <p:nvPr/>
        </p:nvSpPr>
        <p:spPr>
          <a:xfrm>
            <a:off x="1907704" y="5019675"/>
            <a:ext cx="171450" cy="1730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1">
              <a:defRPr/>
            </a:pPr>
            <a:r>
              <a:rPr lang="ar" sz="800" b="1" i="0" u="none" baseline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Ellipse 30"/>
          <p:cNvSpPr/>
          <p:nvPr/>
        </p:nvSpPr>
        <p:spPr>
          <a:xfrm>
            <a:off x="1907704" y="5211763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1">
              <a:defRPr/>
            </a:pPr>
            <a:r>
              <a:rPr lang="ar" sz="800" b="1" i="0" u="none" baseline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" name="Ellipse 31"/>
          <p:cNvSpPr/>
          <p:nvPr/>
        </p:nvSpPr>
        <p:spPr>
          <a:xfrm>
            <a:off x="1907704" y="5405438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1">
              <a:defRPr/>
            </a:pPr>
            <a:r>
              <a:rPr lang="ar" sz="800" b="1" i="0" u="none" baseline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7439" name="Imag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1863" y="1271588"/>
            <a:ext cx="6670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pied de page 3"/>
          <p:cNvSpPr txBox="1">
            <a:spLocks/>
          </p:cNvSpPr>
          <p:nvPr/>
        </p:nvSpPr>
        <p:spPr bwMode="auto">
          <a:xfrm>
            <a:off x="0" y="6520259"/>
            <a:ext cx="6553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r" rtl="1">
              <a:defRPr/>
            </a:pPr>
            <a:r>
              <a:rPr lang="ar" sz="1000" dirty="0">
                <a:cs typeface="Helvetica" pitchFamily="34" charset="0"/>
              </a:rPr>
              <a:t>مجموعة دمج الصحة والسلامة والأمن والمجتمع والبيئة (</a:t>
            </a:r>
            <a:r>
              <a:rPr lang="fr-FR" altLang="fr-FR" sz="1000" dirty="0"/>
              <a:t>H3SE</a:t>
            </a:r>
            <a:r>
              <a:rPr lang="ar" sz="1000" dirty="0">
                <a:cs typeface="Helvetica" pitchFamily="34" charset="0"/>
              </a:rPr>
              <a:t>) - المناهج الدراسية الأساسية العامة 1.1 - المقدمة والتزام الإدارة العليا – الإصدار الثاني</a:t>
            </a:r>
            <a:endParaRPr lang="ar" altLang="fr-FR" sz="1000" dirty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" b="1" i="0" u="none" baseline="0" dirty="0" smtClean="0">
                <a:solidFill>
                  <a:schemeClr val="accent3">
                    <a:lumMod val="75000"/>
                  </a:schemeClr>
                </a:solidFill>
                <a:ea typeface="+mj-ea"/>
              </a:rPr>
              <a:t>مجموعة توتال "Total" والصحة والسلامة والأمن والمجتمع والبيئة (</a:t>
            </a:r>
            <a:r>
              <a:rPr lang="fr-FR" altLang="fr-FR" dirty="0" smtClean="0">
                <a:cs typeface="Arial" pitchFamily="34" charset="0"/>
              </a:rPr>
              <a:t>H3SE</a:t>
            </a:r>
            <a:r>
              <a:rPr lang="ar" b="1" i="0" u="none" baseline="0" dirty="0" smtClean="0">
                <a:solidFill>
                  <a:schemeClr val="accent3">
                    <a:lumMod val="75000"/>
                  </a:schemeClr>
                </a:solidFill>
                <a:ea typeface="+mj-ea"/>
              </a:rPr>
              <a:t>)</a:t>
            </a:r>
            <a:endParaRPr lang="ar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8435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1"/>
            <a:fld id="{24471E0A-F404-4560-88A9-1DE4900604C9}" type="slidenum">
              <a:rPr/>
              <a:pPr algn="l" rtl="1"/>
              <a:t>6</a:t>
            </a:fld>
            <a:endParaRPr lang="ar" altLang="fr-FR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2813"/>
            <a:ext cx="8075613" cy="5180012"/>
          </a:xfrm>
        </p:spPr>
        <p:txBody>
          <a:bodyPr/>
          <a:lstStyle/>
          <a:p>
            <a:pPr marL="0" indent="0" algn="just" rtl="1">
              <a:buFont typeface="Lucida Grande"/>
              <a:buNone/>
            </a:pPr>
            <a:r>
              <a:rPr lang="ar" sz="2400" b="0" i="0" u="none" baseline="0">
                <a:cs typeface="Arial" pitchFamily="34" charset="0"/>
              </a:rPr>
              <a:t>التحديات:</a:t>
            </a:r>
          </a:p>
          <a:p>
            <a:pPr lvl="1" algn="just" rtl="1">
              <a:buFont typeface="Arial" pitchFamily="34" charset="0"/>
              <a:buChar char="•"/>
            </a:pPr>
            <a:r>
              <a:rPr lang="ar" sz="2000" b="0" i="0" u="none" baseline="0">
                <a:cs typeface="Arial" pitchFamily="34" charset="0"/>
              </a:rPr>
              <a:t>حماية الأفراد والبيئة والحِفاظ على الممتلكات،</a:t>
            </a:r>
          </a:p>
          <a:p>
            <a:pPr lvl="1" algn="just" rtl="1">
              <a:buFont typeface="Arial" pitchFamily="34" charset="0"/>
              <a:buChar char="•"/>
            </a:pPr>
            <a:r>
              <a:rPr lang="ar" sz="2000" b="0" i="0" u="none" baseline="0">
                <a:cs typeface="Arial" pitchFamily="34" charset="0"/>
              </a:rPr>
              <a:t>استدامة أعمالنا.</a:t>
            </a:r>
          </a:p>
          <a:p>
            <a:pPr marL="0" indent="0" algn="just" rtl="1">
              <a:buFont typeface="Lucida Grande"/>
              <a:buNone/>
            </a:pPr>
            <a:r>
              <a:rPr lang="ar" sz="2800" b="0" i="0" u="none" baseline="0">
                <a:cs typeface="Arial" pitchFamily="34" charset="0"/>
              </a:rPr>
              <a:t> </a:t>
            </a:r>
          </a:p>
          <a:p>
            <a:pPr marL="0" indent="0" algn="just" rtl="1">
              <a:buFont typeface="Lucida Grande"/>
              <a:buNone/>
            </a:pPr>
            <a:r>
              <a:rPr lang="ar" sz="2400" b="0" i="0" u="none" baseline="0">
                <a:cs typeface="Arial" pitchFamily="34" charset="0"/>
              </a:rPr>
              <a:t>الإرادة:</a:t>
            </a:r>
          </a:p>
          <a:p>
            <a:pPr lvl="1" algn="just" rtl="1">
              <a:buFont typeface="Arial" pitchFamily="34" charset="0"/>
              <a:buChar char="•"/>
            </a:pPr>
            <a:r>
              <a:rPr lang="ar" sz="2000" b="0" i="0" u="none" baseline="0">
                <a:cs typeface="Arial" pitchFamily="34" charset="0"/>
              </a:rPr>
              <a:t>تجنب حدوث الإصابات الجسدية والسيطرة على المخاطر الكامنة في أنشطتنا.</a:t>
            </a:r>
          </a:p>
          <a:p>
            <a:pPr lvl="1" algn="just" rtl="1">
              <a:buFont typeface="Arial" pitchFamily="34" charset="0"/>
              <a:buChar char="•"/>
            </a:pPr>
            <a:r>
              <a:rPr lang="ar" sz="2000" b="0" i="0" u="none" baseline="0">
                <a:cs typeface="Arial" pitchFamily="34" charset="0"/>
              </a:rPr>
              <a:t>الحد من تأثير المواقع على البيئة (الماء والهواء والنفايات والضوضاء والروائح والمظهر الجميل).</a:t>
            </a:r>
          </a:p>
          <a:p>
            <a:pPr lvl="1" algn="just" rtl="1">
              <a:buFont typeface="Arial" pitchFamily="34" charset="0"/>
              <a:buChar char="•"/>
            </a:pPr>
            <a:r>
              <a:rPr lang="ar" sz="2000" b="0" i="0" u="none" baseline="0">
                <a:cs typeface="Arial" pitchFamily="34" charset="0"/>
              </a:rPr>
              <a:t>أن يكون للمجموعة دور فاعل في الحياة المحلية وتلبية توقعات أصحاب المصلحة.</a:t>
            </a:r>
          </a:p>
          <a:p>
            <a:pPr lvl="1" algn="just" rtl="1">
              <a:buFont typeface="Arial" pitchFamily="34" charset="0"/>
              <a:buChar char="•"/>
            </a:pPr>
            <a:r>
              <a:rPr lang="ar" sz="2000" b="0" i="0" u="none" baseline="0">
                <a:cs typeface="Arial" pitchFamily="34" charset="0"/>
              </a:rPr>
              <a:t>حماية الموظفين الذين يعملون بها.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107504" y="6381328"/>
            <a:ext cx="644569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r" rtl="1">
              <a:defRPr/>
            </a:pPr>
            <a:r>
              <a:rPr lang="ar" sz="1000" dirty="0">
                <a:cs typeface="Helvetica" pitchFamily="34" charset="0"/>
              </a:rPr>
              <a:t>مجموعة دمج الصحة والسلامة والأمن والمجتمع والبيئة (</a:t>
            </a:r>
            <a:r>
              <a:rPr lang="fr-FR" altLang="fr-FR" sz="1000" dirty="0"/>
              <a:t>H3SE</a:t>
            </a:r>
            <a:r>
              <a:rPr lang="ar" sz="1000" dirty="0">
                <a:cs typeface="Helvetica" pitchFamily="34" charset="0"/>
              </a:rPr>
              <a:t>) - المناهج الدراسية الأساسية العامة 1.1 - المقدمة والتزام الإدارة العليا – الإصدار الثاني</a:t>
            </a:r>
            <a:endParaRPr lang="ar" altLang="fr-FR" sz="1000" dirty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" b="1" i="0" u="none" baseline="0" dirty="0">
                <a:solidFill>
                  <a:schemeClr val="accent3">
                    <a:lumMod val="75000"/>
                  </a:schemeClr>
                </a:solidFill>
                <a:ea typeface="+mj-ea"/>
              </a:rPr>
              <a:t>ماذا تعني </a:t>
            </a:r>
            <a:r>
              <a:rPr lang="ar" b="1" i="0" u="none" baseline="0" dirty="0" smtClean="0">
                <a:solidFill>
                  <a:schemeClr val="accent3">
                    <a:lumMod val="75000"/>
                  </a:schemeClr>
                </a:solidFill>
                <a:ea typeface="+mj-ea"/>
              </a:rPr>
              <a:t>كلمة</a:t>
            </a:r>
            <a:r>
              <a:rPr lang="fr-FR" altLang="fr-FR" dirty="0" smtClean="0">
                <a:cs typeface="Arial" pitchFamily="34" charset="0"/>
              </a:rPr>
              <a:t>H3SE</a:t>
            </a:r>
            <a:r>
              <a:rPr lang="ar" b="1" i="0" u="none" baseline="0" dirty="0" smtClean="0">
                <a:solidFill>
                  <a:schemeClr val="accent3">
                    <a:lumMod val="75000"/>
                  </a:schemeClr>
                </a:solidFill>
                <a:ea typeface="+mj-ea"/>
              </a:rPr>
              <a:t>؟</a:t>
            </a:r>
            <a:endParaRPr lang="ar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9459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1"/>
            <a:fld id="{EC7EAA63-DDAC-44D4-8CC9-FCE0C40AFA49}" type="slidenum">
              <a:rPr/>
              <a:pPr algn="l" rtl="1"/>
              <a:t>7</a:t>
            </a:fld>
            <a:endParaRPr lang="ar" altLang="fr-FR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075613" cy="4967287"/>
          </a:xfrm>
        </p:spPr>
        <p:txBody>
          <a:bodyPr/>
          <a:lstStyle/>
          <a:p>
            <a:pPr marL="0" indent="0" algn="just" rtl="1">
              <a:spcAft>
                <a:spcPts val="1500"/>
              </a:spcAft>
              <a:buFont typeface="Lucida Grande"/>
              <a:buNone/>
            </a:pPr>
            <a:r>
              <a:rPr lang="ar" sz="2800" b="1" i="0" u="none" baseline="0">
                <a:solidFill>
                  <a:srgbClr val="A90025"/>
                </a:solidFill>
                <a:cs typeface="Arial" pitchFamily="34" charset="0"/>
              </a:rPr>
              <a:t> </a:t>
            </a:r>
            <a:r>
              <a:rPr lang="ar" sz="2400" b="0" i="0" u="none" baseline="0">
                <a:cs typeface="Arial" pitchFamily="34" charset="0"/>
              </a:rPr>
              <a:t>النظافة الشخصية / الصحة: حماية صحة العاملين والمجتمعات.</a:t>
            </a:r>
          </a:p>
          <a:p>
            <a:pPr marL="0" indent="0" algn="just" rtl="1">
              <a:spcAft>
                <a:spcPts val="1500"/>
              </a:spcAft>
              <a:buFont typeface="Lucida Grande"/>
              <a:buNone/>
            </a:pPr>
            <a:r>
              <a:rPr lang="ar" sz="2400" b="0" i="0" u="none" baseline="0">
                <a:cs typeface="Arial" pitchFamily="34" charset="0"/>
              </a:rPr>
              <a:t>السلامة: حماية العاملين والمنشآت من المخاطر ذات الصلة بأعمالنا.</a:t>
            </a:r>
          </a:p>
          <a:p>
            <a:pPr marL="0" indent="0" algn="just" rtl="1">
              <a:spcAft>
                <a:spcPts val="1500"/>
              </a:spcAft>
              <a:buFont typeface="Lucida Grande"/>
              <a:buNone/>
            </a:pPr>
            <a:r>
              <a:rPr lang="ar" sz="2400" b="0" i="0" u="none" baseline="0">
                <a:cs typeface="Arial" pitchFamily="34" charset="0"/>
              </a:rPr>
              <a:t>الأمن: الحماية ضد الأحداث الخارجية للمجموعة (السياسية والجغرافية السياسية، والإجرامية، إلخ.)</a:t>
            </a:r>
          </a:p>
          <a:p>
            <a:pPr marL="0" indent="0" algn="just" rtl="1">
              <a:spcAft>
                <a:spcPts val="1500"/>
              </a:spcAft>
              <a:buFont typeface="Lucida Grande"/>
              <a:buNone/>
            </a:pPr>
            <a:r>
              <a:rPr lang="ar" sz="2400" b="0" i="0" u="none" baseline="0">
                <a:cs typeface="Arial" pitchFamily="34" charset="0"/>
              </a:rPr>
              <a:t>المجتمع: احترام أصحاب المصلحة.</a:t>
            </a:r>
          </a:p>
          <a:p>
            <a:pPr marL="0" indent="0" algn="just" rtl="1">
              <a:spcAft>
                <a:spcPts val="1500"/>
              </a:spcAft>
              <a:buFont typeface="Lucida Grande"/>
              <a:buNone/>
            </a:pPr>
            <a:r>
              <a:rPr lang="ar" sz="2400" b="0" i="0" u="none" baseline="0">
                <a:cs typeface="Arial" pitchFamily="34" charset="0"/>
              </a:rPr>
              <a:t>البيئة: الحماية من التلوث بشتى صوره.</a:t>
            </a:r>
            <a:endParaRPr lang="ar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0" y="6453336"/>
            <a:ext cx="6553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r" rtl="1">
              <a:defRPr/>
            </a:pPr>
            <a:r>
              <a:rPr lang="ar" sz="1000" dirty="0">
                <a:cs typeface="Helvetica" pitchFamily="34" charset="0"/>
              </a:rPr>
              <a:t>مجموعة دمج الصحة والسلامة والأمن والمجتمع والبيئة (</a:t>
            </a:r>
            <a:r>
              <a:rPr lang="fr-FR" altLang="fr-FR" sz="1000" dirty="0"/>
              <a:t>H3SE</a:t>
            </a:r>
            <a:r>
              <a:rPr lang="ar" sz="1000" dirty="0">
                <a:cs typeface="Helvetica" pitchFamily="34" charset="0"/>
              </a:rPr>
              <a:t>) - المناهج الدراسية الأساسية العامة 1.1 - المقدمة والتزام الإدارة العليا – الإصدار الثاني</a:t>
            </a:r>
            <a:endParaRPr lang="ar" altLang="fr-FR" sz="1000" dirty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" b="1" i="0" u="none" baseline="0" dirty="0">
                <a:solidFill>
                  <a:schemeClr val="accent3">
                    <a:lumMod val="75000"/>
                  </a:schemeClr>
                </a:solidFill>
                <a:ea typeface="+mj-ea"/>
              </a:rPr>
              <a:t>أمثلة على مخاطر الصحة والسلامة والأمن والمجتمع والبيئة </a:t>
            </a:r>
            <a:r>
              <a:rPr lang="ar" b="1" i="0" u="none" baseline="0" dirty="0" smtClean="0">
                <a:solidFill>
                  <a:schemeClr val="accent3">
                    <a:lumMod val="75000"/>
                  </a:schemeClr>
                </a:solidFill>
                <a:ea typeface="+mj-ea"/>
              </a:rPr>
              <a:t>(</a:t>
            </a:r>
            <a:r>
              <a:rPr lang="fr-FR" altLang="fr-FR" dirty="0" smtClean="0">
                <a:cs typeface="Arial" pitchFamily="34" charset="0"/>
              </a:rPr>
              <a:t>H3SE</a:t>
            </a:r>
            <a:r>
              <a:rPr lang="ar" b="1" i="0" u="none" baseline="0" dirty="0" smtClean="0">
                <a:solidFill>
                  <a:schemeClr val="accent3">
                    <a:lumMod val="75000"/>
                  </a:schemeClr>
                </a:solidFill>
                <a:ea typeface="+mj-ea"/>
              </a:rPr>
              <a:t>)</a:t>
            </a:r>
            <a:endParaRPr lang="ar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2048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1"/>
            <a:fld id="{66F9F9EA-49A3-45FD-83B8-36C5861AD522}" type="slidenum">
              <a:rPr/>
              <a:pPr algn="l" rtl="1"/>
              <a:t>8</a:t>
            </a:fld>
            <a:endParaRPr lang="ar" altLang="fr-FR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050"/>
            <a:ext cx="8075613" cy="5287963"/>
          </a:xfrm>
        </p:spPr>
        <p:txBody>
          <a:bodyPr/>
          <a:lstStyle/>
          <a:p>
            <a:pPr marL="0" indent="0" algn="just" rtl="1">
              <a:spcAft>
                <a:spcPts val="1500"/>
              </a:spcAft>
              <a:buFont typeface="Lucida Grande"/>
              <a:buNone/>
            </a:pPr>
            <a:endParaRPr/>
          </a:p>
          <a:p>
            <a:pPr marL="0" indent="0" algn="just" rtl="1">
              <a:spcAft>
                <a:spcPts val="1500"/>
              </a:spcAft>
              <a:buFont typeface="Lucida Grande"/>
              <a:buNone/>
            </a:pPr>
            <a:r>
              <a:rPr lang="ar" sz="2400" b="0" i="0" u="none" baseline="0">
                <a:cs typeface="Arial" pitchFamily="34" charset="0"/>
              </a:rPr>
              <a:t>السلامة: </a:t>
            </a:r>
          </a:p>
          <a:p>
            <a:pPr marL="0" indent="0" algn="just" rtl="1">
              <a:spcAft>
                <a:spcPts val="1500"/>
              </a:spcAft>
              <a:buFont typeface="Lucida Grande"/>
              <a:buNone/>
            </a:pPr>
            <a:r>
              <a:rPr lang="ar" sz="2400" b="0" i="0" u="none" baseline="0">
                <a:cs typeface="Arial" pitchFamily="34" charset="0"/>
              </a:rPr>
              <a:t>الأمن: </a:t>
            </a:r>
            <a:r>
              <a:rPr lang="ar" sz="2400" b="0" i="0" u="none" baseline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عدم الاستقرار السياسي أو المخاطر الإرهابية.</a:t>
            </a:r>
            <a:endParaRPr lang="ar" altLang="fr-FR" sz="2400" dirty="0" smtClean="0">
              <a:cs typeface="Arial" pitchFamily="34" charset="0"/>
            </a:endParaRPr>
          </a:p>
          <a:p>
            <a:pPr marL="0" indent="0" algn="just" rtl="1">
              <a:spcAft>
                <a:spcPts val="1500"/>
              </a:spcAft>
              <a:buFont typeface="Lucida Grande"/>
              <a:buNone/>
            </a:pPr>
            <a:r>
              <a:rPr lang="ar" sz="2400" b="0" i="0" u="none" baseline="0">
                <a:cs typeface="Arial" pitchFamily="34" charset="0"/>
              </a:rPr>
              <a:t>المجتمع: المخاطر على الأماكن الساحلية المجاورة لمنشآتنا.</a:t>
            </a:r>
          </a:p>
          <a:p>
            <a:pPr marL="0" indent="0" algn="just" rtl="1">
              <a:spcAft>
                <a:spcPts val="1500"/>
              </a:spcAft>
              <a:buFont typeface="Lucida Grande"/>
              <a:buNone/>
            </a:pPr>
            <a:r>
              <a:rPr lang="ar" sz="2400" b="0" i="0" u="none" baseline="0">
                <a:cs typeface="Arial" pitchFamily="34" charset="0"/>
              </a:rPr>
              <a:t>البيئة: تلوث المياه أو التربة من خلال تسرب المركبات الهيدروكربونية.</a:t>
            </a:r>
            <a:endParaRPr lang="ar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0" y="6448251"/>
            <a:ext cx="6553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r" rtl="1">
              <a:defRPr/>
            </a:pPr>
            <a:r>
              <a:rPr lang="ar" sz="1000" dirty="0">
                <a:cs typeface="Helvetica" pitchFamily="34" charset="0"/>
              </a:rPr>
              <a:t>مجموعة دمج الصحة والسلامة والأمن والمجتمع والبيئة (</a:t>
            </a:r>
            <a:r>
              <a:rPr lang="fr-FR" altLang="fr-FR" sz="1000" dirty="0"/>
              <a:t>H3SE</a:t>
            </a:r>
            <a:r>
              <a:rPr lang="ar" sz="1000" dirty="0">
                <a:cs typeface="Helvetica" pitchFamily="34" charset="0"/>
              </a:rPr>
              <a:t>) - المناهج الدراسية الأساسية العامة 1.1 - المقدمة والتزام الإدارة العليا – الإصدار الثاني</a:t>
            </a:r>
            <a:endParaRPr lang="ar" altLang="fr-FR" sz="1000" dirty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94" y="29605"/>
            <a:ext cx="8218488" cy="490066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" sz="2000" b="1" i="0" u="none" baseline="0"/>
              <a:t>4 برامج تدريبية محددة مسبقًا على 3 فترات زمنية</a:t>
            </a:r>
            <a:endParaRPr lang="a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5955259"/>
            <a:ext cx="725488" cy="365125"/>
          </a:xfrm>
          <a:prstGeom prst="rect">
            <a:avLst/>
          </a:prstGeom>
        </p:spPr>
        <p:txBody>
          <a:bodyPr/>
          <a:lstStyle/>
          <a:p>
            <a:pPr algn="l" rtl="1"/>
            <a:fld id="{25440001-4D0E-9E45-BD4B-D61B24722928}" type="slidenum">
              <a:rPr/>
              <a:pPr algn="l" rtl="1"/>
              <a:t>9</a:t>
            </a:fld>
            <a:endParaRPr lang="ar" altLang="x-none"/>
          </a:p>
        </p:txBody>
      </p:sp>
      <p:sp>
        <p:nvSpPr>
          <p:cNvPr id="10" name="Rectangle à coins arrondis 9"/>
          <p:cNvSpPr/>
          <p:nvPr/>
        </p:nvSpPr>
        <p:spPr>
          <a:xfrm>
            <a:off x="59374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fr-FR" altLang="fr-FR" b="1" dirty="0">
                <a:solidFill>
                  <a:srgbClr val="A90025"/>
                </a:solidFill>
              </a:rPr>
              <a:t>H3SE</a:t>
            </a:r>
            <a:r>
              <a:rPr lang="ar" b="1" i="0" u="none" baseline="0" dirty="0" smtClean="0">
                <a:solidFill>
                  <a:srgbClr val="A90025"/>
                </a:solidFill>
              </a:rPr>
              <a:t> </a:t>
            </a:r>
            <a:endParaRPr lang="ar" b="1" i="0" u="none" baseline="0" dirty="0">
              <a:solidFill>
                <a:srgbClr val="A90025"/>
              </a:solidFill>
            </a:endParaRPr>
          </a:p>
          <a:p>
            <a:pPr algn="ctr" rtl="1"/>
            <a:r>
              <a:rPr lang="ar" b="1" i="0" u="none" baseline="0" dirty="0">
                <a:solidFill>
                  <a:srgbClr val="A90025"/>
                </a:solidFill>
              </a:rPr>
              <a:t>مجموعة توتال "TOTAL"</a:t>
            </a:r>
            <a:endParaRPr lang="ar" altLang="fr-FR" dirty="0">
              <a:solidFill>
                <a:srgbClr val="A90025"/>
              </a:solidFill>
            </a:endParaRPr>
          </a:p>
          <a:p>
            <a:pPr algn="ctr" rtl="1"/>
            <a:endParaRPr lang="ar" altLang="fr-FR" sz="1600" dirty="0">
              <a:solidFill>
                <a:srgbClr val="A90025"/>
              </a:solidFill>
            </a:endParaRPr>
          </a:p>
          <a:p>
            <a:pPr algn="ctr" rtl="1"/>
            <a:r>
              <a:rPr lang="ar" sz="1600" b="0" i="0" u="none" baseline="0" dirty="0">
                <a:solidFill>
                  <a:srgbClr val="A90025"/>
                </a:solidFill>
              </a:rPr>
              <a:t>المناهج الدراسية الأساسية للمجموعة</a:t>
            </a:r>
          </a:p>
          <a:p>
            <a:pPr algn="ctr" rtl="1"/>
            <a:r>
              <a:rPr lang="ar" sz="1600" b="1" i="0" u="none" baseline="0" dirty="0">
                <a:solidFill>
                  <a:srgbClr val="A90025"/>
                </a:solidFill>
              </a:rPr>
              <a:t>(TCG)</a:t>
            </a:r>
            <a:endParaRPr lang="ar" altLang="fr-FR" sz="1600" b="1" dirty="0">
              <a:solidFill>
                <a:srgbClr val="A90025"/>
              </a:solidFill>
            </a:endParaRPr>
          </a:p>
          <a:p>
            <a:pPr algn="ctr" rtl="1"/>
            <a:endParaRPr lang="ar" altLang="fr-FR" dirty="0">
              <a:solidFill>
                <a:srgbClr val="A90025"/>
              </a:solidFill>
            </a:endParaRPr>
          </a:p>
          <a:p>
            <a:pPr algn="ctr" rtl="1"/>
            <a:endParaRPr lang="ar" altLang="fr-FR" dirty="0">
              <a:solidFill>
                <a:srgbClr val="A90025"/>
              </a:solidFill>
            </a:endParaRPr>
          </a:p>
        </p:txBody>
      </p:sp>
      <p:sp>
        <p:nvSpPr>
          <p:cNvPr id="16" name="Flèche vers la droite 15"/>
          <p:cNvSpPr/>
          <p:nvPr/>
        </p:nvSpPr>
        <p:spPr>
          <a:xfrm>
            <a:off x="467545" y="5029165"/>
            <a:ext cx="8193456" cy="3571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172157" y="5340315"/>
            <a:ext cx="86433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sz="1100" b="1" i="0" u="none" baseline="0">
                <a:solidFill>
                  <a:srgbClr val="C00000"/>
                </a:solidFill>
              </a:rPr>
              <a:t>من 3 إلى 6 أشهر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063672" y="4032273"/>
            <a:ext cx="92685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sz="1200" b="1" i="0" u="none" baseline="0">
                <a:solidFill>
                  <a:srgbClr val="E20031">
                    <a:lumMod val="75000"/>
                  </a:srgbClr>
                </a:solidFill>
              </a:rPr>
              <a:t>جواز السفر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33015" y="476672"/>
            <a:ext cx="2340000" cy="3978275"/>
          </a:xfrm>
          <a:prstGeom prst="roundRect">
            <a:avLst/>
          </a:prstGeom>
          <a:noFill/>
          <a:ln w="254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>
              <a:defRPr/>
            </a:pPr>
            <a:r>
              <a:rPr lang="es-ES" b="1" i="0" u="none" baseline="0" dirty="0" smtClean="0">
                <a:solidFill>
                  <a:srgbClr val="00B050"/>
                </a:solidFill>
                <a:ea typeface="Arial" charset="0"/>
                <a:cs typeface="Arial" charset="0"/>
              </a:rPr>
              <a:t>H3SE</a:t>
            </a:r>
            <a:endParaRPr lang="ar" b="1" i="0" u="none" baseline="0" dirty="0" smtClean="0">
              <a:solidFill>
                <a:srgbClr val="00B050"/>
              </a:solidFill>
              <a:ea typeface="Arial" charset="0"/>
              <a:cs typeface="Arial" charset="0"/>
            </a:endParaRPr>
          </a:p>
          <a:p>
            <a:pPr algn="ctr" rtl="1">
              <a:defRPr/>
            </a:pPr>
            <a:r>
              <a:rPr lang="ar" b="1" i="0" u="none" baseline="0" dirty="0" smtClean="0">
                <a:solidFill>
                  <a:srgbClr val="00B050"/>
                </a:solidFill>
                <a:ea typeface="Arial" charset="0"/>
                <a:cs typeface="Arial" charset="0"/>
              </a:rPr>
              <a:t>لوظيفتي</a:t>
            </a:r>
            <a:endParaRPr lang="ar" b="1" i="0" u="none" baseline="0" dirty="0">
              <a:solidFill>
                <a:srgbClr val="00B050"/>
              </a:solidFill>
              <a:ea typeface="Arial" charset="0"/>
              <a:cs typeface="Arial" charset="0"/>
            </a:endParaRPr>
          </a:p>
          <a:p>
            <a:pPr algn="ctr" rtl="1">
              <a:defRPr/>
            </a:pPr>
            <a:endParaRPr lang="ar" altLang="fr-FR" b="1" dirty="0" smtClean="0">
              <a:solidFill>
                <a:srgbClr val="00B050"/>
              </a:solidFill>
              <a:ea typeface="Arial" charset="0"/>
              <a:cs typeface="Arial" charset="0"/>
            </a:endParaRPr>
          </a:p>
          <a:p>
            <a:pPr algn="ctr" rtl="1">
              <a:defRPr/>
            </a:pPr>
            <a:r>
              <a:rPr lang="ar" sz="16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المناهج الدراسية الأساسية الفنية أو غير الفنية</a:t>
            </a:r>
          </a:p>
          <a:p>
            <a:pPr algn="ctr" rtl="1">
              <a:defRPr/>
            </a:pPr>
            <a:r>
              <a:rPr lang="ar" sz="16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(TCT أو TCNT)</a:t>
            </a:r>
            <a:endParaRPr lang="ar" altLang="fr-FR" sz="1600" b="1" dirty="0">
              <a:solidFill>
                <a:srgbClr val="00B050"/>
              </a:solidFill>
              <a:ea typeface="Arial" charset="0"/>
              <a:cs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17105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1600" b="1" dirty="0">
                <a:solidFill>
                  <a:srgbClr val="00B0F0"/>
                </a:solidFill>
              </a:rPr>
              <a:t>H3SE</a:t>
            </a:r>
          </a:p>
          <a:p>
            <a:pPr algn="ctr" rtl="1"/>
            <a:r>
              <a:rPr lang="ar" b="1" i="0" u="none" baseline="0" dirty="0" smtClean="0">
                <a:solidFill>
                  <a:srgbClr val="00B0F0"/>
                </a:solidFill>
              </a:rPr>
              <a:t>في </a:t>
            </a:r>
            <a:r>
              <a:rPr lang="ar" b="1" i="0" u="none" baseline="0" dirty="0">
                <a:solidFill>
                  <a:srgbClr val="00B0F0"/>
                </a:solidFill>
              </a:rPr>
              <a:t>الفرع الخاص بي</a:t>
            </a:r>
          </a:p>
          <a:p>
            <a:pPr algn="ctr" rtl="1"/>
            <a:endParaRPr lang="ar" altLang="fr-FR" b="1" dirty="0" smtClean="0">
              <a:solidFill>
                <a:srgbClr val="00B0F0"/>
              </a:solidFill>
            </a:endParaRPr>
          </a:p>
          <a:p>
            <a:pPr algn="ctr" rtl="1"/>
            <a:r>
              <a:rPr lang="ar" sz="1600" b="0" i="0" u="none" baseline="0" dirty="0">
                <a:solidFill>
                  <a:srgbClr val="00B0F0"/>
                </a:solidFill>
              </a:rPr>
              <a:t>المناهج الدراسية الأساسية لنشاط الموقع</a:t>
            </a:r>
          </a:p>
          <a:p>
            <a:pPr algn="ctr" rtl="1"/>
            <a:r>
              <a:rPr lang="ar" sz="1600" b="1" i="0" u="none" baseline="0" dirty="0">
                <a:solidFill>
                  <a:srgbClr val="00B0F0"/>
                </a:solidFill>
              </a:rPr>
              <a:t>(TCAS)</a:t>
            </a:r>
          </a:p>
          <a:p>
            <a:pPr algn="ctr" rtl="1"/>
            <a:endParaRPr lang="ar" altLang="fr-FR" dirty="0">
              <a:solidFill>
                <a:srgbClr val="00B0F0"/>
              </a:solidFill>
            </a:endParaRPr>
          </a:p>
        </p:txBody>
      </p:sp>
      <p:sp>
        <p:nvSpPr>
          <p:cNvPr id="53" name="Rectangle 52">
            <a:hlinkClick r:id="rId3" action="ppaction://hlinksldjump"/>
          </p:cNvPr>
          <p:cNvSpPr/>
          <p:nvPr/>
        </p:nvSpPr>
        <p:spPr>
          <a:xfrm>
            <a:off x="593745" y="343601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ar" sz="1400" b="1" i="0" u="none" baseline="0">
                <a:solidFill>
                  <a:srgbClr val="E20031">
                    <a:lumMod val="75000"/>
                  </a:srgbClr>
                </a:solidFill>
              </a:rPr>
              <a:t>البرنامج التدريبي رقم 3 - المواقع الصناعية التشغيلية (20 يومًا)</a:t>
            </a:r>
            <a:endParaRPr lang="ar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394" y="5303803"/>
            <a:ext cx="8218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" sz="1200" b="1" i="0" u="none" baseline="0">
                <a:solidFill>
                  <a:srgbClr val="C00000"/>
                </a:solidFill>
              </a:rPr>
              <a:t>يبدأ البرنامج التدريبي منذ التعاقد، فالموظف الجديد لديه من 3 إلى 6 أشهر لاستكمال برنامجه التدريبي.          </a:t>
            </a:r>
            <a:endParaRPr lang="ar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hlinkClick r:id="rId4" action="ppaction://hlinksldjump"/>
          </p:cNvPr>
          <p:cNvSpPr/>
          <p:nvPr/>
        </p:nvSpPr>
        <p:spPr>
          <a:xfrm>
            <a:off x="593745" y="3003971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ar" sz="1400" b="1" i="0" u="none" baseline="0">
                <a:solidFill>
                  <a:srgbClr val="E20031">
                    <a:lumMod val="75000"/>
                  </a:srgbClr>
                </a:solidFill>
              </a:rPr>
              <a:t>البرنامج التدريبي رقم 2 - موظفو دعم العمليات (10 أيام)</a:t>
            </a:r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593745" y="257241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ar" sz="1400" b="1" i="0" u="none" baseline="0">
                <a:solidFill>
                  <a:srgbClr val="E20031">
                    <a:lumMod val="75000"/>
                  </a:srgbClr>
                </a:solidFill>
              </a:rPr>
              <a:t>البرنامج التدريبي رقم 1 - موظفو الدعم وموظفو العمليات غير الفنية (5 أيام)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3746" y="3868067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ar" sz="1400" b="1" i="0" u="none" baseline="0" dirty="0">
                <a:solidFill>
                  <a:srgbClr val="E20031">
                    <a:lumMod val="75000"/>
                  </a:srgbClr>
                </a:solidFill>
              </a:rPr>
              <a:t>البرنامج التدريبي رقم 4 - عمال محطات الخدمة والسائقون، وموظفو التشغيل متعددو المهام (9 أيام)</a:t>
            </a:r>
            <a:endParaRPr lang="ar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3998" y="4315346"/>
            <a:ext cx="982135" cy="688747"/>
          </a:xfrm>
          <a:prstGeom prst="rect">
            <a:avLst/>
          </a:prstGeom>
        </p:spPr>
      </p:pic>
      <p:grpSp>
        <p:nvGrpSpPr>
          <p:cNvPr id="5" name="Groupe 16"/>
          <p:cNvGrpSpPr/>
          <p:nvPr/>
        </p:nvGrpSpPr>
        <p:grpSpPr>
          <a:xfrm>
            <a:off x="467544" y="4741460"/>
            <a:ext cx="6797422" cy="252000"/>
            <a:chOff x="1049466" y="4734256"/>
            <a:chExt cx="6797422" cy="252000"/>
          </a:xfrm>
        </p:grpSpPr>
        <p:pic>
          <p:nvPicPr>
            <p:cNvPr id="19" name="Imag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17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3953342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145" y="4734256"/>
              <a:ext cx="25372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509" y="4734256"/>
              <a:ext cx="25368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656" y="4734256"/>
              <a:ext cx="293426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2334547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041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6532489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639" y="4734256"/>
              <a:ext cx="25372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4734256"/>
              <a:ext cx="25314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484" y="4734256"/>
              <a:ext cx="292404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5803803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78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841" y="4734256"/>
              <a:ext cx="25358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1049466" y="4734256"/>
              <a:ext cx="26012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204694" y="5580802"/>
            <a:ext cx="873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" sz="1200" b="1" i="0" u="none" baseline="0">
                <a:solidFill>
                  <a:srgbClr val="FF0000"/>
                </a:solidFill>
              </a:rPr>
              <a:t>اليوم الأول: الصحة والسلامة والبيئة "HSE" مع N+1 لها، كحد أدنى للائحة + التزام الصحة والسلامة والبيئة "HSE" + برامج التعلم الإلكتروني للقواعد الذهبية + ميدان العمل + موضوعات أخرى في المناهج الدراسية الأساسية للمجموعة.</a:t>
            </a:r>
          </a:p>
          <a:p>
            <a:endParaRPr lang="ar" sz="1200" b="1" dirty="0" smtClean="0">
              <a:solidFill>
                <a:srgbClr val="FF0000"/>
              </a:solidFill>
            </a:endParaRPr>
          </a:p>
          <a:p>
            <a:pPr algn="r" rtl="1"/>
            <a:r>
              <a:rPr lang="ar" sz="1200" b="1" i="0" u="none" baseline="0">
                <a:solidFill>
                  <a:srgbClr val="FF0000"/>
                </a:solidFill>
              </a:rPr>
              <a:t>كل الداخلين الجدد في المجموعة من خلال التعيين بعقد غير محدد المدة. المعينون بعقد محدد المدة أو المتعاقدون بعقود موسمية وفقًا لقرار الفرع.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3745" y="2420888"/>
            <a:ext cx="307050" cy="183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" b="0" i="0" u="none" baseline="0" dirty="0"/>
              <a:t>اليوم الأول واليوم الثاني</a:t>
            </a:r>
            <a:endParaRPr lang="ar" dirty="0"/>
          </a:p>
        </p:txBody>
      </p:sp>
      <p:sp>
        <p:nvSpPr>
          <p:cNvPr id="39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35496" y="6448251"/>
            <a:ext cx="693925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lvl="0" algn="r" rtl="1">
              <a:defRPr/>
            </a:pPr>
            <a:r>
              <a:rPr lang="ar" dirty="0">
                <a:cs typeface="Helvetica" pitchFamily="34" charset="0"/>
              </a:rPr>
              <a:t>مجموعة دمج الصحة والسلامة والأمن والمجتمع والبيئة (</a:t>
            </a:r>
            <a:r>
              <a:rPr lang="fr-FR" altLang="fr-FR" dirty="0"/>
              <a:t>H3SE</a:t>
            </a:r>
            <a:r>
              <a:rPr lang="ar" dirty="0">
                <a:cs typeface="Helvetica" pitchFamily="34" charset="0"/>
              </a:rPr>
              <a:t>) - المناهج الدراسية الأساسية العامة 1.1 - المقدمة والتزام الإدارة العليا – الإصدار الثاني</a:t>
            </a:r>
            <a:endParaRPr lang="ar" altLang="fr-FR" dirty="0"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7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766</TotalTime>
  <Words>1967</Words>
  <Application>Microsoft Office PowerPoint</Application>
  <PresentationFormat>Affichage à l'écran (4:3)</PresentationFormat>
  <Paragraphs>396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fr_total_modele_rouge_fonce</vt:lpstr>
      <vt:lpstr>مقدمة للدورة التدريبية الخاصة بالدمج والتزام الإدارة العليا</vt:lpstr>
      <vt:lpstr>أهداف الوحدة</vt:lpstr>
      <vt:lpstr>دورتك التدريبية الخاصة بالدمج</vt:lpstr>
      <vt:lpstr>مجموعة توتال "TOTAL" في كلمات موجزة</vt:lpstr>
      <vt:lpstr>مجموعة توتال "TOTAL" في كلمات موجزة</vt:lpstr>
      <vt:lpstr>مجموعة توتال "Total" والصحة والسلامة والأمن والمجتمع والبيئة (H3SE)</vt:lpstr>
      <vt:lpstr>ماذا تعني كلمةH3SE؟</vt:lpstr>
      <vt:lpstr>أمثلة على مخاطر الصحة والسلامة والأمن والمجتمع والبيئة (H3SE)</vt:lpstr>
      <vt:lpstr>4 برامج تدريبية محددة مسبقًا على 3 فترات زمنية</vt:lpstr>
      <vt:lpstr>كلمة السيد/ باتريك بويانيه - رئيس مجلس إدارة المجموعة</vt:lpstr>
      <vt:lpstr>التزام باتريك بويانيه</vt:lpstr>
      <vt:lpstr>نهاية الوحدة الأولى</vt:lpstr>
      <vt:lpstr>البرنامج التدريبي رقم 1 – موظفو الدعم وموظفو العمليات غير الفنية  (4.5 أيام من التدريب داخل القاعة بالإضافة إلى 5 أيام من التدريب / الممارسة خلال 3 أشهر)  </vt:lpstr>
      <vt:lpstr>البرنامج التدريبي رقم 2 – موظفو الدعم وموظفو العمليات غير الفنية  (5 أيام من التدريب داخل القاعة بالإضافة إلى 5 أيام من التدريب / الممارسة خلال 3 أشهر)</vt:lpstr>
      <vt:lpstr>البرنامج التدريبي رقم 3 – المواقع الصناعية التشغيلية  (8 أيام من التدريب داخل القاعة بالإضافة إلى 15 يومًا من التدريب / الممارسة خلال 6 أشهر)</vt:lpstr>
      <vt:lpstr>البرنامج التدريبي رقم 4 – عمال محطات الخدمة والسائقين، وموظفو التشغيل متعددو المهام   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101</cp:revision>
  <dcterms:created xsi:type="dcterms:W3CDTF">2015-09-07T13:13:13Z</dcterms:created>
  <dcterms:modified xsi:type="dcterms:W3CDTF">2017-10-30T09:14:15Z</dcterms:modified>
</cp:coreProperties>
</file>