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76" r:id="rId10"/>
    <p:sldId id="269" r:id="rId11"/>
    <p:sldId id="270" r:id="rId12"/>
    <p:sldId id="272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04" autoAdjust="0"/>
    <p:restoredTop sz="94692" autoAdjust="0"/>
  </p:normalViewPr>
  <p:slideViewPr>
    <p:cSldViewPr snapToObjects="1">
      <p:cViewPr>
        <p:scale>
          <a:sx n="80" d="100"/>
          <a:sy n="80" d="100"/>
        </p:scale>
        <p:origin x="-510" y="-55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703808A-314F-4D2F-8309-F92FE1C7D807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B035E3E-A25C-42A3-8BC8-DBD6531E73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82350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76D3F78-AC59-4EC6-8EFD-C2EA51D786CE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710DDC-CDD3-4FD7-BED3-D8FEE1A2E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120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E710DDC-CDD3-4FD7-BED3-D8FEE1A2E342}" type="slidenum">
              <a:rPr/>
              <a:pPr algn="l" rtl="0"/>
              <a:t>2</a:t>
            </a:fld>
            <a:endParaRPr lang="zh-CN" altLang="fr-FR"/>
          </a:p>
        </p:txBody>
      </p:sp>
    </p:spTree>
    <p:extLst>
      <p:ext uri="{BB962C8B-B14F-4D97-AF65-F5344CB8AC3E}">
        <p14:creationId xmlns="" xmlns:p14="http://schemas.microsoft.com/office/powerpoint/2010/main" val="851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B0170F6-B35C-1444-A800-7798699BE7EE}" type="slidenum">
              <a:rPr/>
              <a:pPr algn="l" rtl="0"/>
              <a:t>9</a:t>
            </a:fld>
            <a:endParaRPr lang="zh-CN" altLang="x-none"/>
          </a:p>
        </p:txBody>
      </p:sp>
    </p:spTree>
    <p:extLst>
      <p:ext uri="{BB962C8B-B14F-4D97-AF65-F5344CB8AC3E}">
        <p14:creationId xmlns:p14="http://schemas.microsoft.com/office/powerpoint/2010/main" xmlns="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36CA7-9D7B-479C-925D-45F84959D1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831C7C-3513-4BFE-8A2A-944D9D7FC9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3"/>
          <p:cNvSpPr>
            <a:spLocks noGrp="1"/>
          </p:cNvSpPr>
          <p:nvPr userDrawn="1"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10DC-EAB8-4FDB-A4A5-AF6B25926D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E9063-5943-424B-8D91-FC52E030470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5C2C2B-D701-410C-A1C8-065D1ED2E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98D172-3DBA-41A7-AB3C-F1359E0BCE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B5BB00-7665-4760-832D-27654561A5B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A1319B-5A50-4B85-994D-EC51869251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137B8-B31D-4EBE-97D1-E3265D5D31F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2EB401E8-FBD8-4EFE-A7A8-0FC6C322B3E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1000"/>
            </a:lvl1pPr>
          </a:lstStyle>
          <a:p>
            <a:r>
              <a:rPr lang="fr-FR" altLang="fr-FR" smtClean="0">
                <a:cs typeface="Helvetica" pitchFamily="34" charset="0"/>
              </a:rPr>
              <a:t>Kit intégration H3SE - TCG 1.1 – Introduction et engagement Top Management – V2</a:t>
            </a:r>
            <a:endParaRPr lang="fr-FR" altLang="fr-FR" dirty="0" smtClean="0"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ea typeface="+mj-ea"/>
              </a:rPr>
              <a:t>入职培训课程介绍介及高级管理人员承诺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zh-CN" b="0" i="0" u="none" baseline="0">
                <a:cs typeface="Arial" pitchFamily="34" charset="0"/>
              </a:rPr>
              <a:t>H3SE 入职培训</a:t>
            </a:r>
          </a:p>
          <a:p>
            <a:pPr algn="l" rtl="0" eaLnBrk="1" hangingPunct="1"/>
            <a:r>
              <a:rPr lang="zh-CN" b="0" i="0" u="none" baseline="0">
                <a:cs typeface="Arial" pitchFamily="34" charset="0"/>
              </a:rPr>
              <a:t>模块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/>
              <a:t>集团董事长 Patrick pouyanné 讲话</a:t>
            </a:r>
            <a:endParaRPr lang="zh-CN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0EEE818D-B523-4C66-A181-DA6ADF68CD23}" type="slidenum">
              <a:rPr/>
              <a:pPr algn="r" rtl="0"/>
              <a:t>10</a:t>
            </a:fld>
            <a:endParaRPr lang="zh-CN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zh-CN" b="0" i="0" u="none" baseline="0"/>
              <a:t>PP 视频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pitchFamily="34" charset="0"/>
              </a:rPr>
              <a:t>PATRICK POUYANNÉ 的承诺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zh-CN" b="1" i="0" u="none" baseline="0">
                <a:cs typeface="Arial" pitchFamily="34" charset="0"/>
              </a:rPr>
              <a:t>对您来说，这个视频的关键词和核心观点是什么？</a:t>
            </a:r>
            <a:endParaRPr lang="zh-CN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zh-CN" b="0" i="0" u="none" baseline="0">
                <a:cs typeface="Arial" pitchFamily="34" charset="0"/>
              </a:rPr>
              <a:t> </a:t>
            </a:r>
          </a:p>
          <a:p>
            <a:pPr algn="just" rtl="0"/>
            <a:r>
              <a:rPr lang="zh-CN" b="1" i="0" u="none" baseline="0">
                <a:cs typeface="Arial" pitchFamily="34" charset="0"/>
              </a:rPr>
              <a:t>Patrick Pouyanné 的讲话给您印象最深或让您最震撼的是什么？ </a:t>
            </a:r>
            <a:endParaRPr lang="zh-CN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zh-CN" b="0" i="0" u="none" baseline="0">
                <a:cs typeface="Arial" pitchFamily="34" charset="0"/>
              </a:rPr>
              <a:t> </a:t>
            </a:r>
            <a:endParaRPr lang="zh-CN" altLang="fr-FR" dirty="0" smtClean="0">
              <a:cs typeface="Arial" pitchFamily="34" charset="0"/>
            </a:endParaRPr>
          </a:p>
          <a:p>
            <a:pPr algn="just" rtl="0"/>
            <a:r>
              <a:rPr lang="zh-CN" b="1" i="0" u="none" baseline="0">
                <a:cs typeface="Arial" pitchFamily="34" charset="0"/>
              </a:rPr>
              <a:t>怎么概括他对 H3SE 的承诺？</a:t>
            </a:r>
            <a:r>
              <a:rPr lang="zh-CN" b="0" i="0" u="none" baseline="0">
                <a:cs typeface="Arial" pitchFamily="34" charset="0"/>
              </a:rPr>
              <a:t> </a:t>
            </a: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zh-CN" b="0" i="0" u="none" baseline="0">
                <a:latin typeface="Arial" pitchFamily="34" charset="0"/>
                <a:cs typeface="Arial" pitchFamily="34" charset="0"/>
              </a:rPr>
              <a:t>H3SE 入职培训 - TCG 1.1 – 高级管理人员介绍和承诺 – V1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E6610B8-DA37-474D-93E5-BA1A1781F029}" type="slidenum">
              <a:rPr/>
              <a:pPr algn="r" rtl="0"/>
              <a:t>11</a:t>
            </a:fld>
            <a:endParaRPr lang="zh-CN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>
              <a:defRPr/>
            </a:pPr>
            <a:r>
              <a:rPr lang="zh-CN" b="1" i="0" u="none" baseline="0"/>
              <a:t>第一个模块结束</a:t>
            </a:r>
            <a:endParaRPr 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269875" y="1052513"/>
          <a:ext cx="4464050" cy="4370388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30225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整体共同核心（3 天）</a:t>
                      </a:r>
                      <a:endParaRPr kumimoji="0" lang="zh-CN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集团展望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首席执行官视频 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管理承诺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HSE=道达尔价值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HSEQ 宪章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社会责任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归属自豪感和全球大挑战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风险（续）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人员和设施安全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卫生/健康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环境</a:t>
                      </a: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气候承诺 </a:t>
                      </a: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道达尔安全文化和承诺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 积极行为和消极行为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团队合作和上下级关系</a:t>
                      </a: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对于承包商 HSE 树立的模范性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与我们的业务相关的HSE风险 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重大风险和事故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死亡/事故安全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12 条黄金规则介绍。</a:t>
                      </a: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HSEQ 责任链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一位总负责人</a:t>
                      </a: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总部/工地 HSEQ 责任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每个人对自己对应的级别负责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zh-CN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/>
        </p:nvGraphicFramePr>
        <p:xfrm>
          <a:off x="5076825" y="3581400"/>
          <a:ext cx="2447999" cy="771526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办公室工作风险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 天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办公室事故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信息安全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手势和姿势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rtl="0" eaLnBrk="1" hangingPunct="1"/>
            <a:r>
              <a:rPr lang="zh-CN" b="1" i="0" u="none" cap="none" baseline="0">
                <a:cs typeface="Arial" charset="0"/>
              </a:rPr>
              <a:t>课程 1 – </a:t>
            </a:r>
            <a:r>
              <a:rPr lang="zh-CN" sz="2000" b="0" i="0" u="none" cap="none" baseline="0">
                <a:cs typeface="Arial" charset="0"/>
              </a:rPr>
              <a:t>非技术支持及运营人员</a:t>
            </a:r>
            <a:r>
              <a:rPr lang="zh-CN" sz="2000" b="0" cap="none">
                <a:cs typeface="Arial" charset="0"/>
              </a:rPr>
              <a:t/>
            </a:r>
            <a:br>
              <a:rPr lang="zh-CN" sz="2000" b="0" cap="none">
                <a:cs typeface="Arial" charset="0"/>
              </a:rPr>
            </a:br>
            <a:r>
              <a:rPr lang="zh-CN" sz="1600" b="0" i="0" u="none" cap="none" baseline="0">
                <a:cs typeface="Arial" charset="0"/>
              </a:rPr>
              <a:t>（4 天半室内培训+5 天培训/实践，3 个月内完成）</a:t>
            </a:r>
            <a:r>
              <a:rPr lang="zh-CN" sz="1800" cap="none">
                <a:cs typeface="Arial" charset="0"/>
              </a:rPr>
              <a:t/>
            </a:r>
            <a:br>
              <a:rPr lang="zh-CN" sz="1800" cap="none">
                <a:cs typeface="Arial" charset="0"/>
              </a:rPr>
            </a:br>
            <a:r>
              <a:rPr lang="zh-CN" b="0" i="0" u="none" cap="none" baseline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招聘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6931025" y="1283617"/>
            <a:ext cx="1570831" cy="556422"/>
            <a:chOff x="6931025" y="1340767"/>
            <a:chExt cx="1570831" cy="55642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消防援助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至少半天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培训师进行演示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实地（陪同、审核、考察、“阴影区”等）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演练、模拟</a:t>
            </a:r>
          </a:p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小组讨论等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个人工作、参考阅读等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与参与者交流、管理层演示等</a:t>
            </a:r>
            <a:endParaRPr lang="zh-CN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5" y="4593535"/>
            <a:ext cx="2066925" cy="352425"/>
            <a:chOff x="5249863" y="4633913"/>
            <a:chExt cx="2066925" cy="352425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/>
          </p:nvGraphicFramePr>
          <p:xfrm>
            <a:off x="5249863" y="4633913"/>
            <a:ext cx="2066925" cy="35242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62516"/>
                  <a:gridCol w="404409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停止卡</a:t>
                        </a:r>
                        <a:endParaRPr kumimoji="0" lang="zh-CN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安全观测</a:t>
                        </a:r>
                        <a:endParaRPr kumimoji="0" lang="zh-CN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半天</a:t>
                        </a:r>
                        <a:endParaRPr kumimoji="0" lang="zh-CN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88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928938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983038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927725" y="1966042"/>
            <a:ext cx="1698625" cy="561775"/>
            <a:chOff x="5537200" y="2023184"/>
            <a:chExt cx="1928784" cy="793536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信息安全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小时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769224" y="4430713"/>
            <a:ext cx="1154113" cy="677862"/>
            <a:chOff x="7658100" y="4411663"/>
            <a:chExt cx="1154113" cy="677862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786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心得汇报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和个人承诺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半天至 1 天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388424" y="6092825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3 个月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1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2 天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3 天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67849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工地/分公司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半天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风险/重大事故  业务/产品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卫生、健康风险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规则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1.0,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2.1,2.3,, 2.4</a:t>
                      </a:r>
                      <a:endParaRPr kumimoji="0" lang="zh-CN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5076825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安全驾驶</a:t>
                      </a:r>
                      <a:endParaRPr kumimoji="0" lang="zh-CN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（商业和巡回职务）</a:t>
                      </a:r>
                      <a:endParaRPr kumimoji="0" lang="zh-CN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半天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13</a:t>
            </a:fld>
            <a:endParaRPr 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6381328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在线学习、</a:t>
            </a:r>
            <a:r>
              <a:rPr lang="zh-CN" sz="831">
                <a:solidFill>
                  <a:prstClr val="black"/>
                </a:solidFill>
              </a:rPr>
              <a:t/>
            </a:r>
            <a:br>
              <a:rPr lang="zh-CN" sz="831">
                <a:solidFill>
                  <a:prstClr val="black"/>
                </a:solidFill>
              </a:rPr>
            </a:br>
            <a:r>
              <a:rPr lang="zh-CN" sz="831" b="0" i="0" u="none" baseline="0">
                <a:solidFill>
                  <a:prstClr val="black"/>
                </a:solidFill>
              </a:rPr>
              <a:t>自我培训</a:t>
            </a:r>
          </a:p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虚拟教室</a:t>
            </a:r>
            <a:endParaRPr lang="zh-CN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376863" y="1283618"/>
            <a:ext cx="1393825" cy="556422"/>
            <a:chOff x="5100638" y="1340768"/>
            <a:chExt cx="1393825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在线学习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黄金规则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小时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Bouton d'action : Retour 51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4143474" y="1043091"/>
          <a:ext cx="1470669" cy="770881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陪同现场考察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了解对话人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zh-CN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半天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891411" y="2441575"/>
          <a:ext cx="2785045" cy="1490663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实地演练</a:t>
                      </a:r>
                      <a:br>
                        <a:rPr kumimoji="0" 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和情况汇报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黄金规则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停止卡</a:t>
                      </a: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发现异常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工地产品和 FDS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紧急（考察）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REX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实施的管理系统要素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业务方面 3 天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498797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课程 2 – </a:t>
            </a:r>
            <a:r>
              <a:rPr lang="zh-CN" b="0" i="0" u="none" cap="none" baseline="0">
                <a:cs typeface="Arial" charset="0"/>
              </a:rPr>
              <a:t>运营支持人员</a:t>
            </a:r>
            <a:r>
              <a:rPr lang="zh-CN" cap="none">
                <a:cs typeface="Arial" charset="0"/>
              </a:rPr>
              <a:t/>
            </a:r>
            <a:br>
              <a:rPr lang="zh-CN" cap="none">
                <a:cs typeface="Arial" charset="0"/>
              </a:rPr>
            </a:br>
            <a:r>
              <a:rPr lang="zh-CN" sz="1600" b="0" i="0" u="none" cap="none" baseline="0">
                <a:cs typeface="Arial" charset="0"/>
              </a:rPr>
              <a:t>(室内培训 5 天加 5 天培训/实践，3 个月内完成）</a:t>
            </a:r>
            <a:endParaRPr lang="zh-CN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培训师进行演示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实地（陪同、审核、考察、“阴影区”等）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演练、模拟</a:t>
            </a:r>
          </a:p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小组讨论等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个人工作、参考阅读等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44196" y="6409484"/>
            <a:ext cx="1196156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在线学习、</a:t>
            </a:r>
            <a:r>
              <a:rPr lang="zh-CN" sz="831">
                <a:solidFill>
                  <a:prstClr val="black"/>
                </a:solidFill>
              </a:rPr>
              <a:t/>
            </a:r>
            <a:br>
              <a:rPr lang="zh-CN" sz="831">
                <a:solidFill>
                  <a:prstClr val="black"/>
                </a:solidFill>
              </a:rPr>
            </a:br>
            <a:r>
              <a:rPr lang="zh-CN" sz="831" b="0" i="0" u="none" baseline="0">
                <a:solidFill>
                  <a:prstClr val="black"/>
                </a:solidFill>
              </a:rPr>
              <a:t>自我培训</a:t>
            </a:r>
          </a:p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虚拟教室</a:t>
            </a:r>
            <a:endParaRPr lang="zh-CN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26732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与参与者交流、管理层演示等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rgbClr val="FFFFFF"/>
                </a:solidFill>
              </a:rPr>
              <a:t>整体共同核心（3 天）</a:t>
            </a:r>
            <a:endParaRPr lang="zh-CN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611188" y="1043091"/>
          <a:ext cx="3384550" cy="4128100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共同核心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工地业务（2 天）</a:t>
                      </a:r>
                      <a:endParaRPr kumimoji="0" lang="zh-CN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工地关键/我的业务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经理提供的工地/分公司HSE路线图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风险/重大事故  工地-分公司业务/产品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废弃物、环境健康及影响、垃圾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了解并实施工地规则（续）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工地 EPI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紧急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工地问题的黄金规则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参考并确定合适的对话人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基准和相关工具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工地-分公司的关键/我的业务（续）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工地-分公司的社会关系和相关各利益方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了解并实施工地规则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国家法规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安全总则、工地-分公司安全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有助于持续改善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分析事件/原因</a:t>
                      </a:r>
                      <a:b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分组讨论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630488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276600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2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14</a:t>
            </a:fld>
            <a:endParaRPr 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4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5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6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招聘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388424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3 个月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2" y="4488860"/>
            <a:ext cx="1698625" cy="561775"/>
            <a:chOff x="5537200" y="2023184"/>
            <a:chExt cx="1928784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信息安全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小时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769224" y="4430713"/>
            <a:ext cx="1154113" cy="677862"/>
            <a:chOff x="7658100" y="4411663"/>
            <a:chExt cx="1154113" cy="67786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786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心得汇报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和个人承诺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半天至 1 天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408069" y="1528087"/>
            <a:ext cx="1570831" cy="556422"/>
            <a:chOff x="6931025" y="1340767"/>
            <a:chExt cx="1570831" cy="55642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消防援助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至少半天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965527" y="1528087"/>
            <a:ext cx="1393825" cy="556422"/>
            <a:chOff x="5100638" y="1340768"/>
            <a:chExt cx="1393825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在线学习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黄金规则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zh-CN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zh-CN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小时</a:t>
                        </a:r>
                        <a:endParaRPr kumimoji="0" lang="zh-CN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/>
        </p:nvGraphicFramePr>
        <p:xfrm>
          <a:off x="6145212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安全驾驶</a:t>
                      </a:r>
                      <a:endParaRPr kumimoji="0" lang="zh-CN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（商业和巡回职务）</a:t>
                      </a:r>
                      <a:endParaRPr kumimoji="0" lang="zh-CN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半天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44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8" y="1730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课程 3 – </a:t>
            </a:r>
            <a:r>
              <a:rPr lang="zh-CN" sz="2000" b="0" i="0" u="none" cap="none" baseline="0">
                <a:cs typeface="Arial" charset="0"/>
              </a:rPr>
              <a:t>工业场地运营</a:t>
            </a:r>
            <a:r>
              <a:rPr lang="zh-CN" sz="2000" b="0" cap="none">
                <a:cs typeface="Arial" charset="0"/>
              </a:rPr>
              <a:t/>
            </a:r>
            <a:br>
              <a:rPr lang="zh-CN" sz="2000" b="0" cap="none">
                <a:cs typeface="Arial" charset="0"/>
              </a:rPr>
            </a:br>
            <a:r>
              <a:rPr lang="zh-CN" sz="1600" b="0" i="0" u="none" cap="none" baseline="0">
                <a:cs typeface="Arial" charset="0"/>
              </a:rPr>
              <a:t>(室内培训 8 天加 15 天培训/实践，6 个月内完成）</a:t>
            </a:r>
            <a:endParaRPr lang="zh-CN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培训师进行演示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实地（陪同、审核、考察、“阴影区”等）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演练、模拟</a:t>
            </a:r>
          </a:p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小组讨论等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个人工作、参考阅读等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在线学习、</a:t>
            </a:r>
            <a:r>
              <a:rPr lang="zh-CN" sz="831">
                <a:solidFill>
                  <a:prstClr val="black"/>
                </a:solidFill>
              </a:rPr>
              <a:t/>
            </a:r>
            <a:br>
              <a:rPr lang="zh-CN" sz="831">
                <a:solidFill>
                  <a:prstClr val="black"/>
                </a:solidFill>
              </a:rPr>
            </a:br>
            <a:r>
              <a:rPr lang="zh-CN" sz="831" b="0" i="0" u="none" baseline="0">
                <a:solidFill>
                  <a:prstClr val="black"/>
                </a:solidFill>
              </a:rPr>
              <a:t>自我培训</a:t>
            </a:r>
          </a:p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虚拟教室</a:t>
            </a:r>
            <a:endParaRPr lang="zh-CN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与参与者交流、管理层演示等</a:t>
            </a:r>
            <a:endParaRPr lang="zh-CN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rgbClr val="FFFFFF"/>
                </a:solidFill>
              </a:rPr>
              <a:t>整体共同核心（3 天）</a:t>
            </a:r>
            <a:endParaRPr lang="zh-CN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605978" y="3112318"/>
            <a:ext cx="4645025" cy="353964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rgbClr val="FFFFFF"/>
                </a:solidFill>
              </a:rPr>
              <a:t> 工地业务共同核心（2 天）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/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技术共同核心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（3 天）</a:t>
                      </a:r>
                      <a:endParaRPr kumimoji="0" lang="zh-CN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我职业中的 HSE 参与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人为因素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弱信号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工作流程及与承包商关系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工作流程和工作通行证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合作业务重点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工程合规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与承包商的关系(权利与义务)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了解自己所在职业的风险和危险，保护人身安全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风险分析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防护设施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改善管理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安全对话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管理系统</a:t>
                      </a:r>
                      <a:b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/审核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改善循环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4929288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88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5621438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3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/>
        </p:nvGraphicFramePr>
        <p:xfrm>
          <a:off x="6444208" y="2877093"/>
          <a:ext cx="2548981" cy="177546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实地演练</a:t>
                      </a:r>
                      <a:br>
                        <a:rPr kumimoji="0" 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和情况汇报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工作循环通行证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工作审核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工地考察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 实地审核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分组讨论分析风险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检查补偿措施（REX、通行证、防护措施）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大约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业务培训安排</a:t>
                      </a:r>
                      <a:b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约七天</a:t>
                      </a: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87" y="2886931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51279" y="3223230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/>
        </p:nvGraphicFramePr>
        <p:xfrm>
          <a:off x="7800975" y="4834607"/>
          <a:ext cx="1152525" cy="67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心得汇报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和个人承诺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半天至 1 天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609013" y="519973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293894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6 个月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23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15</a:t>
            </a:fld>
            <a:endParaRPr lang="zh-C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6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7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8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925513" y="4890010"/>
          <a:ext cx="1150937" cy="6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5"/>
                <a:gridCol w="398862"/>
              </a:tblGrid>
              <a:tr h="62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消防援助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至少</a:t>
                      </a:r>
                      <a:b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半天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/>
        </p:nvGraphicFramePr>
        <p:xfrm>
          <a:off x="925511" y="4372484"/>
          <a:ext cx="1150939" cy="5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3"/>
                <a:gridCol w="528786"/>
              </a:tblGrid>
              <a:tr h="51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在线学习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黄金规则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小时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43" y="4662294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rgbClr val="FFFFFF"/>
                </a:solidFill>
              </a:rPr>
              <a:t>实地演练（3 天）</a:t>
            </a:r>
            <a:endParaRPr lang="zh-CN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uton d'action : Retour 6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sp>
        <p:nvSpPr>
          <p:cNvPr id="46" name="ZoneTexte 45"/>
          <p:cNvSpPr txBox="1"/>
          <p:nvPr/>
        </p:nvSpPr>
        <p:spPr>
          <a:xfrm>
            <a:off x="-897820" y="6021288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招聘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招聘</a:t>
            </a:r>
          </a:p>
        </p:txBody>
      </p:sp>
    </p:spTree>
    <p:extLst>
      <p:ext uri="{BB962C8B-B14F-4D97-AF65-F5344CB8AC3E}">
        <p14:creationId xmlns="" xmlns:p14="http://schemas.microsoft.com/office/powerpoint/2010/main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89463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zh-CN" b="1" i="0" u="none" cap="none" baseline="0">
                <a:cs typeface="Arial" charset="0"/>
              </a:rPr>
              <a:t>课程 4 - </a:t>
            </a:r>
            <a:r>
              <a:rPr lang="zh-CN" sz="2000" b="0" i="0" u="none" cap="none" baseline="0">
                <a:cs typeface="Arial" charset="0"/>
              </a:rPr>
              <a:t>加油员、司机、运营复合型操作员</a:t>
            </a:r>
            <a:r>
              <a:rPr lang="zh-CN" sz="2000" b="0" cap="none">
                <a:cs typeface="Arial" charset="0"/>
              </a:rPr>
              <a:t/>
            </a:r>
            <a:br>
              <a:rPr lang="zh-CN" sz="2000" b="0" cap="none">
                <a:cs typeface="Arial" charset="0"/>
              </a:rPr>
            </a:br>
            <a:r>
              <a:rPr lang="zh-CN" sz="1800" b="0" i="0" u="none" cap="none" baseline="0">
                <a:cs typeface="Arial" charset="0"/>
              </a:rPr>
              <a:t> </a:t>
            </a:r>
            <a:r>
              <a:rPr lang="zh-CN" sz="2000" b="0" cap="none">
                <a:cs typeface="Arial" charset="0"/>
              </a:rPr>
              <a:t/>
            </a:r>
            <a:br>
              <a:rPr lang="zh-CN" sz="2000" b="0" cap="none">
                <a:cs typeface="Arial" charset="0"/>
              </a:rPr>
            </a:br>
            <a:endParaRPr lang="zh-CN" altLang="fr-FR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培训师进行演示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实地（陪同、审核、考察、“阴影区”等）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演练、模拟</a:t>
            </a:r>
          </a:p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小组讨论等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个人工作、参考阅读等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26224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在线学习、</a:t>
            </a:r>
            <a:r>
              <a:rPr lang="zh-CN" sz="831">
                <a:solidFill>
                  <a:prstClr val="black"/>
                </a:solidFill>
              </a:rPr>
              <a:t/>
            </a:r>
            <a:br>
              <a:rPr lang="zh-CN" sz="831">
                <a:solidFill>
                  <a:prstClr val="black"/>
                </a:solidFill>
              </a:rPr>
            </a:br>
            <a:r>
              <a:rPr lang="zh-CN" sz="831" b="0" i="0" u="none" baseline="0">
                <a:solidFill>
                  <a:prstClr val="black"/>
                </a:solidFill>
              </a:rPr>
              <a:t>自我培训</a:t>
            </a:r>
          </a:p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虚拟教室</a:t>
            </a:r>
            <a:endParaRPr lang="zh-CN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zh-CN" sz="831" b="0" i="0" u="none" baseline="0">
                <a:solidFill>
                  <a:prstClr val="black"/>
                </a:solidFill>
              </a:rPr>
              <a:t>与参与者交流、管理层演示等</a:t>
            </a:r>
            <a:endParaRPr lang="zh-CN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924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sz="1600" b="1" i="0" u="none" baseline="0">
                <a:solidFill>
                  <a:srgbClr val="FFFFFF"/>
                </a:solidFill>
              </a:rPr>
              <a:t>简化整体共同核心（2 天）</a:t>
            </a:r>
            <a:endParaRPr lang="zh-CN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755576" y="1024041"/>
          <a:ext cx="3558754" cy="3975100"/>
        </p:xfrm>
        <a:graphic>
          <a:graphicData uri="http://schemas.openxmlformats.org/drawingml/2006/table">
            <a:tbl>
              <a:tblPr/>
              <a:tblGrid>
                <a:gridCol w="3558754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共同核心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工地业务（2 天）</a:t>
                      </a:r>
                      <a:endParaRPr kumimoji="0" lang="zh-CN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工地关键/我的业务</a:t>
                      </a: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我的工地/分公司/产品方面的风险和重大事故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废弃物、环境健康及影响、垃圾</a:t>
                      </a: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了解并实施工地规则</a:t>
                      </a:r>
                      <a:endParaRPr kumimoji="0" lang="zh-CN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安全总则、工地-分公司安全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工地 EPI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陪同现场考察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紧急情况，了解对话人</a:t>
                      </a: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了解并实施工地规则</a:t>
                      </a: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（续）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工地问题的黄金规则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工地/分公司相关的各利益方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参考并确定合适的对话人</a:t>
                      </a:r>
                      <a:endParaRPr kumimoji="0" lang="zh-CN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基准和相关工具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zh-CN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7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846140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15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492252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52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Espace réservé du contenu 3"/>
          <p:cNvGraphicFramePr>
            <a:graphicFrameLocks/>
          </p:cNvGraphicFramePr>
          <p:nvPr/>
        </p:nvGraphicFramePr>
        <p:xfrm>
          <a:off x="7596336" y="4834607"/>
          <a:ext cx="1152525" cy="67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心得汇报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和个人承诺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小时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50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04374" y="5228307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8443913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3 个月</a:t>
            </a:r>
          </a:p>
        </p:txBody>
      </p:sp>
      <p:pic>
        <p:nvPicPr>
          <p:cNvPr id="19512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63" y="4017763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6804248" y="1527051"/>
          <a:ext cx="1393825" cy="3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21"/>
                <a:gridCol w="503904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在线学习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黄金规则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小时</a:t>
                      </a:r>
                      <a:endParaRPr kumimoji="0" lang="zh-CN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521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84" y="1532632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79387" y="603567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prstClr val="white">
                    <a:lumMod val="65000"/>
                  </a:prstClr>
                </a:solidFill>
              </a:rPr>
              <a:t>招聘</a:t>
            </a:r>
          </a:p>
        </p:txBody>
      </p:sp>
      <p:pic>
        <p:nvPicPr>
          <p:cNvPr id="3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06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/>
        </p:nvGraphicFramePr>
        <p:xfrm>
          <a:off x="4379243" y="2132856"/>
          <a:ext cx="1992957" cy="1491481"/>
        </p:xfrm>
        <a:graphic>
          <a:graphicData uri="http://schemas.openxmlformats.org/drawingml/2006/table">
            <a:tbl>
              <a:tblPr/>
              <a:tblGrid>
                <a:gridCol w="984845"/>
                <a:gridCol w="1008112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实地演练和情况汇报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黄金规则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停止卡</a:t>
                      </a:r>
                      <a:endParaRPr kumimoji="0" lang="zh-CN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发现异常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工地产品和 FDS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紧急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业务培训1 天</a:t>
                      </a:r>
                      <a:endParaRPr kumimoji="0" lang="zh-CN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54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16</a:t>
            </a:fld>
            <a:endParaRPr lang="zh-CN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" name="Espace réservé du contenu 3"/>
          <p:cNvGraphicFramePr>
            <a:graphicFrameLocks noGrp="1"/>
          </p:cNvGraphicFramePr>
          <p:nvPr/>
        </p:nvGraphicFramePr>
        <p:xfrm>
          <a:off x="6416675" y="4412942"/>
          <a:ext cx="2547813" cy="342900"/>
        </p:xfrm>
        <a:graphic>
          <a:graphicData uri="http://schemas.openxmlformats.org/drawingml/2006/table">
            <a:tbl>
              <a:tblPr/>
              <a:tblGrid>
                <a:gridCol w="2202766"/>
                <a:gridCol w="345047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安全驾驶</a:t>
                      </a:r>
                      <a:endParaRPr kumimoji="0" lang="zh-CN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司机和巡游职业）</a:t>
                      </a:r>
                      <a:endParaRPr kumimoji="0" lang="zh-CN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半天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95" y="4365104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1691476" y="561781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3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5282982" y="559898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zh-CN" b="1" i="0" u="none" baseline="0">
                <a:solidFill>
                  <a:prstClr val="white"/>
                </a:solidFill>
              </a:rPr>
              <a:t>第 4 天</a:t>
            </a:r>
            <a:endParaRPr lang="zh-CN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  <p:grpSp>
        <p:nvGrpSpPr>
          <p:cNvPr id="52" name="Groupe 51"/>
          <p:cNvGrpSpPr/>
          <p:nvPr/>
        </p:nvGrpSpPr>
        <p:grpSpPr>
          <a:xfrm>
            <a:off x="6804248" y="2389880"/>
            <a:ext cx="1393825" cy="556422"/>
            <a:chOff x="5100638" y="1340768"/>
            <a:chExt cx="1393825" cy="556422"/>
          </a:xfrm>
        </p:grpSpPr>
        <p:graphicFrame>
          <p:nvGraphicFramePr>
            <p:cNvPr id="5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59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053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zh-CN" b="0" i="0" u="none" baseline="0">
                <a:cs typeface="Arial" pitchFamily="34" charset="0"/>
              </a:rPr>
              <a:t>本模块结束时：</a:t>
            </a:r>
          </a:p>
          <a:p>
            <a:pPr marL="0" indent="0" algn="just" rtl="0">
              <a:buFont typeface="Lucida Grande"/>
              <a:buNone/>
            </a:pPr>
            <a:endParaRPr lang="zh-CN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zh-CN" b="0" i="0" u="none" baseline="0">
                <a:cs typeface="Arial" pitchFamily="34" charset="0"/>
              </a:rPr>
              <a:t>了解参加入职培训课程的目的和意图，以及培训方法。 </a:t>
            </a:r>
            <a:endParaRPr lang="zh-CN" altLang="fr-FR" dirty="0">
              <a:cs typeface="Arial" pitchFamily="34" charset="0"/>
            </a:endParaRPr>
          </a:p>
          <a:p>
            <a:pPr marL="273050" indent="-273050" algn="just" rtl="0"/>
            <a:endParaRPr lang="zh-CN" altLang="fr-FR" dirty="0" smtClean="0">
              <a:cs typeface="Helvetica" pitchFamily="34" charset="0"/>
            </a:endParaRPr>
          </a:p>
          <a:p>
            <a:pPr marL="273050" indent="-273050" algn="just" rtl="0"/>
            <a:r>
              <a:rPr lang="zh-CN" b="0" i="0" u="none" baseline="0">
                <a:cs typeface="Arial" pitchFamily="34" charset="0"/>
              </a:rPr>
              <a:t>了解并且能够表述高层管理人员的承诺以及 H3SE观点（卫生/健康、可靠、安全、社会和环境）。</a:t>
            </a:r>
          </a:p>
          <a:p>
            <a:pPr marL="0" indent="0" algn="l" rtl="0"/>
            <a:endParaRPr lang="zh-CN" altLang="fr-FR" dirty="0" smtClean="0">
              <a:cs typeface="Arial" pitchFamily="34" charset="0"/>
            </a:endParaRPr>
          </a:p>
        </p:txBody>
      </p:sp>
      <p:sp>
        <p:nvSpPr>
          <p:cNvPr id="1536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zh-CN" b="0" i="0" u="none" baseline="0">
                <a:latin typeface="Arial" pitchFamily="34" charset="0"/>
                <a:cs typeface="Helvetica" pitchFamily="34" charset="0"/>
              </a:rPr>
              <a:t>H3SE 入职培训 - TCG 1.1 – 高级管理人员介绍和承诺 – V2</a:t>
            </a:r>
            <a:endParaRPr lang="zh-CN" altLang="fr-FR" dirty="0" smtClean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44121557-CB0F-4576-A502-E93EEFB6D70D}" type="slidenum">
              <a:rPr/>
              <a:pPr algn="r" rtl="0"/>
              <a:t>2</a:t>
            </a:fld>
            <a:endParaRPr lang="zh-CN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本模块目的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</a:rPr>
              <a:t>您的入职培训课程</a:t>
            </a:r>
            <a:endParaRPr lang="zh-CN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zh-CN" b="0" i="0" u="none" baseline="0">
                <a:cs typeface="Arial" pitchFamily="34" charset="0"/>
              </a:rPr>
              <a:t>您的入职培训课程的目的是确保：</a:t>
            </a:r>
          </a:p>
          <a:p>
            <a:pPr marL="0" indent="0" algn="just" rtl="0">
              <a:buFont typeface="Lucida Grande"/>
              <a:buNone/>
            </a:pPr>
            <a:endParaRPr lang="zh-CN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zh-CN" b="0" i="0" u="none" baseline="0">
                <a:cs typeface="Arial" pitchFamily="34" charset="0"/>
              </a:rPr>
              <a:t>集团所有职员对 H3SE 拥有同样的理解和基本能力。</a:t>
            </a:r>
          </a:p>
          <a:p>
            <a:pPr marL="273050" indent="-273050" algn="just" rtl="0"/>
            <a:r>
              <a:rPr lang="zh-CN" b="0" i="0" u="none" baseline="0">
                <a:cs typeface="Arial" pitchFamily="34" charset="0"/>
              </a:rPr>
              <a:t>该认知和能力与您今天所任职位相符。</a:t>
            </a:r>
          </a:p>
          <a:p>
            <a:pPr marL="273050" indent="-273050" algn="just" rtl="0"/>
            <a:r>
              <a:rPr lang="zh-CN" b="0" i="0" u="none" baseline="0">
                <a:cs typeface="Arial" pitchFamily="34" charset="0"/>
              </a:rPr>
              <a:t>H3SE 价值在您日常工作中作为一种生存方式扎根下来 。</a:t>
            </a:r>
          </a:p>
          <a:p>
            <a:pPr marL="0" indent="0" algn="just" rtl="0">
              <a:buFont typeface="Lucida Grande"/>
              <a:buNone/>
            </a:pPr>
            <a:endParaRPr lang="zh-CN" altLang="fr-FR" dirty="0" smtClean="0">
              <a:cs typeface="Arial" pitchFamily="34" charset="0"/>
            </a:endParaRPr>
          </a:p>
          <a:p>
            <a:pPr marL="0" indent="0" algn="just" rtl="0">
              <a:buFont typeface="Lucida Grande"/>
              <a:buNone/>
            </a:pPr>
            <a:r>
              <a:rPr lang="zh-CN" b="0" i="0" u="none" baseline="0">
                <a:cs typeface="Arial" pitchFamily="34" charset="0"/>
              </a:rPr>
              <a:t>培训课程初期结束时： </a:t>
            </a:r>
          </a:p>
          <a:p>
            <a:pPr marL="273050" indent="-273050" algn="just" rtl="0"/>
            <a:r>
              <a:rPr lang="zh-CN" b="0" i="0" u="none" baseline="0">
                <a:cs typeface="Arial" pitchFamily="34" charset="0"/>
              </a:rPr>
              <a:t>颁发</a:t>
            </a:r>
            <a:r>
              <a:rPr lang="zh-CN" b="1" i="0" u="none" baseline="0">
                <a:cs typeface="Arial" pitchFamily="34" charset="0"/>
              </a:rPr>
              <a:t>H3SE 通行证 </a:t>
            </a:r>
            <a:r>
              <a:rPr lang="zh-CN" b="0" i="0" u="none" baseline="0">
                <a:cs typeface="Arial" pitchFamily="34" charset="0"/>
              </a:rPr>
              <a:t>，证明您已参加本模块培训：</a:t>
            </a:r>
            <a:r>
              <a:rPr lang="zh-CN" b="1" i="0" u="none" baseline="0">
                <a:cs typeface="Arial" pitchFamily="34" charset="0"/>
              </a:rPr>
              <a:t>在道达尔工作的真正通行证</a:t>
            </a:r>
            <a:r>
              <a:rPr lang="zh-CN" b="0" i="0" u="none" baseline="0">
                <a:cs typeface="Arial" pitchFamily="34" charset="0"/>
              </a:rPr>
              <a:t>。</a:t>
            </a:r>
          </a:p>
          <a:p>
            <a:pPr marL="0" indent="0" algn="l" rtl="0"/>
            <a:endParaRPr lang="zh-CN" altLang="fr-FR" dirty="0" smtClean="0">
              <a:cs typeface="Arial" pitchFamily="34" charset="0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zh-CN" b="0" i="0" u="none" baseline="0">
                <a:latin typeface="Arial" pitchFamily="34" charset="0"/>
                <a:cs typeface="Helvetica" pitchFamily="34" charset="0"/>
              </a:rPr>
              <a:t>H3SE 入职培训 - TCG 1.1 – 高级管理人员介绍和承诺 – V1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1D5BA84B-0130-4C22-8907-B9E163F7B049}" type="slidenum">
              <a:rPr/>
              <a:pPr algn="r" rtl="0"/>
              <a:t>3</a:t>
            </a:fld>
            <a:endParaRPr lang="zh-CN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</a:rPr>
              <a:t>道达尔简介</a:t>
            </a:r>
            <a:endParaRPr lang="zh-C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zh-CN" b="0" i="0" u="none" baseline="0"/>
              <a:t>H3SE 入职培训 - TCG 1.1 – 高级管理人员绍介和承诺 – V1</a:t>
            </a:r>
            <a:endParaRPr lang="zh-CN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1C831C7C-3513-4BFE-8A2A-944D9D7FC9BE}" type="slidenum">
              <a:rPr/>
              <a:pPr algn="r" rtl="0"/>
              <a:t>4</a:t>
            </a:fld>
            <a:endParaRPr lang="zh-CN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道达尔简介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zh-CN" b="0" i="0" u="none" baseline="0">
                <a:latin typeface="Arial" pitchFamily="34" charset="0"/>
                <a:cs typeface="Arial" pitchFamily="34" charset="0"/>
              </a:rPr>
              <a:t>H3SE 入职培训 - TCG 1.1 – 高级管理人员介绍和承诺 – V1</a:t>
            </a: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BF36F3B3-ECA7-4978-AFE2-5E11BC32AD21}" type="slidenum">
              <a:rPr/>
              <a:pPr algn="r" rtl="0"/>
              <a:t>5</a:t>
            </a:fld>
            <a:endParaRPr lang="zh-CN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476250" y="1771650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950" b="1" i="0" u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上游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0088" y="1989138"/>
            <a:ext cx="14112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石油</a:t>
            </a:r>
            <a:r>
              <a:rPr lang="zh-CN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zh-CN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和/或天然气生产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088" y="23114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甲烷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088" y="250507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石油勘探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0088" y="2695575"/>
            <a:ext cx="10302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液化/</a:t>
            </a:r>
            <a:r>
              <a:rPr lang="zh-CN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zh-CN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再气化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6250" y="3233738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950" b="1" i="0" u="none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精炼化学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0088" y="352742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炼油厂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0088" y="37211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石化厂</a:t>
            </a: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700088" y="3914775"/>
            <a:ext cx="129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/>
            <a:r>
              <a:rPr lang="zh-CN" sz="800" b="1" i="0" u="none" baseline="0">
                <a:solidFill>
                  <a:schemeClr val="tx2"/>
                </a:solidFill>
              </a:rPr>
              <a:t>特种化学品</a:t>
            </a:r>
          </a:p>
        </p:txBody>
      </p:sp>
      <p:sp>
        <p:nvSpPr>
          <p:cNvPr id="15" name="Ellipse 14"/>
          <p:cNvSpPr/>
          <p:nvPr/>
        </p:nvSpPr>
        <p:spPr>
          <a:xfrm>
            <a:off x="484188" y="203041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84188" y="22748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484188" y="246856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Ellipse 17"/>
          <p:cNvSpPr/>
          <p:nvPr/>
        </p:nvSpPr>
        <p:spPr>
          <a:xfrm>
            <a:off x="484188" y="27320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484188" y="34877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" name="Ellipse 19"/>
          <p:cNvSpPr/>
          <p:nvPr/>
        </p:nvSpPr>
        <p:spPr>
          <a:xfrm>
            <a:off x="484188" y="3679825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1" name="Ellipse 20"/>
          <p:cNvSpPr/>
          <p:nvPr/>
        </p:nvSpPr>
        <p:spPr>
          <a:xfrm>
            <a:off x="484188" y="3873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0088" y="4106863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贸易办公室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6250" y="4570413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950" b="1" i="0" u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营销&amp; 服务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0088" y="486410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油站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0088" y="505777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润滑油厂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0088" y="525145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油库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0088" y="544512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zh-CN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太阳板</a:t>
            </a:r>
          </a:p>
        </p:txBody>
      </p:sp>
      <p:sp>
        <p:nvSpPr>
          <p:cNvPr id="28" name="Ellipse 27"/>
          <p:cNvSpPr/>
          <p:nvPr/>
        </p:nvSpPr>
        <p:spPr>
          <a:xfrm>
            <a:off x="484188" y="40719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9" name="Ellipse 28"/>
          <p:cNvSpPr/>
          <p:nvPr/>
        </p:nvSpPr>
        <p:spPr>
          <a:xfrm>
            <a:off x="484188" y="48275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zh-CN" sz="800" b="1" i="0" u="none" baseline="0">
                <a:solidFill>
                  <a:schemeClr val="bg1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30" name="Ellipse 29"/>
          <p:cNvSpPr/>
          <p:nvPr/>
        </p:nvSpPr>
        <p:spPr>
          <a:xfrm>
            <a:off x="484188" y="5019675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zh-CN" sz="800" b="1" i="0" u="none" baseline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Ellipse 30"/>
          <p:cNvSpPr/>
          <p:nvPr/>
        </p:nvSpPr>
        <p:spPr>
          <a:xfrm>
            <a:off x="484188" y="5211763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zh-CN" sz="800" b="1" i="0" u="none" baseline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Ellipse 31"/>
          <p:cNvSpPr/>
          <p:nvPr/>
        </p:nvSpPr>
        <p:spPr>
          <a:xfrm>
            <a:off x="484188" y="5405438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zh-CN" sz="800" b="1" i="0" u="none" baseline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7439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1271588"/>
            <a:ext cx="667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道达尔和 H3SE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zh-CN" b="0" i="0" u="none" baseline="0">
                <a:latin typeface="Arial" pitchFamily="34" charset="0"/>
                <a:cs typeface="Arial" pitchFamily="34" charset="0"/>
              </a:rPr>
              <a:t>H3SE 入职培训 - TCG 1.1 – 高级管理人员介绍和承诺 – V1</a:t>
            </a: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4471E0A-F404-4560-88A9-1DE4900604C9}" type="slidenum">
              <a:rPr/>
              <a:pPr algn="r" rtl="0"/>
              <a:t>6</a:t>
            </a:fld>
            <a:endParaRPr lang="zh-CN" alt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关键：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zh-CN" sz="2000" b="0" i="0" u="none" baseline="0">
                <a:cs typeface="Arial" pitchFamily="34" charset="0"/>
              </a:rPr>
              <a:t>人员、环境和财产保护，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zh-CN" sz="2000" b="0" i="0" u="none" baseline="0">
                <a:cs typeface="Arial" pitchFamily="34" charset="0"/>
              </a:rPr>
              <a:t>我们业务的可持续性。</a:t>
            </a:r>
          </a:p>
          <a:p>
            <a:pPr marL="0" indent="0" algn="just" rtl="0">
              <a:buFont typeface="Lucida Grande"/>
              <a:buNone/>
            </a:pPr>
            <a:r>
              <a:rPr lang="zh-CN" sz="2800" b="0" i="0" u="none" baseline="0">
                <a:cs typeface="Arial" pitchFamily="34" charset="0"/>
              </a:rPr>
              <a:t> </a:t>
            </a:r>
          </a:p>
          <a:p>
            <a:pPr marL="0" indent="0" algn="just" rtl="0"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愿望：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zh-CN" sz="2000" b="0" i="0" u="none" baseline="0">
                <a:cs typeface="Arial" pitchFamily="34" charset="0"/>
              </a:rPr>
              <a:t>避免造成人身伤害，控制我们经营的内在风险。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zh-CN" sz="2000" b="0" i="0" u="none" baseline="0">
                <a:cs typeface="Arial" pitchFamily="34" charset="0"/>
              </a:rPr>
              <a:t>减少工地对环境（水、空气、垃圾、噪音、气味和环境）的影响。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zh-CN" sz="2000" b="0" i="0" u="none" baseline="0">
                <a:cs typeface="Arial" pitchFamily="34" charset="0"/>
              </a:rPr>
              <a:t>成为当地生活的参与者，并满足利益相关各方的期望。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zh-CN" sz="2000" b="0" i="0" u="none" baseline="0">
                <a:cs typeface="Arial" pitchFamily="34" charset="0"/>
              </a:rPr>
              <a:t>保护员工。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什么是 H3SE？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zh-CN" b="0" i="0" u="none" baseline="0">
                <a:latin typeface="Arial" pitchFamily="34" charset="0"/>
                <a:cs typeface="Arial" pitchFamily="34" charset="0"/>
              </a:rPr>
              <a:t>H3SE 入职培训 - TCG 1.1 – 高级管理人员介绍和承诺 – V1</a:t>
            </a: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C7EAA63-DDAC-44D4-8CC9-FCE0C40AFA49}" type="slidenum">
              <a:rPr/>
              <a:pPr algn="r" rtl="0"/>
              <a:t>7</a:t>
            </a:fld>
            <a:endParaRPr lang="zh-CN" alt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075613" cy="4967287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卫生/健康：员工和居民的健康保护。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安全：保护员工和设施，远离我们业务相关风险。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安全：保护集团应对外部事件（政治、地缘政治、犯罪，等）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社会：尊重各相关利益方。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环境：各类污染防护。</a:t>
            </a:r>
            <a:endParaRPr lang="zh-CN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zh-C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H3SE 风险示例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zh-CN" b="0" i="0" u="none" baseline="0">
                <a:latin typeface="Arial" pitchFamily="34" charset="0"/>
                <a:cs typeface="Arial" pitchFamily="34" charset="0"/>
              </a:rPr>
              <a:t>H3SE 入职培训 - TCG 1.1 – 高级管理人员介绍和承诺 – V1</a:t>
            </a: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66F9F9EA-49A3-45FD-83B8-36C5861AD522}" type="slidenum">
              <a:rPr/>
              <a:pPr algn="r" rtl="0"/>
              <a:t>8</a:t>
            </a:fld>
            <a:endParaRPr lang="zh-CN" altLang="fr-FR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endParaRPr/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安全：碳氢化合物爆炸或起火。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安全：</a:t>
            </a:r>
            <a:r>
              <a:rPr lang="zh-CN" sz="2400" b="0" i="0" u="none" baseline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政治不稳定或恐怖主义危险。</a:t>
            </a:r>
            <a:endParaRPr lang="zh-CN" altLang="fr-FR" sz="2400" dirty="0" smtClean="0">
              <a:cs typeface="Arial" pitchFamily="34" charset="0"/>
            </a:endParaRP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社会：对我们设施沿岸居民带来的风险。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zh-CN" sz="2400" b="0" i="0" u="none" baseline="0">
                <a:cs typeface="Arial" pitchFamily="34" charset="0"/>
              </a:rPr>
              <a:t>环境：碳氢化合物泄露引起的水污染或土壤污染。</a:t>
            </a:r>
            <a:endParaRPr lang="zh-CN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 入职培训 - TCG 1.1 – 高级管理人员介绍和承诺 – V2</a:t>
            </a:r>
            <a:endParaRPr kumimoji="0" lang="zh-CN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zh-CN" sz="2000" b="1" i="0" u="none" baseline="0"/>
              <a:t>分3 次 4 个预定课程</a:t>
            </a:r>
            <a:endParaRPr lang="zh-CN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5440001-4D0E-9E45-BD4B-D61B24722928}" type="slidenum">
              <a:rPr/>
              <a:pPr algn="r" rtl="0"/>
              <a:t>9</a:t>
            </a:fld>
            <a:endParaRPr lang="zh-CN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b="1" i="0" u="none" baseline="0">
                <a:solidFill>
                  <a:srgbClr val="A90025"/>
                </a:solidFill>
              </a:rPr>
              <a:t>H3SE </a:t>
            </a:r>
          </a:p>
          <a:p>
            <a:pPr algn="ctr" rtl="0"/>
            <a:r>
              <a:rPr lang="zh-CN" b="1" i="0" u="none" baseline="0">
                <a:solidFill>
                  <a:srgbClr val="A90025"/>
                </a:solidFill>
              </a:rPr>
              <a:t>道达尔集团</a:t>
            </a:r>
            <a:endParaRPr lang="zh-CN" altLang="fr-FR" dirty="0">
              <a:solidFill>
                <a:srgbClr val="A90025"/>
              </a:solidFill>
            </a:endParaRPr>
          </a:p>
          <a:p>
            <a:pPr algn="ctr" rtl="0"/>
            <a:endParaRPr lang="zh-CN" altLang="fr-FR" sz="1600" dirty="0">
              <a:solidFill>
                <a:srgbClr val="A90025"/>
              </a:solidFill>
            </a:endParaRPr>
          </a:p>
          <a:p>
            <a:pPr algn="ctr" rtl="0"/>
            <a:r>
              <a:rPr lang="zh-CN" sz="1600" b="1" i="0" u="none" baseline="0">
                <a:solidFill>
                  <a:srgbClr val="A90025"/>
                </a:solidFill>
              </a:rPr>
              <a:t>集</a:t>
            </a:r>
            <a:r>
              <a:rPr lang="zh-CN" sz="1600" b="0" i="0" u="none" baseline="0">
                <a:solidFill>
                  <a:srgbClr val="A90025"/>
                </a:solidFill>
              </a:rPr>
              <a:t>团</a:t>
            </a:r>
            <a:r>
              <a:rPr lang="zh-CN" sz="1600" b="1" i="0" u="none" baseline="0">
                <a:solidFill>
                  <a:srgbClr val="A90025"/>
                </a:solidFill>
              </a:rPr>
              <a:t>共</a:t>
            </a:r>
            <a:r>
              <a:rPr lang="zh-CN" sz="1600" b="0" i="0" u="none" baseline="0">
                <a:solidFill>
                  <a:srgbClr val="A90025"/>
                </a:solidFill>
              </a:rPr>
              <a:t>同 </a:t>
            </a:r>
            <a:r>
              <a:rPr lang="zh-CN" sz="1600" b="1" i="0" u="none" baseline="0">
                <a:solidFill>
                  <a:srgbClr val="A90025"/>
                </a:solidFill>
              </a:rPr>
              <a:t>核</a:t>
            </a:r>
            <a:r>
              <a:rPr lang="zh-CN" sz="1600" b="0" i="0" u="none" baseline="0">
                <a:solidFill>
                  <a:srgbClr val="A90025"/>
                </a:solidFill>
              </a:rPr>
              <a:t>心</a:t>
            </a:r>
          </a:p>
          <a:p>
            <a:pPr algn="ctr" rtl="0"/>
            <a:r>
              <a:rPr lang="zh-CN" sz="1600" b="1" i="0" u="none" baseline="0">
                <a:solidFill>
                  <a:srgbClr val="A90025"/>
                </a:solidFill>
              </a:rPr>
              <a:t>（TCG）</a:t>
            </a:r>
            <a:endParaRPr lang="zh-CN" altLang="fr-FR" sz="1600" b="1" dirty="0">
              <a:solidFill>
                <a:srgbClr val="A90025"/>
              </a:solidFill>
            </a:endParaRPr>
          </a:p>
          <a:p>
            <a:pPr algn="ctr" rtl="0"/>
            <a:endParaRPr lang="zh-CN" altLang="fr-FR" dirty="0">
              <a:solidFill>
                <a:srgbClr val="A90025"/>
              </a:solidFill>
            </a:endParaRPr>
          </a:p>
          <a:p>
            <a:pPr algn="ctr" rtl="0"/>
            <a:endParaRPr lang="zh-CN" altLang="fr-FR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5029165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72157" y="5340315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100" b="1" i="0" u="none" baseline="0">
                <a:solidFill>
                  <a:srgbClr val="C00000"/>
                </a:solidFill>
              </a:rPr>
              <a:t>3 到 6 个月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zh-CN" sz="1200" b="1" i="0" u="none" baseline="0">
                <a:solidFill>
                  <a:srgbClr val="E20031">
                    <a:lumMod val="75000"/>
                  </a:srgbClr>
                </a:solidFill>
              </a:rPr>
              <a:t>护照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>
              <a:defRPr/>
            </a:pPr>
            <a:r>
              <a:rPr lang="zh-CN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H3SE </a:t>
            </a:r>
          </a:p>
          <a:p>
            <a:pPr algn="ctr" rtl="0">
              <a:defRPr/>
            </a:pPr>
            <a:r>
              <a:rPr lang="zh-CN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我的职位</a:t>
            </a:r>
          </a:p>
          <a:p>
            <a:pPr algn="ctr" rtl="0">
              <a:defRPr/>
            </a:pPr>
            <a:endParaRPr lang="zh-CN" altLang="fr-FR" b="1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0">
              <a:defRPr/>
            </a:pPr>
            <a:r>
              <a:rPr lang="zh-CN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技</a:t>
            </a:r>
            <a:r>
              <a:rPr lang="zh-CN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术或非</a:t>
            </a:r>
            <a:r>
              <a:rPr lang="zh-CN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技</a:t>
            </a:r>
            <a:r>
              <a:rPr lang="zh-CN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术</a:t>
            </a:r>
            <a:r>
              <a:rPr lang="zh-CN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共</a:t>
            </a:r>
            <a:r>
              <a:rPr lang="zh-CN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同 </a:t>
            </a:r>
            <a:r>
              <a:rPr lang="zh-CN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核</a:t>
            </a:r>
            <a:r>
              <a:rPr lang="zh-CN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心</a:t>
            </a:r>
          </a:p>
          <a:p>
            <a:pPr algn="ctr" rtl="0">
              <a:defRPr/>
            </a:pPr>
            <a:r>
              <a:rPr lang="zh-CN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（TCT 或 TCNT）</a:t>
            </a:r>
            <a:endParaRPr lang="zh-CN" altLang="fr-FR" sz="16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zh-CN" b="1" i="0" u="none" baseline="0">
                <a:solidFill>
                  <a:srgbClr val="00B0F0"/>
                </a:solidFill>
              </a:rPr>
              <a:t>H3SE </a:t>
            </a:r>
          </a:p>
          <a:p>
            <a:pPr algn="ctr" rtl="0"/>
            <a:r>
              <a:rPr lang="zh-CN" b="1" i="0" u="none" baseline="0">
                <a:solidFill>
                  <a:srgbClr val="00B0F0"/>
                </a:solidFill>
              </a:rPr>
              <a:t>在我的分公司</a:t>
            </a:r>
          </a:p>
          <a:p>
            <a:pPr algn="ctr" rtl="0"/>
            <a:endParaRPr lang="zh-CN" altLang="fr-FR" b="1" dirty="0" smtClean="0">
              <a:solidFill>
                <a:srgbClr val="00B0F0"/>
              </a:solidFill>
            </a:endParaRPr>
          </a:p>
          <a:p>
            <a:pPr algn="ctr" rtl="0"/>
            <a:r>
              <a:rPr lang="zh-CN" sz="1600" b="1" i="0" u="none" baseline="0">
                <a:solidFill>
                  <a:srgbClr val="00B0F0"/>
                </a:solidFill>
              </a:rPr>
              <a:t>工</a:t>
            </a:r>
            <a:r>
              <a:rPr lang="zh-CN" sz="1600" b="0" i="0" u="none" baseline="0">
                <a:solidFill>
                  <a:srgbClr val="00B0F0"/>
                </a:solidFill>
              </a:rPr>
              <a:t>地 </a:t>
            </a:r>
            <a:r>
              <a:rPr lang="zh-CN" sz="1600" b="1" i="0" u="none" baseline="0">
                <a:solidFill>
                  <a:srgbClr val="00B0F0"/>
                </a:solidFill>
              </a:rPr>
              <a:t>业</a:t>
            </a:r>
            <a:r>
              <a:rPr lang="zh-CN" sz="1600" b="0" i="0" u="none" baseline="0">
                <a:solidFill>
                  <a:srgbClr val="00B0F0"/>
                </a:solidFill>
              </a:rPr>
              <a:t>务 </a:t>
            </a:r>
            <a:r>
              <a:rPr lang="zh-CN" sz="1600" b="1" i="0" u="none" baseline="0">
                <a:solidFill>
                  <a:srgbClr val="00B0F0"/>
                </a:solidFill>
              </a:rPr>
              <a:t>共</a:t>
            </a:r>
            <a:r>
              <a:rPr lang="zh-CN" sz="1600" b="0" i="0" u="none" baseline="0">
                <a:solidFill>
                  <a:srgbClr val="00B0F0"/>
                </a:solidFill>
              </a:rPr>
              <a:t>同</a:t>
            </a:r>
            <a:r>
              <a:rPr lang="zh-CN" sz="1600" b="1" i="0" u="none" baseline="0">
                <a:solidFill>
                  <a:srgbClr val="00B0F0"/>
                </a:solidFill>
              </a:rPr>
              <a:t>核</a:t>
            </a:r>
            <a:r>
              <a:rPr lang="zh-CN" sz="1600" b="0" i="0" u="none" baseline="0">
                <a:solidFill>
                  <a:srgbClr val="00B0F0"/>
                </a:solidFill>
              </a:rPr>
              <a:t>心</a:t>
            </a:r>
          </a:p>
          <a:p>
            <a:pPr algn="ctr" rtl="0"/>
            <a:r>
              <a:rPr lang="zh-CN" sz="1600" b="1" i="0" u="none" baseline="0">
                <a:solidFill>
                  <a:srgbClr val="00B0F0"/>
                </a:solidFill>
              </a:rPr>
              <a:t>（TCAS）</a:t>
            </a:r>
          </a:p>
          <a:p>
            <a:pPr algn="ctr" rtl="0"/>
            <a:endParaRPr lang="zh-CN" altLang="fr-FR" dirty="0">
              <a:solidFill>
                <a:srgbClr val="00B0F0"/>
              </a:solidFill>
            </a:endParaRP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593745" y="34360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zh-CN" sz="1400" b="1" i="0" u="none" baseline="0">
                <a:solidFill>
                  <a:srgbClr val="E20031">
                    <a:lumMod val="75000"/>
                  </a:srgbClr>
                </a:solidFill>
              </a:rPr>
              <a:t>课程 3 - 工业场地运营（20 天）</a:t>
            </a:r>
            <a:endParaRPr lang="zh-CN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394" y="5303803"/>
            <a:ext cx="821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zh-CN" sz="1200" b="1" i="0" u="none" baseline="0">
                <a:solidFill>
                  <a:srgbClr val="C00000"/>
                </a:solidFill>
              </a:rPr>
              <a:t>一经聘用，立即开始培训，新员工需在 3 到 6 个月内完成课程          </a:t>
            </a:r>
            <a:endParaRPr lang="zh-CN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593745" y="300397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zh-CN" sz="1400" b="1" i="0" u="none" baseline="0">
                <a:solidFill>
                  <a:srgbClr val="E20031">
                    <a:lumMod val="75000"/>
                  </a:srgbClr>
                </a:solidFill>
              </a:rPr>
              <a:t>课程 2 - 运营支持人员（10 天）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93745" y="25724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zh-CN" sz="1400" b="1" i="0" u="none" baseline="0">
                <a:solidFill>
                  <a:srgbClr val="E20031">
                    <a:lumMod val="75000"/>
                  </a:srgbClr>
                </a:solidFill>
              </a:rPr>
              <a:t>课程 1 - 非技术支持和运营人员（5 天）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386806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zh-CN" sz="1400" b="1" i="0" u="none" baseline="0">
                <a:solidFill>
                  <a:srgbClr val="E20031">
                    <a:lumMod val="75000"/>
                  </a:srgbClr>
                </a:solidFill>
              </a:rPr>
              <a:t>课程 4 - 加油员、司机、运营复合型操作员（9 天）</a:t>
            </a:r>
            <a:endParaRPr lang="zh-CN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998" y="431534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04694" y="5580802"/>
            <a:ext cx="873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zh-CN" sz="1200" b="1" i="0" u="none" baseline="0">
                <a:solidFill>
                  <a:srgbClr val="FF0000"/>
                </a:solidFill>
              </a:rPr>
              <a:t>第 1 天：HSE 及其 N+1，至少学习宪章+HSE 承诺+ROR 在线学习+现场+其他 TCG 主题。</a:t>
            </a:r>
          </a:p>
          <a:p>
            <a:endParaRPr lang="zh-CN" sz="1200" b="1" dirty="0" smtClean="0">
              <a:solidFill>
                <a:srgbClr val="FF0000"/>
              </a:solidFill>
            </a:endParaRPr>
          </a:p>
          <a:p>
            <a:pPr algn="l" rtl="0"/>
            <a:r>
              <a:rPr lang="zh-CN" sz="1200" b="1" i="0" u="none" baseline="0">
                <a:solidFill>
                  <a:srgbClr val="FF0000"/>
                </a:solidFill>
              </a:rPr>
              <a:t>集团所有 CDI(长期约聘) 新进职员。CDD (定期约聘)和根据分公司决定签约人员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3745" y="2572419"/>
            <a:ext cx="307050" cy="16034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b="0" i="0" u="none" baseline="0"/>
              <a:t>J1&amp;2</a:t>
            </a:r>
            <a:endParaRPr lang="zh-CN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zh-CN" b="0" i="0" u="none" baseline="0">
                <a:latin typeface="Arial" pitchFamily="34" charset="0"/>
                <a:cs typeface="Helvetica" pitchFamily="34" charset="0"/>
              </a:rPr>
              <a:t>H3SE 入职培训 - TCG 1.1 – 高级管理人员介绍和承诺 – V2</a:t>
            </a:r>
            <a:endParaRPr lang="zh-CN" altLang="fr-FR" dirty="0" smtClean="0">
              <a:latin typeface="Arial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750</TotalTime>
  <Words>2713</Words>
  <Application>Microsoft Office PowerPoint</Application>
  <PresentationFormat>Affichage à l'écran (4:3)</PresentationFormat>
  <Paragraphs>406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入职培训课程介绍介及高级管理人员承诺</vt:lpstr>
      <vt:lpstr>本模块目的</vt:lpstr>
      <vt:lpstr>您的入职培训课程</vt:lpstr>
      <vt:lpstr>道达尔简介</vt:lpstr>
      <vt:lpstr>道达尔简介</vt:lpstr>
      <vt:lpstr>道达尔和 H3SE</vt:lpstr>
      <vt:lpstr>什么是 H3SE？</vt:lpstr>
      <vt:lpstr>H3SE 风险示例</vt:lpstr>
      <vt:lpstr>分3 次 4 个预定课程</vt:lpstr>
      <vt:lpstr>集团董事长 Patrick pouyanné 讲话</vt:lpstr>
      <vt:lpstr>PATRICK POUYANNÉ 的承诺</vt:lpstr>
      <vt:lpstr>第一个模块结束</vt:lpstr>
      <vt:lpstr>课程 1 – 非技术支持及运营人员 （4 天半室内培训+5 天培训/实践，3 个月内完成）  </vt:lpstr>
      <vt:lpstr>课程 2 – 运营支持人员 (室内培训 5 天加 5 天培训/实践，3 个月内完成）</vt:lpstr>
      <vt:lpstr>课程 3 – 工业场地运营 (室内培训 8 天加 15 天培训/实践，6 个月内完成）</vt:lpstr>
      <vt:lpstr>课程 4 - 加油员、司机、运营复合型操作员   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95</cp:revision>
  <dcterms:created xsi:type="dcterms:W3CDTF">2015-09-07T13:13:13Z</dcterms:created>
  <dcterms:modified xsi:type="dcterms:W3CDTF">2017-10-30T09:14:57Z</dcterms:modified>
</cp:coreProperties>
</file>