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9"/>
  </p:notesMasterIdLst>
  <p:handoutMasterIdLst>
    <p:handoutMasterId r:id="rId20"/>
  </p:handout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76AF"/>
    <a:srgbClr val="133C75"/>
    <a:srgbClr val="BD2B0B"/>
    <a:srgbClr val="7ABFC0"/>
    <a:srgbClr val="CAEBEA"/>
    <a:srgbClr val="55DD61"/>
    <a:srgbClr val="3AAFC3"/>
    <a:srgbClr val="FFAA00"/>
    <a:srgbClr val="ABCE36"/>
    <a:srgbClr val="0024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8" autoAdjust="0"/>
    <p:restoredTop sz="94692" autoAdjust="0"/>
  </p:normalViewPr>
  <p:slideViewPr>
    <p:cSldViewPr snapToObjects="1" showGuides="1">
      <p:cViewPr>
        <p:scale>
          <a:sx n="130" d="100"/>
          <a:sy n="130" d="100"/>
        </p:scale>
        <p:origin x="1506" y="-78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30/10/2017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30/10/2017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7E710DDC-CDD3-4FD7-BED3-D8FEE1A2E342}" type="slidenum">
              <a:rPr/>
              <a:pPr algn="l" rtl="0"/>
              <a:t>3</a:t>
            </a:fld>
            <a:endParaRPr lang="de" altLang="fr-FR"/>
          </a:p>
        </p:txBody>
      </p:sp>
    </p:spTree>
    <p:extLst>
      <p:ext uri="{BB962C8B-B14F-4D97-AF65-F5344CB8AC3E}">
        <p14:creationId xmlns:p14="http://schemas.microsoft.com/office/powerpoint/2010/main" xmlns="" val="85117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8B0170F6-B35C-1444-A800-7798699BE7EE}" type="slidenum">
              <a:rPr/>
              <a:pPr algn="l" rtl="0"/>
              <a:t>10</a:t>
            </a:fld>
            <a:endParaRPr lang="de" altLang="x-none"/>
          </a:p>
        </p:txBody>
      </p:sp>
    </p:spTree>
    <p:extLst>
      <p:ext uri="{BB962C8B-B14F-4D97-AF65-F5344CB8AC3E}">
        <p14:creationId xmlns:p14="http://schemas.microsoft.com/office/powerpoint/2010/main" xmlns="" val="76087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433" y="0"/>
            <a:ext cx="9146433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les styles des sous-titres du masque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TOTAL_LOGO_bandeau_01_haut_T_RGB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</p:spTree>
    <p:extLst>
      <p:ext uri="{BB962C8B-B14F-4D97-AF65-F5344CB8AC3E}">
        <p14:creationId xmlns:p14="http://schemas.microsoft.com/office/powerpoint/2010/main" xmlns="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dirty="0" smtClean="0"/>
              <a:t>Bar graph </a:t>
            </a:r>
            <a:r>
              <a:rPr lang="fr-FR" dirty="0" err="1" smtClean="0"/>
              <a:t>title</a:t>
            </a:r>
            <a:endParaRPr lang="fr-FR" dirty="0"/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 smtClean="0"/>
              <a:t>Bar graph</a:t>
            </a:r>
            <a:endParaRPr lang="fr-FR" dirty="0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fr-FR" dirty="0" smtClean="0"/>
              <a:t>Ring graph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spcBef>
                <a:spcPct val="50000"/>
              </a:spcBef>
              <a:buNone/>
              <a:defRPr sz="1600"/>
            </a:lvl1pPr>
          </a:lstStyle>
          <a:p>
            <a:pPr algn="ctr">
              <a:spcBef>
                <a:spcPct val="50000"/>
              </a:spcBef>
            </a:pPr>
            <a:r>
              <a:rPr lang="en-GB" sz="1600" dirty="0" smtClean="0">
                <a:cs typeface="Arial"/>
              </a:rPr>
              <a:t>Ring graph title</a:t>
            </a:r>
            <a:endParaRPr lang="en-GB" sz="1600" dirty="0">
              <a:cs typeface="Arial"/>
            </a:endParaRP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pPr lvl="0"/>
            <a:r>
              <a:rPr lang="fr-FR" dirty="0" smtClean="0"/>
              <a:t>Table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dirty="0" smtClean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xmlns="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Presentation title - Place and Country - Date Month Day Year</a:t>
            </a:r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6"/>
            <a:ext cx="5562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  <a:cs typeface="Helvetica"/>
              </a:defRPr>
            </a:lvl1pPr>
          </a:lstStyle>
          <a:p>
            <a:r>
              <a:rPr lang="en-US" dirty="0" smtClean="0"/>
              <a:t>Presentation title - Place and Country - Date Month Day Year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488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Modifiez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</p:txBody>
      </p:sp>
      <p:pic>
        <p:nvPicPr>
          <p:cNvPr id="11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087" y="6374892"/>
            <a:ext cx="1008000" cy="4021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chemeClr val="accent3">
              <a:lumMod val="75000"/>
            </a:schemeClr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chemeClr val="accent3">
            <a:lumMod val="75000"/>
          </a:schemeClr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slide" Target="slide1.xml"/><Relationship Id="rId10" Type="http://schemas.openxmlformats.org/officeDocument/2006/relationships/image" Target="../media/image9.jpe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1" hangingPunct="1"/>
            <a:endParaRPr lang="en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en" sz="2800" b="1" i="0" u="none" baseline="0" dirty="0">
                <a:ea typeface="+mj-ea"/>
              </a:rPr>
              <a:t>Introduction to the </a:t>
            </a:r>
            <a:r>
              <a:rPr lang="en" sz="2800" b="1" i="0" u="none" baseline="0" dirty="0" smtClean="0">
                <a:ea typeface="+mj-ea"/>
              </a:rPr>
              <a:t>Course </a:t>
            </a:r>
            <a:r>
              <a:rPr lang="en" sz="2800" b="1" i="0" u="none" baseline="0" dirty="0">
                <a:ea typeface="+mj-ea"/>
              </a:rPr>
              <a:t>and Top Management Commitment</a:t>
            </a:r>
            <a:endParaRPr lang="en" sz="2800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en" b="0" i="0" u="none" baseline="0" dirty="0" smtClean="0">
                <a:cs typeface="Arial" pitchFamily="34" charset="0"/>
              </a:rPr>
              <a:t>Safety Training for New Recruits</a:t>
            </a:r>
            <a:endParaRPr lang="en" b="0" i="0" u="none" baseline="0" dirty="0">
              <a:cs typeface="Arial" pitchFamily="34" charset="0"/>
            </a:endParaRPr>
          </a:p>
          <a:p>
            <a:pPr algn="l" rtl="0" eaLnBrk="1" hangingPunct="1"/>
            <a:r>
              <a:rPr lang="en" b="0" i="0" u="none" baseline="0" dirty="0">
                <a:cs typeface="Arial" pitchFamily="34" charset="0"/>
              </a:rPr>
              <a:t>Module TCG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94" y="29605"/>
            <a:ext cx="8218488" cy="490066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de" sz="2000" b="1" i="0" u="none" baseline="0"/>
              <a:t>4 vordefinierte Kurse in 3 Phasen</a:t>
            </a:r>
            <a:endParaRPr lang="de" sz="20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6553200" y="5955259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5440001-4D0E-9E45-BD4B-D61B24722928}" type="slidenum">
              <a:rPr/>
              <a:pPr algn="r" rtl="0"/>
              <a:t>10</a:t>
            </a:fld>
            <a:endParaRPr lang="de" altLang="x-none"/>
          </a:p>
        </p:txBody>
      </p:sp>
      <p:sp>
        <p:nvSpPr>
          <p:cNvPr id="10" name="Rectangle à coins arrondis 9"/>
          <p:cNvSpPr/>
          <p:nvPr/>
        </p:nvSpPr>
        <p:spPr>
          <a:xfrm>
            <a:off x="593745" y="476672"/>
            <a:ext cx="2340000" cy="4022725"/>
          </a:xfrm>
          <a:prstGeom prst="roundRect">
            <a:avLst/>
          </a:prstGeom>
          <a:noFill/>
          <a:ln w="25400">
            <a:solidFill>
              <a:schemeClr val="accent5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600" b="1" i="0" u="none" baseline="0" dirty="0">
                <a:solidFill>
                  <a:srgbClr val="A90025"/>
                </a:solidFill>
              </a:rPr>
              <a:t>H3SE </a:t>
            </a:r>
          </a:p>
          <a:p>
            <a:pPr algn="ctr" rtl="0"/>
            <a:r>
              <a:rPr lang="de" sz="1600" b="1" i="0" u="none" baseline="0" dirty="0">
                <a:solidFill>
                  <a:srgbClr val="A90025"/>
                </a:solidFill>
              </a:rPr>
              <a:t>Total-Gruppe</a:t>
            </a:r>
            <a:endParaRPr lang="de" altLang="fr-FR" sz="1600" dirty="0">
              <a:solidFill>
                <a:srgbClr val="A90025"/>
              </a:solidFill>
            </a:endParaRPr>
          </a:p>
          <a:p>
            <a:pPr algn="ctr" rtl="0"/>
            <a:endParaRPr lang="de" altLang="fr-FR" sz="1400" dirty="0">
              <a:solidFill>
                <a:srgbClr val="A90025"/>
              </a:solidFill>
            </a:endParaRPr>
          </a:p>
          <a:p>
            <a:pPr algn="ctr" rtl="0"/>
            <a:r>
              <a:rPr lang="de" sz="1400" b="0" i="0" u="none" baseline="0" dirty="0">
                <a:solidFill>
                  <a:srgbClr val="A90025"/>
                </a:solidFill>
              </a:rPr>
              <a:t>Gemeinsame Grundlage der Gruppe</a:t>
            </a:r>
          </a:p>
          <a:p>
            <a:pPr algn="ctr" rtl="0"/>
            <a:r>
              <a:rPr lang="de" sz="1400" b="0" i="0" u="none" baseline="0" dirty="0">
                <a:solidFill>
                  <a:srgbClr val="A90025"/>
                </a:solidFill>
              </a:rPr>
              <a:t>(</a:t>
            </a:r>
            <a:r>
              <a:rPr lang="de" sz="1400" b="1" i="0" u="none" baseline="0" dirty="0">
                <a:solidFill>
                  <a:srgbClr val="A90025"/>
                </a:solidFill>
              </a:rPr>
              <a:t>T</a:t>
            </a:r>
            <a:r>
              <a:rPr lang="de" sz="1400" b="0" i="0" u="none" baseline="0" dirty="0">
                <a:solidFill>
                  <a:srgbClr val="A90025"/>
                </a:solidFill>
              </a:rPr>
              <a:t>ronc </a:t>
            </a:r>
            <a:r>
              <a:rPr lang="de" sz="1400" b="1" i="0" u="none" baseline="0" dirty="0">
                <a:solidFill>
                  <a:srgbClr val="A90025"/>
                </a:solidFill>
              </a:rPr>
              <a:t>C</a:t>
            </a:r>
            <a:r>
              <a:rPr lang="de" sz="1400" b="0" i="0" u="none" baseline="0" dirty="0">
                <a:solidFill>
                  <a:srgbClr val="A90025"/>
                </a:solidFill>
              </a:rPr>
              <a:t>ommun </a:t>
            </a:r>
            <a:r>
              <a:rPr lang="de" sz="1400" b="1" i="0" u="none" baseline="0" dirty="0">
                <a:solidFill>
                  <a:srgbClr val="A90025"/>
                </a:solidFill>
              </a:rPr>
              <a:t>G</a:t>
            </a:r>
            <a:r>
              <a:rPr lang="de" sz="1400" b="0" i="0" u="none" baseline="0" dirty="0">
                <a:solidFill>
                  <a:srgbClr val="A90025"/>
                </a:solidFill>
              </a:rPr>
              <a:t>roupe, </a:t>
            </a:r>
            <a:r>
              <a:rPr lang="de" sz="1400" b="1" i="0" u="none" baseline="0" dirty="0">
                <a:solidFill>
                  <a:srgbClr val="A90025"/>
                </a:solidFill>
              </a:rPr>
              <a:t>TCG</a:t>
            </a:r>
            <a:r>
              <a:rPr lang="de" sz="1400" b="0" i="0" u="none" baseline="0" dirty="0">
                <a:solidFill>
                  <a:srgbClr val="A90025"/>
                </a:solidFill>
              </a:rPr>
              <a:t>)</a:t>
            </a:r>
            <a:endParaRPr lang="de" altLang="fr-FR" sz="1400" b="1" dirty="0">
              <a:solidFill>
                <a:srgbClr val="A90025"/>
              </a:solidFill>
            </a:endParaRPr>
          </a:p>
          <a:p>
            <a:pPr algn="ctr" rtl="0"/>
            <a:endParaRPr lang="de" altLang="fr-FR" sz="1600" dirty="0">
              <a:solidFill>
                <a:srgbClr val="A90025"/>
              </a:solidFill>
            </a:endParaRPr>
          </a:p>
          <a:p>
            <a:pPr algn="ctr" rtl="0"/>
            <a:endParaRPr lang="de" altLang="fr-FR" sz="1600" dirty="0">
              <a:solidFill>
                <a:srgbClr val="A90025"/>
              </a:solidFill>
            </a:endParaRPr>
          </a:p>
        </p:txBody>
      </p:sp>
      <p:sp>
        <p:nvSpPr>
          <p:cNvPr id="16" name="Flèche vers la droite 15"/>
          <p:cNvSpPr/>
          <p:nvPr/>
        </p:nvSpPr>
        <p:spPr>
          <a:xfrm>
            <a:off x="467545" y="4941168"/>
            <a:ext cx="8193456" cy="35718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de" altLang="fr-FR">
              <a:solidFill>
                <a:srgbClr val="FFFF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956376" y="5157192"/>
            <a:ext cx="864339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de" sz="1100" b="1" i="0" u="none" baseline="0" dirty="0">
                <a:solidFill>
                  <a:srgbClr val="C00000"/>
                </a:solidFill>
              </a:rPr>
              <a:t>3 bis 6 Monate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063672" y="4032273"/>
            <a:ext cx="926857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de" sz="1200" b="1" i="0" u="none" baseline="0">
                <a:solidFill>
                  <a:srgbClr val="E20031">
                    <a:lumMod val="75000"/>
                  </a:srgbClr>
                </a:solidFill>
              </a:rPr>
              <a:t>Pass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733015" y="476672"/>
            <a:ext cx="2340000" cy="3978275"/>
          </a:xfrm>
          <a:prstGeom prst="roundRect">
            <a:avLst/>
          </a:prstGeom>
          <a:noFill/>
          <a:ln w="25400">
            <a:solidFill>
              <a:srgbClr val="00B05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rtl="0">
              <a:defRPr/>
            </a:pPr>
            <a:r>
              <a:rPr lang="de" sz="16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H3SE </a:t>
            </a:r>
          </a:p>
          <a:p>
            <a:pPr algn="ctr" rtl="0">
              <a:defRPr/>
            </a:pPr>
            <a:r>
              <a:rPr lang="de" sz="16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von meinem Posten</a:t>
            </a:r>
          </a:p>
          <a:p>
            <a:pPr algn="ctr" rtl="0">
              <a:defRPr/>
            </a:pPr>
            <a:endParaRPr lang="de" altLang="fr-FR" sz="1600" b="1" dirty="0" smtClean="0">
              <a:solidFill>
                <a:srgbClr val="00B050"/>
              </a:solidFill>
              <a:ea typeface="Arial" charset="0"/>
              <a:cs typeface="Arial" charset="0"/>
            </a:endParaRPr>
          </a:p>
          <a:p>
            <a:pPr algn="ctr" rtl="0">
              <a:defRPr/>
            </a:pPr>
            <a:r>
              <a:rPr lang="de" sz="1400" b="0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Technische oder nicht technische gemeinsame Grundlage</a:t>
            </a:r>
          </a:p>
          <a:p>
            <a:pPr algn="ctr" rtl="0">
              <a:defRPr/>
            </a:pPr>
            <a:r>
              <a:rPr lang="de" sz="1400" b="0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(</a:t>
            </a:r>
            <a:r>
              <a:rPr lang="de" sz="14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de" sz="1400" b="0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ronc </a:t>
            </a:r>
            <a:r>
              <a:rPr lang="de" sz="14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C</a:t>
            </a:r>
            <a:r>
              <a:rPr lang="de" sz="1400" b="0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ommun </a:t>
            </a:r>
            <a:r>
              <a:rPr lang="de" sz="14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de" sz="1400" b="0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echnique, </a:t>
            </a:r>
            <a:r>
              <a:rPr lang="de" sz="14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TCT</a:t>
            </a:r>
            <a:r>
              <a:rPr lang="de" sz="1400" b="0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, oder </a:t>
            </a:r>
            <a:r>
              <a:rPr lang="de" sz="14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N</a:t>
            </a:r>
            <a:r>
              <a:rPr lang="de" sz="1400" b="0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on </a:t>
            </a:r>
            <a:r>
              <a:rPr lang="de" sz="14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T</a:t>
            </a:r>
            <a:r>
              <a:rPr lang="de" sz="1400" b="0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echnique, </a:t>
            </a:r>
            <a:r>
              <a:rPr lang="de" sz="1400" b="1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TCNT</a:t>
            </a:r>
            <a:r>
              <a:rPr lang="de" sz="1400" b="0" i="0" u="none" baseline="0" dirty="0">
                <a:solidFill>
                  <a:srgbClr val="00B050"/>
                </a:solidFill>
                <a:ea typeface="Arial" charset="0"/>
                <a:cs typeface="Arial" charset="0"/>
              </a:rPr>
              <a:t>)</a:t>
            </a:r>
            <a:endParaRPr lang="de" altLang="fr-FR" sz="1400" b="1" dirty="0">
              <a:solidFill>
                <a:srgbClr val="00B050"/>
              </a:solidFill>
              <a:ea typeface="Arial" charset="0"/>
              <a:cs typeface="Arial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3171055" y="476672"/>
            <a:ext cx="2340000" cy="4022725"/>
          </a:xfrm>
          <a:prstGeom prst="roundRect">
            <a:avLst/>
          </a:prstGeom>
          <a:noFill/>
          <a:ln w="254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600" b="1" i="0" u="none" baseline="0" dirty="0">
                <a:solidFill>
                  <a:srgbClr val="00B0F0"/>
                </a:solidFill>
              </a:rPr>
              <a:t>H3SE </a:t>
            </a:r>
          </a:p>
          <a:p>
            <a:pPr algn="ctr" rtl="0"/>
            <a:r>
              <a:rPr lang="de" sz="1600" b="1" i="0" u="none" baseline="0" dirty="0">
                <a:solidFill>
                  <a:srgbClr val="00B0F0"/>
                </a:solidFill>
              </a:rPr>
              <a:t>in meiner Filiale</a:t>
            </a:r>
          </a:p>
          <a:p>
            <a:pPr algn="ctr" rtl="0"/>
            <a:endParaRPr lang="de" altLang="fr-FR" sz="1600" b="1" dirty="0" smtClean="0">
              <a:solidFill>
                <a:srgbClr val="00B0F0"/>
              </a:solidFill>
            </a:endParaRPr>
          </a:p>
          <a:p>
            <a:pPr algn="ctr" rtl="0"/>
            <a:r>
              <a:rPr lang="de" sz="1400" b="0" i="0" u="none" baseline="0" dirty="0">
                <a:solidFill>
                  <a:srgbClr val="00B0F0"/>
                </a:solidFill>
              </a:rPr>
              <a:t>Gemeinsame Grundlage Aktivität Standort</a:t>
            </a:r>
          </a:p>
          <a:p>
            <a:pPr algn="ctr" rtl="0"/>
            <a:r>
              <a:rPr lang="de" sz="1400" b="0" i="0" u="none" baseline="0" dirty="0">
                <a:solidFill>
                  <a:srgbClr val="00B0F0"/>
                </a:solidFill>
              </a:rPr>
              <a:t>(</a:t>
            </a:r>
            <a:r>
              <a:rPr lang="de" sz="1400" b="1" i="0" u="none" baseline="0" dirty="0">
                <a:solidFill>
                  <a:srgbClr val="00B0F0"/>
                </a:solidFill>
              </a:rPr>
              <a:t>T</a:t>
            </a:r>
            <a:r>
              <a:rPr lang="de" sz="1400" b="0" i="0" u="none" baseline="0" dirty="0">
                <a:solidFill>
                  <a:srgbClr val="00B0F0"/>
                </a:solidFill>
              </a:rPr>
              <a:t>ronc </a:t>
            </a:r>
            <a:r>
              <a:rPr lang="de" sz="1400" b="1" i="0" u="none" baseline="0" dirty="0">
                <a:solidFill>
                  <a:srgbClr val="00B0F0"/>
                </a:solidFill>
              </a:rPr>
              <a:t>C</a:t>
            </a:r>
            <a:r>
              <a:rPr lang="de" sz="1400" b="0" i="0" u="none" baseline="0" dirty="0">
                <a:solidFill>
                  <a:srgbClr val="00B0F0"/>
                </a:solidFill>
              </a:rPr>
              <a:t>ommun </a:t>
            </a:r>
            <a:r>
              <a:rPr lang="de" sz="1400" b="1" i="0" u="none" baseline="0" dirty="0">
                <a:solidFill>
                  <a:srgbClr val="00B0F0"/>
                </a:solidFill>
              </a:rPr>
              <a:t>A</a:t>
            </a:r>
            <a:r>
              <a:rPr lang="de" sz="1400" b="0" i="0" u="none" baseline="0" dirty="0">
                <a:solidFill>
                  <a:srgbClr val="00B0F0"/>
                </a:solidFill>
              </a:rPr>
              <a:t>ctivité </a:t>
            </a:r>
            <a:r>
              <a:rPr lang="de" sz="1400" b="1" i="0" u="none" baseline="0" dirty="0">
                <a:solidFill>
                  <a:srgbClr val="00B0F0"/>
                </a:solidFill>
              </a:rPr>
              <a:t>S</a:t>
            </a:r>
            <a:r>
              <a:rPr lang="de" sz="1400" b="0" i="0" u="none" baseline="0" dirty="0">
                <a:solidFill>
                  <a:srgbClr val="00B0F0"/>
                </a:solidFill>
              </a:rPr>
              <a:t>ite, </a:t>
            </a:r>
            <a:r>
              <a:rPr lang="de" sz="1400" b="1" i="0" u="none" baseline="0" dirty="0">
                <a:solidFill>
                  <a:srgbClr val="00B0F0"/>
                </a:solidFill>
              </a:rPr>
              <a:t>TCAS</a:t>
            </a:r>
            <a:r>
              <a:rPr lang="de" sz="1400" b="0" i="0" u="none" baseline="0" dirty="0">
                <a:solidFill>
                  <a:srgbClr val="00B0F0"/>
                </a:solidFill>
              </a:rPr>
              <a:t>)</a:t>
            </a:r>
          </a:p>
          <a:p>
            <a:pPr algn="ctr" rtl="0"/>
            <a:endParaRPr lang="de" altLang="fr-FR" sz="1600" dirty="0">
              <a:solidFill>
                <a:srgbClr val="00B0F0"/>
              </a:solidFill>
            </a:endParaRPr>
          </a:p>
        </p:txBody>
      </p:sp>
      <p:sp>
        <p:nvSpPr>
          <p:cNvPr id="53" name="Rectangle 52">
            <a:hlinkClick r:id="rId3" action="ppaction://hlinksldjump"/>
          </p:cNvPr>
          <p:cNvSpPr/>
          <p:nvPr/>
        </p:nvSpPr>
        <p:spPr>
          <a:xfrm>
            <a:off x="593745" y="3625279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de" sz="1400" b="1" i="0" u="none" baseline="0" dirty="0">
                <a:solidFill>
                  <a:srgbClr val="E20031">
                    <a:lumMod val="75000"/>
                  </a:srgbClr>
                </a:solidFill>
              </a:rPr>
              <a:t>Kurs 3 – Operatives Personal Industriestandorte (20 Tage)</a:t>
            </a:r>
            <a:endParaRPr lang="de" altLang="fr-FR" sz="1400" b="1" dirty="0">
              <a:solidFill>
                <a:srgbClr val="E20031">
                  <a:lumMod val="75000"/>
                </a:srgbClr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16448" y="5303803"/>
            <a:ext cx="8388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de" sz="1200" b="1" i="0" u="none" baseline="0" dirty="0">
                <a:solidFill>
                  <a:srgbClr val="C00000"/>
                </a:solidFill>
              </a:rPr>
              <a:t>Die Kurse beginnen mit der Einstellung. Der neue Mitarbeiter hat 3 bis 6 Monate, um seinen Kurs abzuschließen.          </a:t>
            </a:r>
            <a:endParaRPr lang="de" sz="1200" b="1" dirty="0">
              <a:solidFill>
                <a:srgbClr val="C00000"/>
              </a:solidFill>
            </a:endParaRPr>
          </a:p>
        </p:txBody>
      </p:sp>
      <p:sp>
        <p:nvSpPr>
          <p:cNvPr id="47" name="Rectangle 46">
            <a:hlinkClick r:id="rId4" action="ppaction://hlinksldjump"/>
          </p:cNvPr>
          <p:cNvSpPr/>
          <p:nvPr/>
        </p:nvSpPr>
        <p:spPr>
          <a:xfrm>
            <a:off x="593745" y="3193231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de" sz="1400" b="1" i="0" u="none" baseline="0">
                <a:solidFill>
                  <a:srgbClr val="E20031">
                    <a:lumMod val="75000"/>
                  </a:srgbClr>
                </a:solidFill>
              </a:rPr>
              <a:t>Kurs 2 – Support-Mitarbeiter Vorgänge (10 Tage)</a:t>
            </a:r>
          </a:p>
        </p:txBody>
      </p:sp>
      <p:sp>
        <p:nvSpPr>
          <p:cNvPr id="48" name="Rectangle 47">
            <a:hlinkClick r:id="rId5" action="ppaction://hlinksldjump"/>
          </p:cNvPr>
          <p:cNvSpPr/>
          <p:nvPr/>
        </p:nvSpPr>
        <p:spPr>
          <a:xfrm>
            <a:off x="593745" y="2761183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de" sz="1400" b="1" i="0" u="none" baseline="0" dirty="0">
                <a:solidFill>
                  <a:srgbClr val="E20031">
                    <a:lumMod val="75000"/>
                  </a:srgbClr>
                </a:solidFill>
              </a:rPr>
              <a:t>Kurs 1 – Support-Mitarbeiter und nicht technisches operatives Personal (5 Tage)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93746" y="4057327"/>
            <a:ext cx="747927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 rtl="0">
              <a:spcBef>
                <a:spcPts val="600"/>
              </a:spcBef>
              <a:tabLst>
                <a:tab pos="449263" algn="l"/>
                <a:tab pos="900113" algn="l"/>
                <a:tab pos="1349375" algn="l"/>
                <a:tab pos="1800225" algn="l"/>
                <a:tab pos="2251075" algn="l"/>
                <a:tab pos="2700338" algn="l"/>
                <a:tab pos="3151188" algn="l"/>
                <a:tab pos="3600450" algn="l"/>
                <a:tab pos="4051300" algn="l"/>
                <a:tab pos="4502150" algn="l"/>
                <a:tab pos="4951413" algn="l"/>
                <a:tab pos="5402263" algn="l"/>
                <a:tab pos="5851525" algn="l"/>
              </a:tabLst>
              <a:defRPr/>
            </a:pPr>
            <a:r>
              <a:rPr lang="de" sz="1400" b="1" i="0" u="none" baseline="0">
                <a:solidFill>
                  <a:srgbClr val="E20031">
                    <a:lumMod val="75000"/>
                  </a:srgbClr>
                </a:solidFill>
              </a:rPr>
              <a:t>Kurs 4 – Tankwarte, Fahrer, vielseitig einsetzbares Betriebspersonal (9 Tage)</a:t>
            </a:r>
            <a:endParaRPr lang="de" altLang="fr-FR" sz="1400" b="1" dirty="0">
              <a:solidFill>
                <a:srgbClr val="E20031">
                  <a:lumMod val="75000"/>
                </a:srgb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003998" y="4293096"/>
            <a:ext cx="982135" cy="688747"/>
          </a:xfrm>
          <a:prstGeom prst="rect">
            <a:avLst/>
          </a:prstGeom>
        </p:spPr>
      </p:pic>
      <p:grpSp>
        <p:nvGrpSpPr>
          <p:cNvPr id="5" name="Groupe 16"/>
          <p:cNvGrpSpPr/>
          <p:nvPr/>
        </p:nvGrpSpPr>
        <p:grpSpPr>
          <a:xfrm>
            <a:off x="467544" y="4741460"/>
            <a:ext cx="6797422" cy="252000"/>
            <a:chOff x="1049466" y="4734256"/>
            <a:chExt cx="6797422" cy="252000"/>
          </a:xfrm>
        </p:grpSpPr>
        <p:pic>
          <p:nvPicPr>
            <p:cNvPr id="19" name="Image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717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Imag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3953342" y="4734256"/>
              <a:ext cx="258461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145" y="4734256"/>
              <a:ext cx="253729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Imag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509" y="4734256"/>
              <a:ext cx="25368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Imag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656" y="4734256"/>
              <a:ext cx="293426" cy="252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2334547" y="4734256"/>
              <a:ext cx="30270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Image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041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Image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6532489" y="4734256"/>
              <a:ext cx="258461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Image 3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639" y="4734256"/>
              <a:ext cx="253722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06" y="4734256"/>
              <a:ext cx="25314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Image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4484" y="4734256"/>
              <a:ext cx="292404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Image 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5803803" y="4734256"/>
              <a:ext cx="302708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Image 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078" y="4734256"/>
              <a:ext cx="252000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Image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841" y="4734256"/>
              <a:ext cx="253582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Imag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208" r="16789"/>
            <a:stretch>
              <a:fillRect/>
            </a:stretch>
          </p:blipFill>
          <p:spPr bwMode="auto">
            <a:xfrm>
              <a:off x="1049466" y="4734256"/>
              <a:ext cx="260127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204694" y="5517232"/>
            <a:ext cx="87346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de" sz="1200" b="1" i="0" u="none" baseline="0" dirty="0">
                <a:solidFill>
                  <a:srgbClr val="FF0000"/>
                </a:solidFill>
              </a:rPr>
              <a:t>Tag 1: HSE mit N+1, mindestens Charta + HSE-Engagement + E-Learning ROR + vor Ort + andere TCG-Themen.</a:t>
            </a:r>
          </a:p>
          <a:p>
            <a:endParaRPr lang="de" sz="1200" b="1" dirty="0" smtClean="0">
              <a:solidFill>
                <a:srgbClr val="FF0000"/>
              </a:solidFill>
            </a:endParaRPr>
          </a:p>
          <a:p>
            <a:pPr algn="l" rtl="0"/>
            <a:r>
              <a:rPr lang="de" sz="1200" b="1" i="0" u="none" baseline="0" dirty="0">
                <a:solidFill>
                  <a:srgbClr val="FF0000"/>
                </a:solidFill>
              </a:rPr>
              <a:t>Alle Neueinsteiger in der Gruppe mit unbefristetem Vertrag. Mitarbeiter mit befristetem Vertrag und Mitarbeiter entsprechend Entscheidung der Filiale.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3745" y="2761679"/>
            <a:ext cx="307050" cy="160342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de" b="0" i="0" u="none" baseline="0"/>
              <a:t>Tag 1 und 2</a:t>
            </a:r>
            <a:endParaRPr lang="de" dirty="0"/>
          </a:p>
        </p:txBody>
      </p:sp>
      <p:sp>
        <p:nvSpPr>
          <p:cNvPr id="3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1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H3SE-Integrationskit – TCG 1.1 – Einführung und Engagement des Top-Managements – V2</a:t>
            </a:r>
            <a:endParaRPr kumimoji="0" lang="de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  <p:sp>
        <p:nvSpPr>
          <p:cNvPr id="38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4471E0A-F404-4560-88A9-1DE4900604C9}" type="slidenum">
              <a:rPr/>
              <a:pPr/>
              <a:t>10</a:t>
            </a:fld>
            <a:endParaRPr lang="de" altLang="fr-FR" dirty="0"/>
          </a:p>
        </p:txBody>
      </p:sp>
    </p:spTree>
    <p:extLst>
      <p:ext uri="{BB962C8B-B14F-4D97-AF65-F5344CB8AC3E}">
        <p14:creationId xmlns:p14="http://schemas.microsoft.com/office/powerpoint/2010/main" xmlns="" val="103679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/>
              <a:t>Botschaft von Patrick Pouyanné – Vorstandsvorsitzender der Gruppe</a:t>
            </a:r>
            <a:endParaRPr lang="de" dirty="0"/>
          </a:p>
        </p:txBody>
      </p:sp>
      <p:sp>
        <p:nvSpPr>
          <p:cNvPr id="22531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0EEE818D-B523-4C66-A181-DA6ADF68CD23}" type="slidenum">
              <a:rPr/>
              <a:pPr algn="r" rtl="0"/>
              <a:t>11</a:t>
            </a:fld>
            <a:endParaRPr lang="de" altLang="fr-FR"/>
          </a:p>
        </p:txBody>
      </p:sp>
      <p:sp>
        <p:nvSpPr>
          <p:cNvPr id="22532" name="ZoneTexte 5"/>
          <p:cNvSpPr txBox="1">
            <a:spLocks noChangeArrowheads="1"/>
          </p:cNvSpPr>
          <p:nvPr/>
        </p:nvSpPr>
        <p:spPr bwMode="auto">
          <a:xfrm>
            <a:off x="3995738" y="3476625"/>
            <a:ext cx="114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de" b="0" i="0" u="none" baseline="0"/>
              <a:t>PP-Video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H3SE-Integrationskit – TCG 1.1 – Einführung und Engagement des Top-Managements – V2</a:t>
            </a:r>
            <a:endParaRPr kumimoji="0" lang="de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de" b="1" i="0" u="none" cap="none" baseline="0">
                <a:cs typeface="Arial" pitchFamily="34" charset="0"/>
              </a:rPr>
              <a:t>DAS ENGAGEMENT VON PATRICK POUYANNÉ</a:t>
            </a:r>
          </a:p>
        </p:txBody>
      </p:sp>
      <p:sp>
        <p:nvSpPr>
          <p:cNvPr id="23554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just" rtl="0"/>
            <a:r>
              <a:rPr lang="de" b="1" i="0" u="none" baseline="0">
                <a:cs typeface="Arial" pitchFamily="34" charset="0"/>
              </a:rPr>
              <a:t>Welche sind für Sie die Schlüsselwörter, die Hauptideen dieses Videos?</a:t>
            </a:r>
            <a:endParaRPr lang="de" altLang="fr-FR" dirty="0" smtClean="0">
              <a:cs typeface="Arial" pitchFamily="34" charset="0"/>
            </a:endParaRPr>
          </a:p>
          <a:p>
            <a:pPr algn="just" rtl="0">
              <a:buFont typeface="Lucida Grande"/>
              <a:buNone/>
            </a:pPr>
            <a:r>
              <a:rPr lang="de" b="0" i="0" u="none" baseline="0">
                <a:cs typeface="Arial" pitchFamily="34" charset="0"/>
              </a:rPr>
              <a:t> </a:t>
            </a:r>
          </a:p>
          <a:p>
            <a:pPr algn="just" rtl="0"/>
            <a:r>
              <a:rPr lang="de" b="1" i="0" u="none" baseline="0">
                <a:cs typeface="Arial" pitchFamily="34" charset="0"/>
              </a:rPr>
              <a:t>Was beeindruckt oder überrascht Sie am meisten von dem, was Patrick Pouyanné sagt? </a:t>
            </a:r>
            <a:endParaRPr lang="de" altLang="fr-FR" dirty="0" smtClean="0">
              <a:cs typeface="Arial" pitchFamily="34" charset="0"/>
            </a:endParaRPr>
          </a:p>
          <a:p>
            <a:pPr algn="just" rtl="0">
              <a:buFont typeface="Lucida Grande"/>
              <a:buNone/>
            </a:pPr>
            <a:r>
              <a:rPr lang="de" b="0" i="0" u="none" baseline="0">
                <a:cs typeface="Arial" pitchFamily="34" charset="0"/>
              </a:rPr>
              <a:t> </a:t>
            </a:r>
            <a:endParaRPr lang="de" altLang="fr-FR" dirty="0" smtClean="0">
              <a:cs typeface="Arial" pitchFamily="34" charset="0"/>
            </a:endParaRPr>
          </a:p>
          <a:p>
            <a:pPr algn="just" rtl="0"/>
            <a:r>
              <a:rPr lang="de" b="1" i="0" u="none" baseline="0">
                <a:cs typeface="Arial" pitchFamily="34" charset="0"/>
              </a:rPr>
              <a:t>Wie könnte man sein Engagement im Hinblick auf H3SE zusammenfassen?</a:t>
            </a:r>
            <a:r>
              <a:rPr lang="de" b="0" i="0" u="none" baseline="0">
                <a:cs typeface="Arial" pitchFamily="34" charset="0"/>
              </a:rPr>
              <a:t> </a:t>
            </a:r>
          </a:p>
        </p:txBody>
      </p:sp>
      <p:sp>
        <p:nvSpPr>
          <p:cNvPr id="23556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FE6610B8-DA37-474D-93E5-BA1A1781F029}" type="slidenum">
              <a:rPr/>
              <a:pPr algn="r" rtl="0"/>
              <a:t>12</a:t>
            </a:fld>
            <a:endParaRPr lang="de" altLang="fr-FR" dirty="0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1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H3SE-Integrationskit – TCG 1.1 – Einführung und Engagement des Top-Managements – V2</a:t>
            </a:r>
            <a:endParaRPr kumimoji="0" lang="de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>
              <a:defRPr/>
            </a:pPr>
            <a:r>
              <a:rPr lang="de" b="1" i="0" u="none" baseline="0"/>
              <a:t>Ende des ersten Moduls</a:t>
            </a:r>
            <a:endParaRPr lang="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60350" y="5619750"/>
            <a:ext cx="8713788" cy="566738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de" altLang="fr-FR">
              <a:solidFill>
                <a:srgbClr val="FFFFFF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408289949"/>
              </p:ext>
            </p:extLst>
          </p:nvPr>
        </p:nvGraphicFramePr>
        <p:xfrm>
          <a:off x="269875" y="1052513"/>
          <a:ext cx="4464050" cy="4578668"/>
        </p:xfrm>
        <a:graphic>
          <a:graphicData uri="http://schemas.openxmlformats.org/drawingml/2006/table">
            <a:tbl>
              <a:tblPr/>
              <a:tblGrid>
                <a:gridCol w="1554163"/>
                <a:gridCol w="1414462"/>
                <a:gridCol w="1495425"/>
              </a:tblGrid>
              <a:tr h="530225">
                <a:tc gridSpan="3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9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Allgemeine gemeinsame Grundlage (3 Tage)</a:t>
                      </a:r>
                      <a:endParaRPr kumimoji="0" lang="de" altLang="fr-FR" sz="95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"/>
                    </a:p>
                  </a:txBody>
                  <a:tcPr/>
                </a:tc>
              </a:tr>
              <a:tr h="1993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Die Vision der Gruppe</a:t>
                      </a:r>
                      <a:endParaRPr kumimoji="0" lang="de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Video des CEO 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Engagement des Managements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HSE = ein Total-Wert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Die HSEQ-Charta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Die gesellschaftliche Verantwortung</a:t>
                      </a:r>
                    </a:p>
                    <a:p>
                      <a:pPr marL="174625" marR="0" lvl="0" indent="-174625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Zugehörigkeitsstolz und große weltweite Herausforderungen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Die Risiken (Fortsetzung)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Sicherheit Personen und Anlagen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Hygiene/Gesundheit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Umwelt</a:t>
                      </a:r>
                      <a:endParaRPr kumimoji="0" lang="de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Engagement für das Klima </a:t>
                      </a:r>
                      <a:endParaRPr kumimoji="0" lang="de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Engagement wecken und die Sicherheitskultur von Total</a:t>
                      </a:r>
                      <a:endParaRPr kumimoji="0" lang="de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Die positiven und negativen HSE-Verhaltensweisen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Teamarbeit und hierarchische Beziehungen</a:t>
                      </a:r>
                      <a:endParaRPr kumimoji="0" lang="de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HSE-Beispielhaftigkeit gegenüber Vertragsparteien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</a:tr>
              <a:tr h="1846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HSE-Risiken, die mit unseren Aktivitäten zusammenhängen </a:t>
                      </a:r>
                      <a:endParaRPr kumimoji="0" lang="de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Risiken und schwere Unfälle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Sicherheit Tote/Unfälle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Einführung zu den 12 goldenen Regeln.</a:t>
                      </a:r>
                      <a:endParaRPr kumimoji="0" lang="de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Die HSEQ-Verantwortungskette</a:t>
                      </a:r>
                      <a:endParaRPr kumimoji="0" lang="de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One Maestro</a:t>
                      </a:r>
                      <a:endParaRPr kumimoji="0" lang="de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HSEQ-Verantwortung Sitz/Standort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Jeder ist auf seiner Ebene verantwortlich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 Light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0025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104775" indent="-10477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104775" marR="0" lvl="0" indent="-104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de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6" name="Espace réservé du conten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9547372"/>
              </p:ext>
            </p:extLst>
          </p:nvPr>
        </p:nvGraphicFramePr>
        <p:xfrm>
          <a:off x="5076825" y="3501008"/>
          <a:ext cx="2447999" cy="876618"/>
        </p:xfrm>
        <a:graphic>
          <a:graphicData uri="http://schemas.openxmlformats.org/drawingml/2006/table">
            <a:tbl>
              <a:tblPr/>
              <a:tblGrid>
                <a:gridCol w="1583903"/>
                <a:gridCol w="864096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Risiken im Büro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1 Tag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57308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Unfälle im Büro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Informationssicherheit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Gesten und Körperhaltungen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9002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1.1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1.2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TCNT 1.3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A9002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7457" name="Titre 1"/>
          <p:cNvSpPr>
            <a:spLocks noGrp="1"/>
          </p:cNvSpPr>
          <p:nvPr>
            <p:ph type="title"/>
          </p:nvPr>
        </p:nvSpPr>
        <p:spPr bwMode="auto">
          <a:xfrm>
            <a:off x="236537" y="345728"/>
            <a:ext cx="8439151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rtl="0" eaLnBrk="1" hangingPunct="1"/>
            <a:r>
              <a:rPr lang="de" b="1" i="0" u="none" cap="none" baseline="0" dirty="0">
                <a:cs typeface="Arial" charset="0"/>
              </a:rPr>
              <a:t>Kurs 1 – </a:t>
            </a:r>
            <a:r>
              <a:rPr lang="de" sz="2000" b="0" i="0" u="none" cap="none" baseline="0" dirty="0">
                <a:cs typeface="Arial" charset="0"/>
              </a:rPr>
              <a:t>Support-Mitarbeiter und nicht technisches operatives Personal </a:t>
            </a:r>
            <a:r>
              <a:rPr lang="de" sz="2000" b="0" cap="none" dirty="0">
                <a:cs typeface="Arial" charset="0"/>
              </a:rPr>
              <a:t/>
            </a:r>
            <a:br>
              <a:rPr lang="de" sz="2000" b="0" cap="none" dirty="0">
                <a:cs typeface="Arial" charset="0"/>
              </a:rPr>
            </a:br>
            <a:r>
              <a:rPr lang="de" sz="1600" b="0" i="0" u="none" cap="none" baseline="0" dirty="0">
                <a:cs typeface="Arial" charset="0"/>
              </a:rPr>
              <a:t>(4,5 Tage Präsenzschulung plus 5 Tage Schulung/Praxis in den 3 Monaten)</a:t>
            </a:r>
            <a:r>
              <a:rPr lang="de" sz="1800" cap="none" dirty="0">
                <a:cs typeface="Arial" charset="0"/>
              </a:rPr>
              <a:t/>
            </a:r>
            <a:br>
              <a:rPr lang="de" sz="1800" cap="none" dirty="0">
                <a:cs typeface="Arial" charset="0"/>
              </a:rPr>
            </a:br>
            <a:r>
              <a:rPr lang="de" b="0" i="0" u="none" cap="none" baseline="0" dirty="0">
                <a:cs typeface="Arial" charset="0"/>
              </a:rPr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6537" y="6092825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de" sz="1100" b="1" i="0" u="none" baseline="0">
                <a:solidFill>
                  <a:prstClr val="white">
                    <a:lumMod val="65000"/>
                  </a:prstClr>
                </a:solidFill>
              </a:rPr>
              <a:t>Einstellung</a:t>
            </a:r>
          </a:p>
        </p:txBody>
      </p:sp>
      <p:pic>
        <p:nvPicPr>
          <p:cNvPr id="17460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6981825" y="2844800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50"/>
          <p:cNvGrpSpPr/>
          <p:nvPr/>
        </p:nvGrpSpPr>
        <p:grpSpPr>
          <a:xfrm>
            <a:off x="7092472" y="1283617"/>
            <a:ext cx="1728000" cy="678342"/>
            <a:chOff x="6931025" y="1340767"/>
            <a:chExt cx="1728000" cy="678342"/>
          </a:xfrm>
        </p:grpSpPr>
        <p:graphicFrame>
          <p:nvGraphicFramePr>
            <p:cNvPr id="30" name="Espace réservé du contenu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978008290"/>
                </p:ext>
              </p:extLst>
            </p:nvPr>
          </p:nvGraphicFramePr>
          <p:xfrm>
            <a:off x="6931025" y="1340767"/>
            <a:ext cx="1728000" cy="67834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48731"/>
                  <a:gridCol w="679269"/>
                </a:tblGrid>
                <a:tr h="51752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de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Erste Hilfe Brandbekämpfung</a:t>
                        </a:r>
                        <a:endParaRPr kumimoji="0" lang="de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de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de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de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de" sz="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Mind. 0,5 Tage</a:t>
                        </a: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71" name="Imag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276" y="1433950"/>
              <a:ext cx="253725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de" sz="831" b="0" i="0" u="none" baseline="0">
                <a:solidFill>
                  <a:prstClr val="black"/>
                </a:solidFill>
              </a:rPr>
              <a:t>Präsentationen durch den Ausbilder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de" sz="831" b="0" i="0" u="none" baseline="0">
                <a:solidFill>
                  <a:prstClr val="black"/>
                </a:solidFill>
              </a:rPr>
              <a:t>Vor Ort (Gesellenlernen, Audit, Besuch, „Shadowing“ etc.)</a:t>
            </a:r>
          </a:p>
        </p:txBody>
      </p:sp>
      <p:pic>
        <p:nvPicPr>
          <p:cNvPr id="17474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5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6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7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8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788024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79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2" y="6381750"/>
            <a:ext cx="1008000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de" sz="831" b="0" i="0" u="none" baseline="0" dirty="0">
                <a:solidFill>
                  <a:prstClr val="black"/>
                </a:solidFill>
              </a:rPr>
              <a:t>Übungen, Werkstätten</a:t>
            </a:r>
          </a:p>
          <a:p>
            <a:pPr algn="l" rtl="0">
              <a:defRPr/>
            </a:pPr>
            <a:r>
              <a:rPr lang="de" sz="831" b="0" i="0" u="none" baseline="0" dirty="0">
                <a:solidFill>
                  <a:prstClr val="black"/>
                </a:solidFill>
              </a:rPr>
              <a:t>Simulationen etc.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80000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de" sz="831" b="0" i="0" u="none" baseline="0" dirty="0">
                <a:solidFill>
                  <a:prstClr val="black"/>
                </a:solidFill>
              </a:rPr>
              <a:t>Persönliche Arbeit, Standardlektüre etc.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076056" y="6421438"/>
            <a:ext cx="1332000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de" sz="831" b="0" i="0" u="none" baseline="0" dirty="0">
                <a:solidFill>
                  <a:prstClr val="black"/>
                </a:solidFill>
              </a:rPr>
              <a:t>Austausch mit Akteuren, Präsentationen der Direktion etc.</a:t>
            </a:r>
            <a:endParaRPr lang="de" sz="831" dirty="0">
              <a:solidFill>
                <a:prstClr val="black"/>
              </a:solidFill>
            </a:endParaRPr>
          </a:p>
        </p:txBody>
      </p:sp>
      <p:grpSp>
        <p:nvGrpSpPr>
          <p:cNvPr id="3" name="Groupe 66"/>
          <p:cNvGrpSpPr/>
          <p:nvPr/>
        </p:nvGrpSpPr>
        <p:grpSpPr>
          <a:xfrm>
            <a:off x="5076822" y="4593535"/>
            <a:ext cx="2160000" cy="352425"/>
            <a:chOff x="5249863" y="4633913"/>
            <a:chExt cx="2095253" cy="352425"/>
          </a:xfrm>
        </p:grpSpPr>
        <p:graphicFrame>
          <p:nvGraphicFramePr>
            <p:cNvPr id="53" name="Espace réservé du contenu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446708638"/>
                </p:ext>
              </p:extLst>
            </p:nvPr>
          </p:nvGraphicFramePr>
          <p:xfrm>
            <a:off x="5249863" y="4633913"/>
            <a:ext cx="2095253" cy="352425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737380"/>
                  <a:gridCol w="422620"/>
                </a:tblGrid>
                <a:tr h="352425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Stop Card</a:t>
                        </a:r>
                        <a:endParaRPr kumimoji="0" lang="de" altLang="fr-FR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9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Sicherheitsbeobachtung</a:t>
                        </a:r>
                        <a:endParaRPr kumimoji="0" lang="de" altLang="fr-F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2" marR="68552" marT="34252" marB="34252" anchor="ctr">
                      <a:solidFill>
                        <a:srgbClr val="00B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</a:t>
                        </a: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Tage</a:t>
                        </a:r>
                        <a:endParaRPr kumimoji="0" lang="de" altLang="fr-FR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2" marR="68552" marT="34252" marB="34252" anchor="ctr">
                      <a:solidFill>
                        <a:srgbClr val="00B05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84" name="Imag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6261" y="4633913"/>
              <a:ext cx="38576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85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8813" y="3117850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6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928938" y="1214438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7" name="Imag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22375"/>
            <a:ext cx="233363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8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25" y="1196975"/>
            <a:ext cx="2857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8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983038" y="120808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90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438" y="121285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e 62"/>
          <p:cNvGrpSpPr/>
          <p:nvPr/>
        </p:nvGrpSpPr>
        <p:grpSpPr>
          <a:xfrm>
            <a:off x="5580112" y="1966047"/>
            <a:ext cx="1980000" cy="561771"/>
            <a:chOff x="5537200" y="2023190"/>
            <a:chExt cx="1687294" cy="793530"/>
          </a:xfrm>
        </p:grpSpPr>
        <p:graphicFrame>
          <p:nvGraphicFramePr>
            <p:cNvPr id="66" name="Espace réservé du contenu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344601672"/>
                </p:ext>
              </p:extLst>
            </p:nvPr>
          </p:nvGraphicFramePr>
          <p:xfrm>
            <a:off x="5537200" y="2023190"/>
            <a:ext cx="1687294" cy="79353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244150"/>
                  <a:gridCol w="735850"/>
                </a:tblGrid>
                <a:tr h="561771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Informationssicherheit</a:t>
                        </a:r>
                        <a:endParaRPr kumimoji="0" lang="de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de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de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2 Stunden</a:t>
                        </a:r>
                        <a:endParaRPr kumimoji="0" lang="de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499" name="Image 24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4459" y="2106285"/>
              <a:ext cx="286145" cy="35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e 64"/>
          <p:cNvGrpSpPr/>
          <p:nvPr/>
        </p:nvGrpSpPr>
        <p:grpSpPr>
          <a:xfrm>
            <a:off x="7452320" y="4437200"/>
            <a:ext cx="1548000" cy="792000"/>
            <a:chOff x="7658100" y="4411663"/>
            <a:chExt cx="1378527" cy="792000"/>
          </a:xfrm>
        </p:grpSpPr>
        <p:graphicFrame>
          <p:nvGraphicFramePr>
            <p:cNvPr id="45" name="Espace réservé du contenu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977144010"/>
                </p:ext>
              </p:extLst>
            </p:nvPr>
          </p:nvGraphicFramePr>
          <p:xfrm>
            <a:off x="7658100" y="4411663"/>
            <a:ext cx="1378527" cy="79200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971422"/>
                  <a:gridCol w="576578"/>
                </a:tblGrid>
                <a:tr h="792000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„Fresh Eyes“-Bericht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und persönliches Engagement</a:t>
                        </a:r>
                        <a:endParaRPr kumimoji="0" lang="de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 Tage bis 1 Tag</a:t>
                        </a:r>
                        <a:endParaRPr kumimoji="0" lang="de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517" name="Imag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8594538" y="4842818"/>
              <a:ext cx="346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" name="ZoneTexte 46"/>
          <p:cNvSpPr txBox="1"/>
          <p:nvPr/>
        </p:nvSpPr>
        <p:spPr>
          <a:xfrm>
            <a:off x="8028384" y="6092825"/>
            <a:ext cx="720000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de" sz="1100" b="1" i="0" u="none" baseline="0" dirty="0">
                <a:solidFill>
                  <a:prstClr val="white">
                    <a:lumMod val="65000"/>
                  </a:prstClr>
                </a:solidFill>
              </a:rPr>
              <a:t>3 Monate</a:t>
            </a:r>
          </a:p>
        </p:txBody>
      </p:sp>
      <p:sp>
        <p:nvSpPr>
          <p:cNvPr id="17522" name="ZoneTexte 1"/>
          <p:cNvSpPr txBox="1">
            <a:spLocks noChangeArrowheads="1"/>
          </p:cNvSpPr>
          <p:nvPr/>
        </p:nvSpPr>
        <p:spPr bwMode="auto">
          <a:xfrm>
            <a:off x="818486" y="5651500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1" i="0" u="none" baseline="0">
                <a:solidFill>
                  <a:prstClr val="white"/>
                </a:solidFill>
              </a:rPr>
              <a:t>Tag 1</a:t>
            </a:r>
            <a:endParaRPr lang="de" altLang="fr-FR" b="1" dirty="0">
              <a:solidFill>
                <a:prstClr val="white"/>
              </a:solidFill>
            </a:endParaRPr>
          </a:p>
        </p:txBody>
      </p:sp>
      <p:sp>
        <p:nvSpPr>
          <p:cNvPr id="17523" name="ZoneTexte 47"/>
          <p:cNvSpPr txBox="1">
            <a:spLocks noChangeArrowheads="1"/>
          </p:cNvSpPr>
          <p:nvPr/>
        </p:nvSpPr>
        <p:spPr bwMode="auto">
          <a:xfrm>
            <a:off x="2330450" y="5680075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1" i="0" u="none" baseline="0">
                <a:solidFill>
                  <a:prstClr val="white"/>
                </a:solidFill>
              </a:rPr>
              <a:t>Tag 2</a:t>
            </a:r>
          </a:p>
        </p:txBody>
      </p:sp>
      <p:sp>
        <p:nvSpPr>
          <p:cNvPr id="17524" name="ZoneTexte 49"/>
          <p:cNvSpPr txBox="1">
            <a:spLocks noChangeArrowheads="1"/>
          </p:cNvSpPr>
          <p:nvPr/>
        </p:nvSpPr>
        <p:spPr bwMode="auto">
          <a:xfrm>
            <a:off x="3851275" y="5651500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1" i="0" u="none" baseline="0" dirty="0">
                <a:solidFill>
                  <a:prstClr val="white"/>
                </a:solidFill>
              </a:rPr>
              <a:t>Tag 3</a:t>
            </a: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4" name="Espace réservé du contenu 3"/>
          <p:cNvGraphicFramePr>
            <a:graphicFrameLocks noGrp="1"/>
          </p:cNvGraphicFramePr>
          <p:nvPr/>
        </p:nvGraphicFramePr>
        <p:xfrm>
          <a:off x="5076825" y="2603688"/>
          <a:ext cx="3155903" cy="815658"/>
        </p:xfrm>
        <a:graphic>
          <a:graphicData uri="http://schemas.openxmlformats.org/drawingml/2006/table">
            <a:tbl>
              <a:tblPr/>
              <a:tblGrid>
                <a:gridCol w="1943447"/>
                <a:gridCol w="1212456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HSE Standort/Filiale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0,5 Tage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1952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Risiken/schwere Unfälle Aktivität/Produkte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Risiken Hygiene, Gesundheit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Die Regeln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1.0, 1.1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1.4</a:t>
                      </a:r>
                    </a:p>
                    <a:p>
                      <a:pPr marL="82550" marR="0" lvl="0" indent="-825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TCAS 2.1, 2.3, 2.4</a:t>
                      </a:r>
                      <a:endParaRPr kumimoji="0" lang="de" altLang="fr-FR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7" name="Espace réservé du conten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2637413"/>
              </p:ext>
            </p:extLst>
          </p:nvPr>
        </p:nvGraphicFramePr>
        <p:xfrm>
          <a:off x="5076825" y="5277857"/>
          <a:ext cx="2778125" cy="455399"/>
        </p:xfrm>
        <a:graphic>
          <a:graphicData uri="http://schemas.openxmlformats.org/drawingml/2006/table">
            <a:tbl>
              <a:tblPr/>
              <a:tblGrid>
                <a:gridCol w="2401887"/>
                <a:gridCol w="376238"/>
              </a:tblGrid>
              <a:tr h="455399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Sicheres Fahren oder „Safe Driving“</a:t>
                      </a:r>
                      <a:endParaRPr kumimoji="0" lang="de" altLang="fr-F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(Außendienstmitarbeiter und Wanderberufe)</a:t>
                      </a:r>
                      <a:endParaRPr kumimoji="0" lang="de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de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Tage</a:t>
                      </a:r>
                      <a:endParaRPr kumimoji="0" lang="de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9" name="Espace réservé du numéro de diapositive 58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14</a:t>
            </a:fld>
            <a:endParaRPr lang="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588224" y="6381328"/>
            <a:ext cx="1262063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de" sz="831" b="0" i="0" u="none" baseline="0" dirty="0">
                <a:solidFill>
                  <a:prstClr val="black"/>
                </a:solidFill>
              </a:rPr>
              <a:t>E-Learning,</a:t>
            </a:r>
            <a:r>
              <a:rPr lang="de" sz="831" dirty="0">
                <a:solidFill>
                  <a:prstClr val="black"/>
                </a:solidFill>
              </a:rPr>
              <a:t/>
            </a:r>
            <a:br>
              <a:rPr lang="de" sz="831" dirty="0">
                <a:solidFill>
                  <a:prstClr val="black"/>
                </a:solidFill>
              </a:rPr>
            </a:br>
            <a:r>
              <a:rPr lang="de" sz="831" b="0" i="0" u="none" baseline="0" dirty="0">
                <a:solidFill>
                  <a:prstClr val="black"/>
                </a:solidFill>
              </a:rPr>
              <a:t> Selbststudium</a:t>
            </a:r>
          </a:p>
          <a:p>
            <a:pPr algn="l" rtl="0">
              <a:defRPr/>
            </a:pPr>
            <a:r>
              <a:rPr lang="de" sz="831" b="0" i="0" u="none" baseline="0" dirty="0" smtClean="0">
                <a:solidFill>
                  <a:prstClr val="black"/>
                </a:solidFill>
              </a:rPr>
              <a:t>Virtuelle Klasse</a:t>
            </a:r>
            <a:endParaRPr lang="de" sz="831" dirty="0">
              <a:solidFill>
                <a:prstClr val="black"/>
              </a:solidFill>
            </a:endParaRPr>
          </a:p>
        </p:txBody>
      </p:sp>
      <p:grpSp>
        <p:nvGrpSpPr>
          <p:cNvPr id="7" name="Groupe 60"/>
          <p:cNvGrpSpPr/>
          <p:nvPr/>
        </p:nvGrpSpPr>
        <p:grpSpPr>
          <a:xfrm>
            <a:off x="5220072" y="1283618"/>
            <a:ext cx="1764000" cy="556422"/>
            <a:chOff x="5100638" y="1340768"/>
            <a:chExt cx="1764000" cy="556422"/>
          </a:xfrm>
        </p:grpSpPr>
        <p:graphicFrame>
          <p:nvGraphicFramePr>
            <p:cNvPr id="68" name="Espace réservé du contenu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446957707"/>
                </p:ext>
              </p:extLst>
            </p:nvPr>
          </p:nvGraphicFramePr>
          <p:xfrm>
            <a:off x="5100638" y="1340768"/>
            <a:ext cx="1764000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126267"/>
                  <a:gridCol w="637733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E-Learning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Goldene Regeln</a:t>
                        </a:r>
                        <a:endParaRPr kumimoji="0" lang="de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de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 Stunden</a:t>
                        </a:r>
                        <a:endParaRPr kumimoji="0" lang="de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17508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8806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Bouton d'action : Retour 51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/>
          </a:p>
        </p:txBody>
      </p:sp>
      <p:cxnSp>
        <p:nvCxnSpPr>
          <p:cNvPr id="60" name="Connecteur droit 59"/>
          <p:cNvCxnSpPr/>
          <p:nvPr/>
        </p:nvCxnSpPr>
        <p:spPr>
          <a:xfrm>
            <a:off x="5057006" y="1052513"/>
            <a:ext cx="769" cy="499745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51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Espace réservé du conten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3880581"/>
              </p:ext>
            </p:extLst>
          </p:nvPr>
        </p:nvGraphicFramePr>
        <p:xfrm>
          <a:off x="4143474" y="1043091"/>
          <a:ext cx="1470669" cy="982980"/>
        </p:xfrm>
        <a:graphic>
          <a:graphicData uri="http://schemas.openxmlformats.org/drawingml/2006/table">
            <a:tbl>
              <a:tblPr/>
              <a:tblGrid>
                <a:gridCol w="1028883"/>
                <a:gridCol w="441786"/>
              </a:tblGrid>
              <a:tr h="770881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Begleiteter Besuch des Standorts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Die Gesprächspartner kennen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de" altLang="fr-FR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Tage</a:t>
                      </a:r>
                      <a:endParaRPr kumimoji="0" lang="de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Espace réservé du conten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1067038"/>
              </p:ext>
            </p:extLst>
          </p:nvPr>
        </p:nvGraphicFramePr>
        <p:xfrm>
          <a:off x="5891411" y="2276872"/>
          <a:ext cx="2785045" cy="2110680"/>
        </p:xfrm>
        <a:graphic>
          <a:graphicData uri="http://schemas.openxmlformats.org/drawingml/2006/table">
            <a:tbl>
              <a:tblPr/>
              <a:tblGrid>
                <a:gridCol w="1920949"/>
                <a:gridCol w="864096"/>
              </a:tblGrid>
              <a:tr h="149066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Übungen vor Ort</a:t>
                      </a:r>
                      <a:br>
                        <a:rPr kumimoji="0" lang="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de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und Einsatzabschlussbesprechung am Ausgang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Goldene Regeln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Stop Card</a:t>
                      </a:r>
                      <a:endParaRPr kumimoji="0" lang="de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Jagd auf Anomalien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Produkte Standort und SDB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Notfall (Besuch)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REX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Elemente des implementierten Managementsystems</a:t>
                      </a:r>
                    </a:p>
                  </a:txBody>
                  <a:tcPr marL="68566" marR="68566" marT="34260" marB="342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 Tage im Laufe der Aktivität</a:t>
                      </a:r>
                      <a:endParaRPr kumimoji="0" lang="de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66" marR="68566" marT="34260" marB="342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56" name="Flèche vers la droite 55"/>
          <p:cNvSpPr/>
          <p:nvPr/>
        </p:nvSpPr>
        <p:spPr>
          <a:xfrm>
            <a:off x="250825" y="5575852"/>
            <a:ext cx="8713788" cy="47887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de" altLang="fr-FR">
              <a:solidFill>
                <a:srgbClr val="FFFFFF"/>
              </a:solidFill>
            </a:endParaRPr>
          </a:p>
        </p:txBody>
      </p:sp>
      <p:sp>
        <p:nvSpPr>
          <p:cNvPr id="18442" name="Titre 1"/>
          <p:cNvSpPr>
            <a:spLocks noGrp="1"/>
          </p:cNvSpPr>
          <p:nvPr>
            <p:ph type="title"/>
          </p:nvPr>
        </p:nvSpPr>
        <p:spPr bwMode="auto">
          <a:xfrm>
            <a:off x="498797" y="260648"/>
            <a:ext cx="852137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de" b="1" i="0" u="none" cap="none" baseline="0">
                <a:cs typeface="Arial" charset="0"/>
              </a:rPr>
              <a:t>Kurs 2 – </a:t>
            </a:r>
            <a:r>
              <a:rPr lang="de" b="0" i="0" u="none" cap="none" baseline="0">
                <a:cs typeface="Arial" charset="0"/>
              </a:rPr>
              <a:t>Support-Mitarbeiter Vorgänge </a:t>
            </a:r>
            <a:r>
              <a:rPr lang="de" cap="none">
                <a:cs typeface="Arial" charset="0"/>
              </a:rPr>
              <a:t/>
            </a:r>
            <a:br>
              <a:rPr lang="de" cap="none">
                <a:cs typeface="Arial" charset="0"/>
              </a:rPr>
            </a:br>
            <a:r>
              <a:rPr lang="de" sz="1600" b="0" i="0" u="none" cap="none" baseline="0">
                <a:cs typeface="Arial" charset="0"/>
              </a:rPr>
              <a:t>(5 Tage Präsenzschulung plus 5 Tage Schulung/Praxis in den 3 Monaten)</a:t>
            </a:r>
            <a:endParaRPr lang="de" altLang="fr-FR" sz="1600" b="0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de" sz="831" b="0" i="0" u="none" baseline="0">
                <a:solidFill>
                  <a:prstClr val="black"/>
                </a:solidFill>
              </a:rPr>
              <a:t>Präsentationen durch den Ausbilder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52608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de" sz="831" b="0" i="0" u="none" baseline="0" dirty="0">
                <a:solidFill>
                  <a:prstClr val="black"/>
                </a:solidFill>
              </a:rPr>
              <a:t>Vor Ort (Gesellenlernen, Audit, Besuch, „Shadowing“ etc.)</a:t>
            </a:r>
          </a:p>
        </p:txBody>
      </p:sp>
      <p:pic>
        <p:nvPicPr>
          <p:cNvPr id="18455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6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7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8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4646" y="6476159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716016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2100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2" y="6381750"/>
            <a:ext cx="1008000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de" sz="831" b="0" i="0" u="none" baseline="0" dirty="0">
                <a:solidFill>
                  <a:prstClr val="black"/>
                </a:solidFill>
              </a:rPr>
              <a:t>Übungen, Werkstätten</a:t>
            </a:r>
          </a:p>
          <a:p>
            <a:pPr algn="l" rtl="0">
              <a:defRPr/>
            </a:pPr>
            <a:r>
              <a:rPr lang="de" sz="831" b="0" i="0" u="none" baseline="0" dirty="0">
                <a:solidFill>
                  <a:prstClr val="black"/>
                </a:solidFill>
              </a:rPr>
              <a:t>Simulationen etc.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188000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de" sz="831" b="0" i="0" u="none" baseline="0" dirty="0">
                <a:solidFill>
                  <a:prstClr val="black"/>
                </a:solidFill>
              </a:rPr>
              <a:t>Persönliche Arbeit, Standardlektüre etc.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544196" y="6409484"/>
            <a:ext cx="1196156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de" sz="831" b="0" i="0" u="none" baseline="0">
                <a:solidFill>
                  <a:prstClr val="black"/>
                </a:solidFill>
              </a:rPr>
              <a:t>E-Learning,</a:t>
            </a:r>
            <a:r>
              <a:rPr lang="de" sz="831">
                <a:solidFill>
                  <a:prstClr val="black"/>
                </a:solidFill>
              </a:rPr>
              <a:t/>
            </a:r>
            <a:br>
              <a:rPr lang="de" sz="831">
                <a:solidFill>
                  <a:prstClr val="black"/>
                </a:solidFill>
              </a:rPr>
            </a:br>
            <a:r>
              <a:rPr lang="de" sz="831" b="0" i="0" u="none" baseline="0">
                <a:solidFill>
                  <a:prstClr val="black"/>
                </a:solidFill>
              </a:rPr>
              <a:t> Selbststudium</a:t>
            </a:r>
          </a:p>
          <a:p>
            <a:pPr algn="l" rtl="0">
              <a:defRPr/>
            </a:pPr>
            <a:r>
              <a:rPr lang="de" sz="831" b="0" i="0" u="none" baseline="0">
                <a:solidFill>
                  <a:prstClr val="black"/>
                </a:solidFill>
              </a:rPr>
              <a:t>Virtuelle Klassen</a:t>
            </a:r>
            <a:endParaRPr lang="de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004048" y="6421438"/>
            <a:ext cx="1332000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de" sz="831" b="0" i="0" u="none" baseline="0" dirty="0">
                <a:solidFill>
                  <a:prstClr val="black"/>
                </a:solidFill>
              </a:rPr>
              <a:t>Austausch mit Akteuren, Präsentationen der Direktion etc.</a:t>
            </a:r>
          </a:p>
        </p:txBody>
      </p:sp>
      <p:pic>
        <p:nvPicPr>
          <p:cNvPr id="1846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5793" y="3279603"/>
            <a:ext cx="781645" cy="676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230563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600" b="1" i="0" u="none" baseline="0">
                <a:solidFill>
                  <a:srgbClr val="FFFFFF"/>
                </a:solidFill>
              </a:rPr>
              <a:t>Allgemeine gemeinsame Grundlage (3 Tage)</a:t>
            </a:r>
            <a:endParaRPr lang="de" altLang="fr-FR" sz="900" b="1" dirty="0">
              <a:solidFill>
                <a:srgbClr val="FFFFFF"/>
              </a:solidFill>
            </a:endParaRPr>
          </a:p>
        </p:txBody>
      </p:sp>
      <p:graphicFrame>
        <p:nvGraphicFramePr>
          <p:cNvPr id="48" name="Espace réservé du conten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0769164"/>
              </p:ext>
            </p:extLst>
          </p:nvPr>
        </p:nvGraphicFramePr>
        <p:xfrm>
          <a:off x="611188" y="1043091"/>
          <a:ext cx="3384550" cy="4381954"/>
        </p:xfrm>
        <a:graphic>
          <a:graphicData uri="http://schemas.openxmlformats.org/drawingml/2006/table">
            <a:tbl>
              <a:tblPr/>
              <a:tblGrid>
                <a:gridCol w="1670050"/>
                <a:gridCol w="1714500"/>
              </a:tblGrid>
              <a:tr h="404314">
                <a:tc grid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Gemeinsame Grundlage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Aktivität Standort (2 Tage)</a:t>
                      </a:r>
                      <a:endParaRPr kumimoji="0" lang="de" alt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"/>
                    </a:p>
                  </a:txBody>
                  <a:tcPr/>
                </a:tc>
              </a:tr>
              <a:tr h="189504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Herausforderungen des Standorts/meiner Aktivität</a:t>
                      </a:r>
                      <a:endParaRPr kumimoji="0" lang="de" alt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HSE-Roadmap Standort/Filiale durch entsprechenden Direktor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Risiken/schwere Unfälle Aktivität Filialstandort/Produkte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Ablehnungen, Umweltauswirkungen und Gesundheit, Abfälle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Die Regeln des Standorts kennen und anwenden (Fortsetzung)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PSA/persönliche Schutzausrüstung für den Standort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Notfälle</a:t>
                      </a:r>
                      <a:endParaRPr kumimoji="0" lang="de" alt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Problematische goldene Regel Standort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de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Verweisen und gute Gesprächspartner identifizieren</a:t>
                      </a:r>
                      <a:endParaRPr kumimoji="0" lang="de" alt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HSE-Standards und zugehörige Werkzeuge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737757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Herausforderungen des Filialstandorts/meiner Aktivität (Fortsetzung)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Gesellschaft und Interessengruppen Filialstandort</a:t>
                      </a:r>
                      <a:endParaRPr kumimoji="0" lang="de" alt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Die Regeln des Standorts kennen und anwenden</a:t>
                      </a:r>
                      <a:endParaRPr kumimoji="0" lang="de" alt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Landesregeln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Allgemeine Regeln Sicherheit, Sicherheit am Filialstandort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8" action="ppaction://hlinksldjump"/>
                        </a:rPr>
                        <a:t>Zur kontinuierlichen Verbesserung beitragen</a:t>
                      </a:r>
                      <a:endParaRPr kumimoji="0" lang="de" alt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Analyse der Ereignisse/Ursachen </a:t>
                      </a:r>
                      <a:br>
                        <a:rPr kumimoji="0" lang="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Werkstatt</a:t>
                      </a:r>
                    </a:p>
                  </a:txBody>
                  <a:tcPr marL="9525" marR="9525" marT="9525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8480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630488" y="1081191"/>
            <a:ext cx="254000" cy="247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1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3863" y="1089130"/>
            <a:ext cx="233362" cy="23149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2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276600" y="1074841"/>
            <a:ext cx="312738" cy="26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83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0300" y="1078017"/>
            <a:ext cx="254000" cy="25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92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81191"/>
            <a:ext cx="33178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1552" y="1089129"/>
            <a:ext cx="284224" cy="2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Espace réservé du numéro de diapositive 54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15</a:t>
            </a:fld>
            <a:endParaRPr lang="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9" name="ZoneTexte 1"/>
          <p:cNvSpPr txBox="1">
            <a:spLocks noChangeArrowheads="1"/>
          </p:cNvSpPr>
          <p:nvPr/>
        </p:nvSpPr>
        <p:spPr bwMode="auto">
          <a:xfrm>
            <a:off x="818486" y="5651500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1" i="0" u="none" baseline="0">
                <a:solidFill>
                  <a:prstClr val="white"/>
                </a:solidFill>
              </a:rPr>
              <a:t>Tag 4</a:t>
            </a:r>
            <a:endParaRPr lang="de" altLang="fr-FR" b="1" dirty="0">
              <a:solidFill>
                <a:prstClr val="white"/>
              </a:solidFill>
            </a:endParaRPr>
          </a:p>
        </p:txBody>
      </p:sp>
      <p:sp>
        <p:nvSpPr>
          <p:cNvPr id="60" name="ZoneTexte 47"/>
          <p:cNvSpPr txBox="1">
            <a:spLocks noChangeArrowheads="1"/>
          </p:cNvSpPr>
          <p:nvPr/>
        </p:nvSpPr>
        <p:spPr bwMode="auto">
          <a:xfrm>
            <a:off x="2834710" y="5651956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1" i="0" u="none" baseline="0">
                <a:solidFill>
                  <a:prstClr val="white"/>
                </a:solidFill>
              </a:rPr>
              <a:t>Tag 5</a:t>
            </a:r>
            <a:endParaRPr lang="de" altLang="fr-FR" b="1" dirty="0">
              <a:solidFill>
                <a:prstClr val="white"/>
              </a:solidFill>
            </a:endParaRPr>
          </a:p>
        </p:txBody>
      </p:sp>
      <p:sp>
        <p:nvSpPr>
          <p:cNvPr id="61" name="ZoneTexte 49"/>
          <p:cNvSpPr txBox="1">
            <a:spLocks noChangeArrowheads="1"/>
          </p:cNvSpPr>
          <p:nvPr/>
        </p:nvSpPr>
        <p:spPr bwMode="auto">
          <a:xfrm>
            <a:off x="4788024" y="5661248"/>
            <a:ext cx="441325" cy="369888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1" i="0" u="none" baseline="0">
                <a:solidFill>
                  <a:prstClr val="white"/>
                </a:solidFill>
              </a:rPr>
              <a:t>Tag 6</a:t>
            </a:r>
            <a:endParaRPr lang="de" altLang="fr-FR" b="1" dirty="0">
              <a:solidFill>
                <a:prstClr val="white"/>
              </a:solidFill>
            </a:endParaRPr>
          </a:p>
        </p:txBody>
      </p:sp>
      <p:sp>
        <p:nvSpPr>
          <p:cNvPr id="51" name="Bouton d'action : Retour 5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/>
          </a:p>
        </p:txBody>
      </p:sp>
      <p:cxnSp>
        <p:nvCxnSpPr>
          <p:cNvPr id="50" name="Connecteur droit 49"/>
          <p:cNvCxnSpPr/>
          <p:nvPr/>
        </p:nvCxnSpPr>
        <p:spPr>
          <a:xfrm>
            <a:off x="5796136" y="1052513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236537" y="6007100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de" sz="1100" b="1" i="0" u="none" baseline="0">
                <a:solidFill>
                  <a:prstClr val="white">
                    <a:lumMod val="65000"/>
                  </a:prstClr>
                </a:solidFill>
              </a:rPr>
              <a:t>Einstellung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8244408" y="6007100"/>
            <a:ext cx="63030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de" sz="1100" b="1" i="0" u="none" baseline="0" dirty="0">
                <a:solidFill>
                  <a:prstClr val="white">
                    <a:lumMod val="65000"/>
                  </a:prstClr>
                </a:solidFill>
              </a:rPr>
              <a:t>3 Monate</a:t>
            </a:r>
          </a:p>
        </p:txBody>
      </p:sp>
      <p:grpSp>
        <p:nvGrpSpPr>
          <p:cNvPr id="2" name="Groupe 63"/>
          <p:cNvGrpSpPr/>
          <p:nvPr/>
        </p:nvGrpSpPr>
        <p:grpSpPr>
          <a:xfrm>
            <a:off x="5956001" y="4488860"/>
            <a:ext cx="1424310" cy="561775"/>
            <a:chOff x="5537200" y="2023184"/>
            <a:chExt cx="1849368" cy="793536"/>
          </a:xfrm>
        </p:grpSpPr>
        <p:graphicFrame>
          <p:nvGraphicFramePr>
            <p:cNvPr id="65" name="Espace réservé du contenu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56395796"/>
                </p:ext>
              </p:extLst>
            </p:nvPr>
          </p:nvGraphicFramePr>
          <p:xfrm>
            <a:off x="5537200" y="2023190"/>
            <a:ext cx="1849368" cy="79353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76238"/>
                  <a:gridCol w="648072"/>
                </a:tblGrid>
                <a:tr h="561771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Informationssicherheit</a:t>
                        </a:r>
                        <a:endParaRPr kumimoji="0" lang="de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de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de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2 Stunden</a:t>
                        </a:r>
                        <a:endParaRPr kumimoji="0" lang="de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46" marR="68546" marT="34531" marB="34531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66" name="Image 24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705" y="2023184"/>
              <a:ext cx="286145" cy="355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e 66"/>
          <p:cNvGrpSpPr/>
          <p:nvPr/>
        </p:nvGrpSpPr>
        <p:grpSpPr>
          <a:xfrm>
            <a:off x="7416481" y="4430713"/>
            <a:ext cx="1548000" cy="678068"/>
            <a:chOff x="7563393" y="4411663"/>
            <a:chExt cx="1359240" cy="678068"/>
          </a:xfrm>
        </p:grpSpPr>
        <p:graphicFrame>
          <p:nvGraphicFramePr>
            <p:cNvPr id="68" name="Espace réservé du contenu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766599493"/>
                </p:ext>
              </p:extLst>
            </p:nvPr>
          </p:nvGraphicFramePr>
          <p:xfrm>
            <a:off x="7563393" y="4411663"/>
            <a:ext cx="1359240" cy="678068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99935"/>
                  <a:gridCol w="648065"/>
                </a:tblGrid>
                <a:tr h="67786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„Fresh Eyes“-Bericht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und persönliches Engagement</a:t>
                        </a:r>
                        <a:endParaRPr kumimoji="0" lang="de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0,5 </a:t>
                        </a:r>
                        <a:r>
                          <a:rPr kumimoji="0" lang="de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Tage </a:t>
                        </a:r>
                        <a:r>
                          <a:rPr kumimoji="0" lang="de" sz="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bis </a:t>
                        </a:r>
                        <a:r>
                          <a:rPr kumimoji="0" lang="de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1</a:t>
                        </a:r>
                        <a:r>
                          <a:rPr kumimoji="0" lang="de" sz="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 Tag</a:t>
                        </a:r>
                        <a:endParaRPr kumimoji="0" lang="de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611" marR="68611" marT="34234" marB="34234">
                      <a:solidFill>
                        <a:srgbClr val="0070C0"/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69" name="Image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0413" t="17639" r="9969" b="16013"/>
            <a:stretch>
              <a:fillRect/>
            </a:stretch>
          </p:blipFill>
          <p:spPr bwMode="auto">
            <a:xfrm>
              <a:off x="8466138" y="4706094"/>
              <a:ext cx="346075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e 69"/>
          <p:cNvGrpSpPr/>
          <p:nvPr/>
        </p:nvGrpSpPr>
        <p:grpSpPr>
          <a:xfrm>
            <a:off x="7308304" y="1528087"/>
            <a:ext cx="1692000" cy="678342"/>
            <a:chOff x="6833664" y="1340767"/>
            <a:chExt cx="1651175" cy="678342"/>
          </a:xfrm>
        </p:grpSpPr>
        <p:graphicFrame>
          <p:nvGraphicFramePr>
            <p:cNvPr id="71" name="Espace réservé du contenu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1894126508"/>
                </p:ext>
              </p:extLst>
            </p:nvPr>
          </p:nvGraphicFramePr>
          <p:xfrm>
            <a:off x="6833664" y="1340767"/>
            <a:ext cx="1651175" cy="67834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1055979"/>
                  <a:gridCol w="636021"/>
                </a:tblGrid>
                <a:tr h="51752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de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Erste Hilfe Brandbekämpfung</a:t>
                        </a:r>
                        <a:endParaRPr kumimoji="0" lang="de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de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de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0" lang="de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4572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de" sz="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Mind. 0,5 Tage</a:t>
                        </a:r>
                      </a:p>
                    </a:txBody>
                    <a:tcPr marL="68571" marR="68571" marT="34371" marB="34371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72" name="Imag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9419" y="1365249"/>
              <a:ext cx="253725" cy="25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e 72"/>
          <p:cNvGrpSpPr/>
          <p:nvPr/>
        </p:nvGrpSpPr>
        <p:grpSpPr>
          <a:xfrm>
            <a:off x="5868144" y="1528087"/>
            <a:ext cx="1404000" cy="556422"/>
            <a:chOff x="5100638" y="1340768"/>
            <a:chExt cx="1404000" cy="556422"/>
          </a:xfrm>
        </p:grpSpPr>
        <p:graphicFrame>
          <p:nvGraphicFramePr>
            <p:cNvPr id="74" name="Espace réservé du contenu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2694231911"/>
                </p:ext>
              </p:extLst>
            </p:nvPr>
          </p:nvGraphicFramePr>
          <p:xfrm>
            <a:off x="5100638" y="1340768"/>
            <a:ext cx="1404000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772310"/>
                  <a:gridCol w="631690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E-Learning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1" i="0" u="none" strike="noStrike" cap="none" normalizeH="0" baseline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Goldene Regeln</a:t>
                        </a:r>
                        <a:endParaRPr kumimoji="0" lang="de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de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de" sz="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 Stunden</a:t>
                        </a:r>
                        <a:endParaRPr kumimoji="0" lang="de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75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76" name="Espace réservé du conten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1183414"/>
              </p:ext>
            </p:extLst>
          </p:nvPr>
        </p:nvGraphicFramePr>
        <p:xfrm>
          <a:off x="5956002" y="5167525"/>
          <a:ext cx="2967336" cy="455399"/>
        </p:xfrm>
        <a:graphic>
          <a:graphicData uri="http://schemas.openxmlformats.org/drawingml/2006/table">
            <a:tbl>
              <a:tblPr/>
              <a:tblGrid>
                <a:gridCol w="2565473"/>
                <a:gridCol w="401863"/>
              </a:tblGrid>
              <a:tr h="455399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Sicheres Fahren oder „Safe Driving“</a:t>
                      </a:r>
                      <a:endParaRPr kumimoji="0" lang="de" alt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(Außendienstmitarbeiter und Wanderberufe)</a:t>
                      </a:r>
                      <a:endParaRPr kumimoji="0" lang="de" altLang="fr-F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de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Tage</a:t>
                      </a:r>
                      <a:endParaRPr kumimoji="0" lang="de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7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214938"/>
            <a:ext cx="385762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693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50825" y="5565229"/>
            <a:ext cx="8713788" cy="600075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de" altLang="fr-FR" dirty="0">
              <a:solidFill>
                <a:srgbClr val="FFFFFF"/>
              </a:solidFill>
            </a:endParaRPr>
          </a:p>
        </p:txBody>
      </p:sp>
      <p:sp>
        <p:nvSpPr>
          <p:cNvPr id="20482" name="Titre 1"/>
          <p:cNvSpPr>
            <a:spLocks noGrp="1"/>
          </p:cNvSpPr>
          <p:nvPr>
            <p:ph type="title"/>
          </p:nvPr>
        </p:nvSpPr>
        <p:spPr bwMode="auto">
          <a:xfrm>
            <a:off x="274638" y="173038"/>
            <a:ext cx="821848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de" b="1" i="0" u="none" cap="none" baseline="0">
                <a:cs typeface="Arial" charset="0"/>
              </a:rPr>
              <a:t>Kurs 3 – </a:t>
            </a:r>
            <a:r>
              <a:rPr lang="de" sz="2000" b="0" i="0" u="none" cap="none" baseline="0">
                <a:cs typeface="Arial" charset="0"/>
              </a:rPr>
              <a:t>Operatives Personal Industriestandorte</a:t>
            </a:r>
            <a:r>
              <a:rPr lang="de" sz="2000" b="0" cap="none">
                <a:cs typeface="Arial" charset="0"/>
              </a:rPr>
              <a:t/>
            </a:r>
            <a:br>
              <a:rPr lang="de" sz="2000" b="0" cap="none">
                <a:cs typeface="Arial" charset="0"/>
              </a:rPr>
            </a:br>
            <a:r>
              <a:rPr lang="de" sz="1600" b="0" i="0" u="none" cap="none" baseline="0">
                <a:cs typeface="Arial" charset="0"/>
              </a:rPr>
              <a:t>(8 Tage Präsenzschulung plus 15 Tage Schulung/Praxis in den 6 Monaten)</a:t>
            </a:r>
            <a:endParaRPr lang="de" altLang="fr-FR" sz="1600" b="0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de" sz="831" b="0" i="0" u="none" baseline="0">
                <a:solidFill>
                  <a:prstClr val="black"/>
                </a:solidFill>
              </a:rPr>
              <a:t>Präsentationen durch den Ausbilder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de" sz="831" b="0" i="0" u="none" baseline="0">
                <a:solidFill>
                  <a:prstClr val="black"/>
                </a:solidFill>
              </a:rPr>
              <a:t>Vor Ort (Gesellenlernen, Audit, Besuch, „Shadowing“ etc.)</a:t>
            </a:r>
          </a:p>
        </p:txBody>
      </p:sp>
      <p:pic>
        <p:nvPicPr>
          <p:cNvPr id="20486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860032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3" y="6381750"/>
            <a:ext cx="1008000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de" sz="831" b="0" i="0" u="none" baseline="0" dirty="0">
                <a:solidFill>
                  <a:prstClr val="black"/>
                </a:solidFill>
              </a:rPr>
              <a:t>Übungen, Werkstätten</a:t>
            </a:r>
          </a:p>
          <a:p>
            <a:pPr algn="l" rtl="0">
              <a:defRPr/>
            </a:pPr>
            <a:r>
              <a:rPr lang="de" sz="831" b="0" i="0" u="none" baseline="0" dirty="0">
                <a:solidFill>
                  <a:prstClr val="black"/>
                </a:solidFill>
              </a:rPr>
              <a:t>Simulationen etc.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80000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de" sz="831" b="0" i="0" u="none" baseline="0" dirty="0">
                <a:solidFill>
                  <a:prstClr val="black"/>
                </a:solidFill>
              </a:rPr>
              <a:t>Persönliche Arbeit, Standardlektüre etc.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642943" y="6410325"/>
            <a:ext cx="1241425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de" sz="831" b="0" i="0" u="none" baseline="0">
                <a:solidFill>
                  <a:prstClr val="black"/>
                </a:solidFill>
              </a:rPr>
              <a:t>E-Learning,</a:t>
            </a:r>
            <a:r>
              <a:rPr lang="de" sz="831">
                <a:solidFill>
                  <a:prstClr val="black"/>
                </a:solidFill>
              </a:rPr>
              <a:t/>
            </a:r>
            <a:br>
              <a:rPr lang="de" sz="831">
                <a:solidFill>
                  <a:prstClr val="black"/>
                </a:solidFill>
              </a:rPr>
            </a:br>
            <a:r>
              <a:rPr lang="de" sz="831" b="0" i="0" u="none" baseline="0">
                <a:solidFill>
                  <a:prstClr val="black"/>
                </a:solidFill>
              </a:rPr>
              <a:t> Selbststudium</a:t>
            </a:r>
          </a:p>
          <a:p>
            <a:pPr algn="l" rtl="0">
              <a:defRPr/>
            </a:pPr>
            <a:r>
              <a:rPr lang="de" sz="831" b="0" i="0" u="none" baseline="0">
                <a:solidFill>
                  <a:prstClr val="black"/>
                </a:solidFill>
              </a:rPr>
              <a:t>Virtuelle Klassen</a:t>
            </a:r>
            <a:endParaRPr lang="de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48064" y="6421438"/>
            <a:ext cx="1332000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de" sz="831" b="0" i="0" u="none" baseline="0" dirty="0">
                <a:solidFill>
                  <a:prstClr val="black"/>
                </a:solidFill>
              </a:rPr>
              <a:t>Austausch mit Akteuren, Präsentationen der Direktion etc.</a:t>
            </a:r>
            <a:endParaRPr lang="de" sz="831" dirty="0">
              <a:solidFill>
                <a:prstClr val="black"/>
              </a:solidFill>
            </a:endParaRPr>
          </a:p>
        </p:txBody>
      </p:sp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927225" y="3144838"/>
            <a:ext cx="4645025" cy="288925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600" b="1" i="0" u="none" baseline="0">
                <a:solidFill>
                  <a:srgbClr val="FFFFFF"/>
                </a:solidFill>
              </a:rPr>
              <a:t>Allgemeine gemeinsame Grundlage (3 Tage)</a:t>
            </a:r>
            <a:endParaRPr lang="de" altLang="fr-FR" sz="900" b="1" dirty="0">
              <a:solidFill>
                <a:srgbClr val="FFFFFF"/>
              </a:solidFill>
            </a:endParaRPr>
          </a:p>
        </p:txBody>
      </p:sp>
      <p:sp>
        <p:nvSpPr>
          <p:cNvPr id="43" name="Bouton d'action : Personnalisé 42">
            <a:hlinkClick r:id="" action="ppaction://noaction" highlightClick="1"/>
          </p:cNvPr>
          <p:cNvSpPr/>
          <p:nvPr/>
        </p:nvSpPr>
        <p:spPr>
          <a:xfrm rot="16200000">
            <a:off x="-1566960" y="3073300"/>
            <a:ext cx="4645025" cy="432000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600" b="1" i="0" u="none" baseline="0" dirty="0">
                <a:solidFill>
                  <a:srgbClr val="FFFFFF"/>
                </a:solidFill>
              </a:rPr>
              <a:t> Gemeinsame Grundlage Aktivität Standort (2 Tage)</a:t>
            </a:r>
          </a:p>
        </p:txBody>
      </p:sp>
      <p:graphicFrame>
        <p:nvGraphicFramePr>
          <p:cNvPr id="82" name="Espace réservé du conten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7241047"/>
              </p:ext>
            </p:extLst>
          </p:nvPr>
        </p:nvGraphicFramePr>
        <p:xfrm>
          <a:off x="2137445" y="976485"/>
          <a:ext cx="4248150" cy="3743326"/>
        </p:xfrm>
        <a:graphic>
          <a:graphicData uri="http://schemas.openxmlformats.org/drawingml/2006/table">
            <a:tbl>
              <a:tblPr/>
              <a:tblGrid>
                <a:gridCol w="1455738"/>
                <a:gridCol w="1377950"/>
                <a:gridCol w="1414462"/>
              </a:tblGrid>
              <a:tr h="569913">
                <a:tc gridSpan="3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Technische gemeinsame Grundlage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                      (3 Tage)</a:t>
                      </a:r>
                      <a:endParaRPr kumimoji="0" lang="de" altLang="fr-F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"/>
                    </a:p>
                  </a:txBody>
                  <a:tcPr/>
                </a:tc>
              </a:tr>
              <a:tr h="16256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HSE-Beteiligter in meinem Beruf</a:t>
                      </a:r>
                      <a:endParaRPr kumimoji="0" lang="de" alt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Aspekte menschliche Faktoren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Schwache Signale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Der Arbeitsprozess und die Beziehung mit den Vertragsparteien</a:t>
                      </a:r>
                      <a:endParaRPr kumimoji="0" lang="de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Arbeitsprozess und Arbeitserlaubnis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Fokus gleichzeitig durchgeführte Tätigkeiten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Konformität der Arbeiten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Beziehung mit den Vertragsparteien (Rechte und Pflichten)</a:t>
                      </a: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rId8" action="ppaction://hlinksldjump"/>
                        </a:rPr>
                        <a:t>Risiken und Gefahren in meinem Beruf identifizieren, um die Integrität zu bewahren</a:t>
                      </a:r>
                      <a:endParaRPr kumimoji="0" lang="de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Risikoanalyse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Barrieren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Verwaltung der Änderungen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54781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Sicherheitsgespräch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Managementsystem</a:t>
                      </a:r>
                      <a:br>
                        <a:rPr kumimoji="0" lang="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/Audit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Verbesserungsprogramm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4291" marR="74291" marT="37147" marB="371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3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4929288" y="1043160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4888" y="1051098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5621438" y="1036810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8313" y="1041573"/>
            <a:ext cx="25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" name="Espace réservé du contenu 3"/>
          <p:cNvGraphicFramePr>
            <a:graphicFrameLocks noGrp="1"/>
          </p:cNvGraphicFramePr>
          <p:nvPr/>
        </p:nvGraphicFramePr>
        <p:xfrm>
          <a:off x="6444208" y="2877093"/>
          <a:ext cx="2548981" cy="2567940"/>
        </p:xfrm>
        <a:graphic>
          <a:graphicData uri="http://schemas.openxmlformats.org/drawingml/2006/table">
            <a:tbl>
              <a:tblPr/>
              <a:tblGrid>
                <a:gridCol w="1800200"/>
                <a:gridCol w="748781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Übungen vor Ort</a:t>
                      </a:r>
                      <a:br>
                        <a:rPr kumimoji="0" lang="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de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und Einsatzabschlussbesprechung am Ausgang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Arbeitserlaubnisverfahren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Audit der Arbeitserlaubnis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Besuch einer Baustelle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HSE-Audit vor 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Werkstatt Risikoanalyse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Prüfung kompensatorische Maßnahmen (REX, Erlaubnis, Barrieren)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de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Ungefähr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 Tage im Laufe der </a:t>
                      </a:r>
                      <a:b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Aktivität</a:t>
                      </a: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de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2052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6687" y="2886931"/>
            <a:ext cx="388937" cy="33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6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451279" y="3223230"/>
            <a:ext cx="388937" cy="3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83172967"/>
              </p:ext>
            </p:extLst>
          </p:nvPr>
        </p:nvGraphicFramePr>
        <p:xfrm>
          <a:off x="7800975" y="4834607"/>
          <a:ext cx="1152525" cy="826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465"/>
                <a:gridCol w="421060"/>
              </a:tblGrid>
              <a:tr h="8266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„Fresh Eyes“-Bericht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/persönliches Engagement</a:t>
                      </a:r>
                      <a:endParaRPr kumimoji="0" lang="de" altLang="fr-F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0,5 </a:t>
                      </a:r>
                      <a:endParaRPr kumimoji="0" lang="de" sz="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Tage </a:t>
                      </a:r>
                      <a:r>
                        <a:rPr kumimoji="0" lang="de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bis 1 Tag</a:t>
                      </a:r>
                      <a:endParaRPr kumimoji="0" lang="de" altLang="fr-F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20538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532440" y="5301208"/>
            <a:ext cx="346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8293894" y="6066870"/>
            <a:ext cx="6302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de" sz="1100" b="1" i="0" u="none" baseline="0">
                <a:solidFill>
                  <a:prstClr val="white">
                    <a:lumMod val="65000"/>
                  </a:prstClr>
                </a:solidFill>
              </a:rPr>
              <a:t>6 Monate</a:t>
            </a:r>
          </a:p>
        </p:txBody>
      </p:sp>
      <p:pic>
        <p:nvPicPr>
          <p:cNvPr id="34" name="Image 26"/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3423" y="1035694"/>
            <a:ext cx="252000" cy="2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Espace réservé du numéro de diapositive 46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16</a:t>
            </a:fld>
            <a:endParaRPr lang="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4" name="ZoneTexte 1"/>
          <p:cNvSpPr txBox="1">
            <a:spLocks noChangeArrowheads="1"/>
          </p:cNvSpPr>
          <p:nvPr/>
        </p:nvSpPr>
        <p:spPr bwMode="auto">
          <a:xfrm>
            <a:off x="2771800" y="5697538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1" i="0" u="none" baseline="0">
                <a:solidFill>
                  <a:prstClr val="white"/>
                </a:solidFill>
              </a:rPr>
              <a:t>Tag 6</a:t>
            </a:r>
            <a:endParaRPr lang="de" altLang="fr-FR" b="1" dirty="0">
              <a:solidFill>
                <a:prstClr val="white"/>
              </a:solidFill>
            </a:endParaRPr>
          </a:p>
        </p:txBody>
      </p:sp>
      <p:sp>
        <p:nvSpPr>
          <p:cNvPr id="55" name="ZoneTexte 47"/>
          <p:cNvSpPr txBox="1">
            <a:spLocks noChangeArrowheads="1"/>
          </p:cNvSpPr>
          <p:nvPr/>
        </p:nvSpPr>
        <p:spPr bwMode="auto">
          <a:xfrm>
            <a:off x="3849902" y="5651956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1" i="0" u="none" baseline="0">
                <a:solidFill>
                  <a:prstClr val="white"/>
                </a:solidFill>
              </a:rPr>
              <a:t>Tag 7</a:t>
            </a:r>
            <a:endParaRPr lang="de" altLang="fr-FR" b="1" dirty="0">
              <a:solidFill>
                <a:prstClr val="white"/>
              </a:solidFill>
            </a:endParaRPr>
          </a:p>
        </p:txBody>
      </p:sp>
      <p:sp>
        <p:nvSpPr>
          <p:cNvPr id="57" name="ZoneTexte 49"/>
          <p:cNvSpPr txBox="1">
            <a:spLocks noChangeArrowheads="1"/>
          </p:cNvSpPr>
          <p:nvPr/>
        </p:nvSpPr>
        <p:spPr bwMode="auto">
          <a:xfrm>
            <a:off x="4854789" y="5680075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1" i="0" u="none" baseline="0">
                <a:solidFill>
                  <a:prstClr val="white"/>
                </a:solidFill>
              </a:rPr>
              <a:t>Tag 8</a:t>
            </a:r>
            <a:endParaRPr lang="de" altLang="fr-FR" b="1" dirty="0">
              <a:solidFill>
                <a:prstClr val="white"/>
              </a:solidFill>
            </a:endParaRPr>
          </a:p>
        </p:txBody>
      </p:sp>
      <p:graphicFrame>
        <p:nvGraphicFramePr>
          <p:cNvPr id="49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4006259"/>
              </p:ext>
            </p:extLst>
          </p:nvPr>
        </p:nvGraphicFramePr>
        <p:xfrm>
          <a:off x="925513" y="4890010"/>
          <a:ext cx="1150937" cy="62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151"/>
                <a:gridCol w="528786"/>
              </a:tblGrid>
              <a:tr h="622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Erste Hilfe Brandbekämpfung</a:t>
                      </a:r>
                      <a:endParaRPr kumimoji="0" lang="de" altLang="fr-F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1" marR="68571" marT="34371" marB="34371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Mind. </a:t>
                      </a:r>
                      <a:br>
                        <a:rPr kumimoji="0" lang="de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de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 Tage</a:t>
                      </a:r>
                    </a:p>
                  </a:txBody>
                  <a:tcPr marL="68571" marR="68571" marT="34371" marB="34371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0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5861" y="5228307"/>
            <a:ext cx="233363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4984223"/>
              </p:ext>
            </p:extLst>
          </p:nvPr>
        </p:nvGraphicFramePr>
        <p:xfrm>
          <a:off x="925511" y="4372484"/>
          <a:ext cx="1150939" cy="517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145"/>
                <a:gridCol w="600794"/>
              </a:tblGrid>
              <a:tr h="517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E-Learning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Goldene Regeln</a:t>
                      </a:r>
                      <a:endParaRPr kumimoji="0" lang="de" altLang="fr-F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 Stunden</a:t>
                      </a:r>
                      <a:endParaRPr kumimoji="0" lang="de" altLang="fr-FR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8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543" y="4696847"/>
            <a:ext cx="254000" cy="1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Bouton d'action : Personnalisé 58">
            <a:hlinkClick r:id="" action="ppaction://noaction" highlightClick="1"/>
          </p:cNvPr>
          <p:cNvSpPr/>
          <p:nvPr/>
        </p:nvSpPr>
        <p:spPr>
          <a:xfrm rot="16200000">
            <a:off x="-55061" y="2226762"/>
            <a:ext cx="3312034" cy="792086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600" b="1" i="0" u="none" baseline="0">
                <a:solidFill>
                  <a:srgbClr val="FFFFFF"/>
                </a:solidFill>
              </a:rPr>
              <a:t>Übungen vor Ort (3 Tage)</a:t>
            </a:r>
            <a:endParaRPr lang="de" altLang="fr-FR" sz="1600" b="1" dirty="0">
              <a:solidFill>
                <a:srgbClr val="FFFFFF"/>
              </a:solidFill>
            </a:endParaRPr>
          </a:p>
        </p:txBody>
      </p:sp>
      <p:cxnSp>
        <p:nvCxnSpPr>
          <p:cNvPr id="60" name="Connecteur droit 59"/>
          <p:cNvCxnSpPr/>
          <p:nvPr/>
        </p:nvCxnSpPr>
        <p:spPr>
          <a:xfrm>
            <a:off x="2051720" y="1008410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>
            <a:off x="1115616" y="966787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Bouton d'action : Retour 6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/>
          </a:p>
        </p:txBody>
      </p:sp>
      <p:sp>
        <p:nvSpPr>
          <p:cNvPr id="46" name="ZoneTexte 45"/>
          <p:cNvSpPr txBox="1"/>
          <p:nvPr/>
        </p:nvSpPr>
        <p:spPr>
          <a:xfrm>
            <a:off x="-897820" y="6021288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de" sz="1100" b="1" i="0" u="none" baseline="0">
                <a:solidFill>
                  <a:prstClr val="white">
                    <a:lumMod val="65000"/>
                  </a:prstClr>
                </a:solidFill>
              </a:rPr>
              <a:t>Einstellung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236537" y="6066870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de" sz="1100" b="1" i="0" u="none" baseline="0">
                <a:solidFill>
                  <a:prstClr val="white">
                    <a:lumMod val="65000"/>
                  </a:prstClr>
                </a:solidFill>
              </a:rPr>
              <a:t>Einstellung</a:t>
            </a:r>
          </a:p>
        </p:txBody>
      </p:sp>
    </p:spTree>
    <p:extLst>
      <p:ext uri="{BB962C8B-B14F-4D97-AF65-F5344CB8AC3E}">
        <p14:creationId xmlns:p14="http://schemas.microsoft.com/office/powerpoint/2010/main" xmlns="" val="86387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lèche vers la droite 55"/>
          <p:cNvSpPr/>
          <p:nvPr/>
        </p:nvSpPr>
        <p:spPr>
          <a:xfrm>
            <a:off x="250825" y="5526757"/>
            <a:ext cx="8713788" cy="538162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endParaRPr lang="de" altLang="fr-FR">
              <a:solidFill>
                <a:srgbClr val="FFFFFF"/>
              </a:solidFill>
            </a:endParaRPr>
          </a:p>
        </p:txBody>
      </p:sp>
      <p:sp>
        <p:nvSpPr>
          <p:cNvPr id="19458" name="Titre 1"/>
          <p:cNvSpPr>
            <a:spLocks noGrp="1"/>
          </p:cNvSpPr>
          <p:nvPr>
            <p:ph type="title"/>
          </p:nvPr>
        </p:nvSpPr>
        <p:spPr bwMode="auto">
          <a:xfrm>
            <a:off x="179512" y="274638"/>
            <a:ext cx="889463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de" b="1" i="0" u="none" cap="none" baseline="0">
                <a:cs typeface="Arial" charset="0"/>
              </a:rPr>
              <a:t>Kurs 4 – </a:t>
            </a:r>
            <a:r>
              <a:rPr lang="de" sz="2000" b="0" i="0" u="none" cap="none" baseline="0">
                <a:cs typeface="Arial" charset="0"/>
              </a:rPr>
              <a:t>Tankwarte, Fahrer, vielseitig einsetzbares Betriebspersonal </a:t>
            </a:r>
            <a:r>
              <a:rPr lang="de" sz="2000" b="0" cap="none">
                <a:cs typeface="Arial" charset="0"/>
              </a:rPr>
              <a:t/>
            </a:r>
            <a:br>
              <a:rPr lang="de" sz="2000" b="0" cap="none">
                <a:cs typeface="Arial" charset="0"/>
              </a:rPr>
            </a:br>
            <a:r>
              <a:rPr lang="de" sz="1800" b="0" i="0" u="none" cap="none" baseline="0">
                <a:cs typeface="Arial" charset="0"/>
              </a:rPr>
              <a:t> </a:t>
            </a:r>
            <a:r>
              <a:rPr lang="de" sz="1600" b="0" i="0" u="none" cap="none" baseline="0">
                <a:cs typeface="Arial" charset="0"/>
              </a:rPr>
              <a:t>(4 Tage Präsenzschulung plus 3 Tage Schulung/Praxis in den 3 Monaten)</a:t>
            </a:r>
            <a:r>
              <a:rPr lang="de" sz="2000" b="0" cap="none">
                <a:cs typeface="Arial" charset="0"/>
              </a:rPr>
              <a:t/>
            </a:r>
            <a:br>
              <a:rPr lang="de" sz="2000" b="0" cap="none">
                <a:cs typeface="Arial" charset="0"/>
              </a:rPr>
            </a:br>
            <a:endParaRPr lang="de" altLang="fr-FR" cap="none" dirty="0">
              <a:cs typeface="Arial" charset="0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69875" y="1052513"/>
            <a:ext cx="0" cy="48688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206375" y="6410325"/>
            <a:ext cx="831850" cy="347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de" sz="831" b="0" i="0" u="none" baseline="0">
                <a:solidFill>
                  <a:prstClr val="black"/>
                </a:solidFill>
              </a:rPr>
              <a:t>Präsentationen durch den Ausbilder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457575" y="6403975"/>
            <a:ext cx="1477963" cy="474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de" sz="831" b="0" i="0" u="none" baseline="0">
                <a:solidFill>
                  <a:prstClr val="black"/>
                </a:solidFill>
              </a:rPr>
              <a:t>Vor Ort (Gesellenlernen, Audit, Besuch, „Shadowing“ etc.)</a:t>
            </a:r>
          </a:p>
        </p:txBody>
      </p:sp>
      <p:pic>
        <p:nvPicPr>
          <p:cNvPr id="19463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0638" y="6473825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ag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613" y="6410325"/>
            <a:ext cx="339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6488113"/>
            <a:ext cx="2333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6675" y="6477000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4932363" y="6459538"/>
            <a:ext cx="3127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464300"/>
            <a:ext cx="3317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ZoneTexte 38"/>
          <p:cNvSpPr txBox="1"/>
          <p:nvPr/>
        </p:nvSpPr>
        <p:spPr>
          <a:xfrm>
            <a:off x="1122362" y="6381750"/>
            <a:ext cx="1008000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de" sz="831" b="0" i="0" u="none" baseline="0" dirty="0">
                <a:solidFill>
                  <a:prstClr val="black"/>
                </a:solidFill>
              </a:rPr>
              <a:t>Übungen, Werkstätten</a:t>
            </a:r>
          </a:p>
          <a:p>
            <a:pPr algn="l" rtl="0">
              <a:defRPr/>
            </a:pPr>
            <a:r>
              <a:rPr lang="de" sz="831" b="0" i="0" u="none" baseline="0" dirty="0">
                <a:solidFill>
                  <a:prstClr val="black"/>
                </a:solidFill>
              </a:rPr>
              <a:t>Simulationen etc.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208213" y="6411913"/>
            <a:ext cx="1080000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de" sz="831" b="0" i="0" u="none" baseline="0" dirty="0">
                <a:solidFill>
                  <a:prstClr val="black"/>
                </a:solidFill>
              </a:rPr>
              <a:t>Persönliche Arbeit, Standardlektüre etc.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626224" y="6410325"/>
            <a:ext cx="1241425" cy="475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defRPr/>
            </a:pPr>
            <a:r>
              <a:rPr lang="de" sz="831" b="0" i="0" u="none" baseline="0">
                <a:solidFill>
                  <a:prstClr val="black"/>
                </a:solidFill>
              </a:rPr>
              <a:t>E-Learning,</a:t>
            </a:r>
            <a:r>
              <a:rPr lang="de" sz="831">
                <a:solidFill>
                  <a:prstClr val="black"/>
                </a:solidFill>
              </a:rPr>
              <a:t/>
            </a:r>
            <a:br>
              <a:rPr lang="de" sz="831">
                <a:solidFill>
                  <a:prstClr val="black"/>
                </a:solidFill>
              </a:rPr>
            </a:br>
            <a:r>
              <a:rPr lang="de" sz="831" b="0" i="0" u="none" baseline="0">
                <a:solidFill>
                  <a:prstClr val="black"/>
                </a:solidFill>
              </a:rPr>
              <a:t> Selbststudium</a:t>
            </a:r>
          </a:p>
          <a:p>
            <a:pPr algn="l" rtl="0">
              <a:defRPr/>
            </a:pPr>
            <a:r>
              <a:rPr lang="de" sz="831" b="0" i="0" u="none" baseline="0">
                <a:solidFill>
                  <a:prstClr val="black"/>
                </a:solidFill>
              </a:rPr>
              <a:t>Virtuelle Klassen</a:t>
            </a:r>
            <a:endParaRPr lang="de" sz="831" dirty="0">
              <a:solidFill>
                <a:prstClr val="black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5199063" y="6421438"/>
            <a:ext cx="1332000" cy="474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de" sz="831" b="0" i="0" u="none" baseline="0" dirty="0">
                <a:solidFill>
                  <a:prstClr val="black"/>
                </a:solidFill>
              </a:rPr>
              <a:t>Austausch mit Akteuren, Präsentationen der Direktion etc.</a:t>
            </a:r>
            <a:endParaRPr lang="de" sz="831" dirty="0">
              <a:solidFill>
                <a:prstClr val="black"/>
              </a:solidFill>
            </a:endParaRPr>
          </a:p>
        </p:txBody>
      </p:sp>
      <p:sp>
        <p:nvSpPr>
          <p:cNvPr id="44" name="Bouton d'action : Personnalisé 43">
            <a:hlinkClick r:id="" action="ppaction://noaction" highlightClick="1"/>
          </p:cNvPr>
          <p:cNvSpPr/>
          <p:nvPr/>
        </p:nvSpPr>
        <p:spPr>
          <a:xfrm rot="16200000">
            <a:off x="-1855176" y="3121438"/>
            <a:ext cx="4644000" cy="43200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de" sz="1600" b="1" i="0" u="none" baseline="0" dirty="0">
                <a:solidFill>
                  <a:srgbClr val="FFFFFF"/>
                </a:solidFill>
              </a:rPr>
              <a:t>Vereinfachte allgemeine gemeinsame Grundlage (2 Tage)</a:t>
            </a:r>
            <a:endParaRPr lang="de" altLang="fr-FR" sz="900" b="1" dirty="0">
              <a:solidFill>
                <a:srgbClr val="FFFFFF"/>
              </a:solidFill>
            </a:endParaRPr>
          </a:p>
        </p:txBody>
      </p:sp>
      <p:graphicFrame>
        <p:nvGraphicFramePr>
          <p:cNvPr id="48" name="Espace réservé du conten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2763229"/>
              </p:ext>
            </p:extLst>
          </p:nvPr>
        </p:nvGraphicFramePr>
        <p:xfrm>
          <a:off x="755576" y="1024041"/>
          <a:ext cx="3558754" cy="3889693"/>
        </p:xfrm>
        <a:graphic>
          <a:graphicData uri="http://schemas.openxmlformats.org/drawingml/2006/table">
            <a:tbl>
              <a:tblPr/>
              <a:tblGrid>
                <a:gridCol w="3558754"/>
              </a:tblGrid>
              <a:tr h="404813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Gemeinsame Grundlage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Aktivität Standort (2 Tage)</a:t>
                      </a:r>
                      <a:endParaRPr kumimoji="0" lang="de" altLang="fr-FR" sz="105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739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Herausforderungen des Standorts/meiner Aktivität</a:t>
                      </a:r>
                      <a:endParaRPr kumimoji="0" lang="de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Risiken und schwere Unfälle meines Standorts/meiner Filiale//Produkte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Ablehnungen, Umweltauswirkungen und Gesundheit, Abfälle</a:t>
                      </a:r>
                      <a:endParaRPr kumimoji="0" lang="de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Die Regeln des Standorts kennen und anwenden</a:t>
                      </a:r>
                      <a:endParaRPr kumimoji="0" lang="de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Allgemeine Regeln Sicherheit, Sicherheit am Filialstandort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PSA/persönliche Schutzausrüstung für den Standort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Begleiteter Besuch des Standorts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Notfallsituation, die Gesprächspartner kennen</a:t>
                      </a:r>
                      <a:endParaRPr kumimoji="0" lang="de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  <a:tr h="1739900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Die Regeln des Standorts kennen und anwenden</a:t>
                      </a:r>
                      <a: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(Fortsetzung)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Problematische goldene Regel Standort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Interessengruppen des Standorts/der Filiale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hlinkClick r:id="" action="ppaction://noactio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  <a:hlinkClick r:id="" action="ppaction://noaction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hlinkClick r:id="" action="ppaction://noaction"/>
                        </a:rPr>
                        <a:t>Verweisen und gute Gesprächspartner identifizieren</a:t>
                      </a:r>
                      <a:endParaRPr kumimoji="0" lang="de" altLang="fr-F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HSE-Standards und zugehörige Werkzeuge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endParaRPr kumimoji="0" lang="de" altLang="fr-F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B2D1">
                        <a:alpha val="14902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9487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08" r="16789"/>
          <a:stretch>
            <a:fillRect/>
          </a:stretch>
        </p:blipFill>
        <p:spPr bwMode="auto">
          <a:xfrm>
            <a:off x="2949848" y="1131094"/>
            <a:ext cx="2540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8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58518" y="1139032"/>
            <a:ext cx="233362" cy="231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3539182" y="1124744"/>
            <a:ext cx="3127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90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7960" y="1127919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5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3493879"/>
              </p:ext>
            </p:extLst>
          </p:nvPr>
        </p:nvGraphicFramePr>
        <p:xfrm>
          <a:off x="7246936" y="4834607"/>
          <a:ext cx="1573536" cy="677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464"/>
                <a:gridCol w="648072"/>
              </a:tblGrid>
              <a:tr h="677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„Fresh Eyes“-Bericht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/persönliches Engagement</a:t>
                      </a:r>
                      <a:endParaRPr kumimoji="0" lang="de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 Stunden</a:t>
                      </a:r>
                      <a:endParaRPr kumimoji="0" lang="de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611" marR="68611" marT="34234" marB="34234"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19502" name="Imag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13" t="17639" r="9969" b="16013"/>
          <a:stretch>
            <a:fillRect/>
          </a:stretch>
        </p:blipFill>
        <p:spPr bwMode="auto">
          <a:xfrm>
            <a:off x="8388424" y="5157192"/>
            <a:ext cx="3460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8244408" y="6035675"/>
            <a:ext cx="630237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de" sz="1100" b="1" i="0" u="none" baseline="0" dirty="0">
                <a:solidFill>
                  <a:prstClr val="white">
                    <a:lumMod val="65000"/>
                  </a:prstClr>
                </a:solidFill>
              </a:rPr>
              <a:t>3 Monate</a:t>
            </a:r>
          </a:p>
        </p:txBody>
      </p:sp>
      <p:pic>
        <p:nvPicPr>
          <p:cNvPr id="19512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17763"/>
            <a:ext cx="2540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07602273"/>
              </p:ext>
            </p:extLst>
          </p:nvPr>
        </p:nvGraphicFramePr>
        <p:xfrm>
          <a:off x="6500748" y="1316312"/>
          <a:ext cx="1882268" cy="31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778"/>
                <a:gridCol w="680490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E-Learning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Goldene Regeln</a:t>
                      </a:r>
                      <a:endParaRPr kumimoji="0" lang="de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4 Stunden</a:t>
                      </a:r>
                      <a:endParaRPr kumimoji="0" lang="de" altLang="fr-FR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50" marR="68550" marT="34324" marB="34324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9521" name="Imag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1944" y="1321893"/>
            <a:ext cx="25400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ZoneTexte 52"/>
          <p:cNvSpPr txBox="1"/>
          <p:nvPr/>
        </p:nvSpPr>
        <p:spPr>
          <a:xfrm>
            <a:off x="179387" y="6035675"/>
            <a:ext cx="900113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 rtl="0">
              <a:defRPr/>
            </a:pPr>
            <a:r>
              <a:rPr lang="de" sz="1100" b="1" i="0" u="none" baseline="0">
                <a:solidFill>
                  <a:prstClr val="white">
                    <a:lumMod val="65000"/>
                  </a:prstClr>
                </a:solidFill>
              </a:rPr>
              <a:t>Einstellung</a:t>
            </a:r>
          </a:p>
        </p:txBody>
      </p:sp>
      <p:pic>
        <p:nvPicPr>
          <p:cNvPr id="35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9584" y="1139032"/>
            <a:ext cx="284224" cy="24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" name="Espace réservé du conten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1439128"/>
              </p:ext>
            </p:extLst>
          </p:nvPr>
        </p:nvGraphicFramePr>
        <p:xfrm>
          <a:off x="4379243" y="1844824"/>
          <a:ext cx="1992957" cy="2019240"/>
        </p:xfrm>
        <a:graphic>
          <a:graphicData uri="http://schemas.openxmlformats.org/drawingml/2006/table">
            <a:tbl>
              <a:tblPr/>
              <a:tblGrid>
                <a:gridCol w="1128861"/>
                <a:gridCol w="864096"/>
              </a:tblGrid>
              <a:tr h="1491481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de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Übungen vor Ort und Einsatzabschlussbesprechung am Ausgang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Goldene Regeln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Stop Card</a:t>
                      </a:r>
                      <a:endParaRPr kumimoji="0" lang="de" altLang="fr-F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Jagd auf Anomalien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Produkte Standort und SDB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Notfall</a:t>
                      </a:r>
                    </a:p>
                  </a:txBody>
                  <a:tcPr marL="68566" marR="68566" marT="34260" marB="3426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 Tag im Laufe der Aktivität</a:t>
                      </a:r>
                      <a:endParaRPr kumimoji="0" lang="de" altLang="fr-F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66" marR="68566" marT="34260" marB="3426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id="4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4430" y="2834456"/>
            <a:ext cx="541746" cy="46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Espace réservé du numéro de diapositive 49"/>
          <p:cNvSpPr>
            <a:spLocks noGrp="1"/>
          </p:cNvSpPr>
          <p:nvPr>
            <p:ph type="sldNum" sz="quarter" idx="4294967295"/>
          </p:nvPr>
        </p:nvSpPr>
        <p:spPr>
          <a:xfrm>
            <a:off x="8383016" y="6525344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21F90BE8-D879-4F46-ACF9-7BCC67DCFB75}" type="slidenum">
              <a:rPr>
                <a:solidFill>
                  <a:prstClr val="black">
                    <a:tint val="75000"/>
                  </a:prstClr>
                </a:solidFill>
              </a:rPr>
              <a:pPr algn="r" rtl="0"/>
              <a:t>17</a:t>
            </a:fld>
            <a:endParaRPr lang="de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5" name="Espace réservé du conten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1493681"/>
              </p:ext>
            </p:extLst>
          </p:nvPr>
        </p:nvGraphicFramePr>
        <p:xfrm>
          <a:off x="6372200" y="4412942"/>
          <a:ext cx="2619821" cy="312420"/>
        </p:xfrm>
        <a:graphic>
          <a:graphicData uri="http://schemas.openxmlformats.org/drawingml/2006/table">
            <a:tbl>
              <a:tblPr/>
              <a:tblGrid>
                <a:gridCol w="2259781"/>
                <a:gridCol w="360040"/>
              </a:tblGrid>
              <a:tr h="198438"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Sicheres Fahren oder „Safe Driving“</a:t>
                      </a:r>
                      <a:endParaRPr kumimoji="0" lang="de" altLang="fr-F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(Außendienstfahrer und Wanderberufe)</a:t>
                      </a:r>
                      <a:endParaRPr kumimoji="0" lang="de" altLang="fr-FR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20000"/>
                        <a:buFont typeface="Lucida Grande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5334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Font typeface="Lucida Grande" charset="0"/>
                        <a:defRPr sz="16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2pPr>
                      <a:lvl3pPr marL="11430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defRPr>
                      </a:lvl3pPr>
                      <a:lvl4pPr marL="1600200" indent="-22860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A90025"/>
                        </a:buClr>
                        <a:buSzPct val="8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4pPr>
                      <a:lvl5pPr marL="2057400" indent="-228600" defTabSz="352425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5pPr>
                      <a:lvl6pPr marL="25146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6pPr>
                      <a:lvl7pPr marL="29718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7pPr>
                      <a:lvl8pPr marL="34290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8pPr>
                      <a:lvl9pPr marL="3886200" indent="-228600" defTabSz="352425" eaLnBrk="0" fontAlgn="base" hangingPunct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800000"/>
                        </a:buClr>
                        <a:buSzPct val="100000"/>
                        <a:buFont typeface="Lucida Grande" charset="0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Helvetica" charset="0"/>
                          <a:cs typeface="Helvetica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de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0,5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" sz="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Tage</a:t>
                      </a:r>
                      <a:endParaRPr kumimoji="0" lang="de" sz="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5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437112"/>
            <a:ext cx="333294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8" name="Connecteur droit 57"/>
          <p:cNvCxnSpPr/>
          <p:nvPr/>
        </p:nvCxnSpPr>
        <p:spPr>
          <a:xfrm>
            <a:off x="6372200" y="1052736"/>
            <a:ext cx="0" cy="486886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47"/>
          <p:cNvSpPr txBox="1">
            <a:spLocks noChangeArrowheads="1"/>
          </p:cNvSpPr>
          <p:nvPr/>
        </p:nvSpPr>
        <p:spPr bwMode="auto">
          <a:xfrm>
            <a:off x="1691476" y="5617815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1" i="0" u="none" baseline="0">
                <a:solidFill>
                  <a:prstClr val="white"/>
                </a:solidFill>
              </a:rPr>
              <a:t>Tag 3</a:t>
            </a:r>
            <a:endParaRPr lang="de" altLang="fr-FR" b="1" dirty="0">
              <a:solidFill>
                <a:prstClr val="white"/>
              </a:solidFill>
            </a:endParaRPr>
          </a:p>
        </p:txBody>
      </p:sp>
      <p:sp>
        <p:nvSpPr>
          <p:cNvPr id="61" name="ZoneTexte 49"/>
          <p:cNvSpPr txBox="1">
            <a:spLocks noChangeArrowheads="1"/>
          </p:cNvSpPr>
          <p:nvPr/>
        </p:nvSpPr>
        <p:spPr bwMode="auto">
          <a:xfrm>
            <a:off x="5282982" y="5598988"/>
            <a:ext cx="441146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de" b="1" i="0" u="none" baseline="0">
                <a:solidFill>
                  <a:prstClr val="white"/>
                </a:solidFill>
              </a:rPr>
              <a:t>Tag 4</a:t>
            </a:r>
            <a:endParaRPr lang="de" altLang="fr-FR" b="1" dirty="0">
              <a:solidFill>
                <a:prstClr val="white"/>
              </a:solidFill>
            </a:endParaRPr>
          </a:p>
        </p:txBody>
      </p:sp>
      <p:sp>
        <p:nvSpPr>
          <p:cNvPr id="51" name="Bouton d'action : Retour 50">
            <a:hlinkClick r:id="" action="ppaction://hlinkshowjump?jump=lastslideviewed" highlightClick="1"/>
          </p:cNvPr>
          <p:cNvSpPr/>
          <p:nvPr/>
        </p:nvSpPr>
        <p:spPr>
          <a:xfrm>
            <a:off x="8486453" y="0"/>
            <a:ext cx="530547" cy="455637"/>
          </a:xfrm>
          <a:prstGeom prst="actionButtonReturn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de"/>
          </a:p>
        </p:txBody>
      </p:sp>
      <p:grpSp>
        <p:nvGrpSpPr>
          <p:cNvPr id="52" name="Groupe 51"/>
          <p:cNvGrpSpPr/>
          <p:nvPr/>
        </p:nvGrpSpPr>
        <p:grpSpPr>
          <a:xfrm>
            <a:off x="6770688" y="2084509"/>
            <a:ext cx="1545728" cy="556422"/>
            <a:chOff x="5100637" y="1340768"/>
            <a:chExt cx="1436768" cy="556422"/>
          </a:xfrm>
        </p:grpSpPr>
        <p:graphicFrame>
          <p:nvGraphicFramePr>
            <p:cNvPr id="54" name="Espace réservé du contenu 3"/>
            <p:cNvGraphicFramePr>
              <a:graphicFrameLocks/>
            </p:cNvGraphicFramePr>
            <p:nvPr/>
          </p:nvGraphicFramePr>
          <p:xfrm>
            <a:off x="5100637" y="1340768"/>
            <a:ext cx="1436768" cy="556422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897656"/>
                  <a:gridCol w="648072"/>
                </a:tblGrid>
                <a:tr h="55642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Elearning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Step</a:t>
                        </a: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in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 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endParaRPr kumimoji="0" lang="fr-FR" altLang="fr-FR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 typeface="Arial" charset="0"/>
                          <a:buNone/>
                          <a:tabLst/>
                        </a:pPr>
                        <a:r>
                          <a:rPr kumimoji="0" lang="fr-FR" altLang="fr-FR" sz="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4 </a:t>
                        </a:r>
                        <a:r>
                          <a:rPr kumimoji="0" lang="fr-FR" altLang="fr-FR" sz="800" b="1" i="0" u="none" strike="noStrike" cap="none" normalizeH="0" baseline="0" dirty="0" err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Arial" charset="0"/>
                            <a:ea typeface="Arial" charset="0"/>
                            <a:cs typeface="Arial" charset="0"/>
                          </a:rPr>
                          <a:t>Stunden</a:t>
                        </a:r>
                        <a:endParaRPr kumimoji="0" lang="fr-FR" altLang="fr-FR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endParaRPr>
                      </a:p>
                    </a:txBody>
                    <a:tcPr marL="68550" marR="68550" marT="34324" marB="34324" anchor="ctr"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</a:tr>
              </a:tbl>
            </a:graphicData>
          </a:graphic>
        </p:graphicFrame>
        <p:pic>
          <p:nvPicPr>
            <p:cNvPr id="59" name="Imag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211" y="1393726"/>
              <a:ext cx="254000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805358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eaLnBrk="1" hangingPunct="1"/>
            <a:endParaRPr lang="de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de" b="1" i="0" u="none" baseline="0" dirty="0">
                <a:ea typeface="+mj-ea"/>
              </a:rPr>
              <a:t>Einführung zum Integrationskurs und Engagement des Top-Managements</a:t>
            </a:r>
            <a:endParaRPr lang="de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de" b="0" i="0" u="none" baseline="0" dirty="0">
                <a:cs typeface="Arial" pitchFamily="34" charset="0"/>
              </a:rPr>
              <a:t>H3SE-Integrationskit</a:t>
            </a:r>
          </a:p>
          <a:p>
            <a:pPr algn="l" rtl="0" eaLnBrk="1" hangingPunct="1"/>
            <a:r>
              <a:rPr lang="de" b="0" i="0" u="none" baseline="0" dirty="0">
                <a:cs typeface="Arial" pitchFamily="34" charset="0"/>
              </a:rPr>
              <a:t>Modul TCG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de" b="0" i="0" u="none" baseline="0">
                <a:cs typeface="Arial" pitchFamily="34" charset="0"/>
              </a:rPr>
              <a:t>Am Ende dieses Moduls:</a:t>
            </a:r>
          </a:p>
          <a:p>
            <a:pPr marL="0" indent="0" algn="just" rtl="0">
              <a:buFont typeface="Lucida Grande"/>
              <a:buNone/>
            </a:pPr>
            <a:endParaRPr lang="de" altLang="fr-FR" dirty="0" smtClean="0">
              <a:cs typeface="Arial" pitchFamily="34" charset="0"/>
            </a:endParaRPr>
          </a:p>
          <a:p>
            <a:pPr marL="273050" indent="-273050" algn="just" rtl="0"/>
            <a:r>
              <a:rPr lang="de" b="0" i="0" u="none" baseline="0">
                <a:cs typeface="Arial" pitchFamily="34" charset="0"/>
              </a:rPr>
              <a:t>Sie werden das Ziel und die Absichten des Integrationskurses, an dem Sie teilnehmen werden, sowie den Ablauf der Integration verstanden haben. </a:t>
            </a:r>
            <a:endParaRPr lang="de" altLang="fr-FR" dirty="0">
              <a:cs typeface="Arial" pitchFamily="34" charset="0"/>
            </a:endParaRPr>
          </a:p>
          <a:p>
            <a:pPr marL="273050" indent="-273050" algn="just" rtl="0"/>
            <a:endParaRPr lang="de" altLang="fr-FR" dirty="0" smtClean="0">
              <a:cs typeface="Helvetica" pitchFamily="34" charset="0"/>
            </a:endParaRPr>
          </a:p>
          <a:p>
            <a:pPr marL="273050" indent="-273050" algn="just" rtl="0"/>
            <a:r>
              <a:rPr lang="de" b="0" i="0" u="none" baseline="0">
                <a:cs typeface="Arial" pitchFamily="34" charset="0"/>
              </a:rPr>
              <a:t>Sie werden das Engagement des Top-Managements und seine H3SE-Vision (Hygiene/Gesundheit, Sicherheit, Gesellschaft und Umwelt) verstanden haben und werden es bzw. sie bezeugen können.</a:t>
            </a:r>
          </a:p>
          <a:p>
            <a:pPr marL="0" indent="0" algn="l" rtl="0"/>
            <a:endParaRPr lang="de" altLang="fr-FR" dirty="0" smtClean="0">
              <a:cs typeface="Arial" pitchFamily="34" charset="0"/>
            </a:endParaRPr>
          </a:p>
        </p:txBody>
      </p:sp>
      <p:sp>
        <p:nvSpPr>
          <p:cNvPr id="15363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44121557-CB0F-4576-A502-E93EEFB6D70D}" type="slidenum">
              <a:rPr/>
              <a:pPr algn="r" rtl="0"/>
              <a:t>3</a:t>
            </a:fld>
            <a:endParaRPr lang="de" altLang="fr-FR"/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de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Ziele des Moduls</a:t>
            </a:r>
            <a:endParaRPr lang="de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H3SE-Integrationskit – TCG 1.1 – Einführung und Engagement des Top-Managements – V2</a:t>
            </a:r>
            <a:endParaRPr kumimoji="0" lang="de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de" b="1" i="0" u="none" baseline="0">
                <a:solidFill>
                  <a:schemeClr val="accent3">
                    <a:lumMod val="75000"/>
                  </a:schemeClr>
                </a:solidFill>
              </a:rPr>
              <a:t>Ihr Integrationskurs</a:t>
            </a:r>
            <a:endParaRPr lang="de" dirty="0"/>
          </a:p>
        </p:txBody>
      </p:sp>
      <p:sp>
        <p:nvSpPr>
          <p:cNvPr id="1638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de" b="0" i="0" u="none" baseline="0">
                <a:cs typeface="Arial" pitchFamily="34" charset="0"/>
              </a:rPr>
              <a:t>Die Ziele Ihres Integrationskurses bestehen darin, sicherzustellen:</a:t>
            </a:r>
          </a:p>
          <a:p>
            <a:pPr marL="0" indent="0" algn="just" rtl="0">
              <a:buFont typeface="Lucida Grande"/>
              <a:buNone/>
            </a:pPr>
            <a:endParaRPr lang="de" altLang="fr-FR" dirty="0" smtClean="0">
              <a:cs typeface="Arial" pitchFamily="34" charset="0"/>
            </a:endParaRPr>
          </a:p>
          <a:p>
            <a:pPr marL="273050" indent="-273050" algn="just" rtl="0"/>
            <a:r>
              <a:rPr lang="de" b="0" i="0" u="none" baseline="0">
                <a:cs typeface="Arial" pitchFamily="34" charset="0"/>
              </a:rPr>
              <a:t>Dass alle Angestellten der Gruppe dieselben Grundkenntnisse und -kompetenzen bezüglich H3SE haben.</a:t>
            </a:r>
          </a:p>
          <a:p>
            <a:pPr marL="273050" indent="-273050" algn="just" rtl="0"/>
            <a:r>
              <a:rPr lang="de" b="0" i="0" u="none" baseline="0">
                <a:cs typeface="Arial" pitchFamily="34" charset="0"/>
              </a:rPr>
              <a:t>Dass diese Kenntnisse und Kompetenzen an den Posten angepasst sind, den Sie heute übernehmen.</a:t>
            </a:r>
          </a:p>
          <a:p>
            <a:pPr marL="273050" indent="-273050" algn="just" rtl="0"/>
            <a:r>
              <a:rPr lang="de" b="0" i="0" u="none" baseline="0">
                <a:cs typeface="Arial" pitchFamily="34" charset="0"/>
              </a:rPr>
              <a:t>Dass der H3SE-Wert wie ein Wesensmerkmal in Ihrer täglichen Arbeit verankert ist.</a:t>
            </a:r>
          </a:p>
          <a:p>
            <a:pPr marL="0" indent="0" algn="just" rtl="0">
              <a:buFont typeface="Lucida Grande"/>
              <a:buNone/>
            </a:pPr>
            <a:endParaRPr lang="de" altLang="fr-FR" dirty="0" smtClean="0">
              <a:cs typeface="Arial" pitchFamily="34" charset="0"/>
            </a:endParaRPr>
          </a:p>
          <a:p>
            <a:pPr marL="0" indent="0" algn="just" rtl="0">
              <a:buFont typeface="Lucida Grande"/>
              <a:buNone/>
            </a:pPr>
            <a:r>
              <a:rPr lang="de" b="0" i="0" u="none" baseline="0">
                <a:cs typeface="Arial" pitchFamily="34" charset="0"/>
              </a:rPr>
              <a:t>Am Ende der ersten Tage Ihres Kurses: </a:t>
            </a:r>
          </a:p>
          <a:p>
            <a:pPr marL="273050" indent="-273050" algn="just" rtl="0"/>
            <a:r>
              <a:rPr lang="de" b="0" i="0" u="none" baseline="0">
                <a:cs typeface="Arial" pitchFamily="34" charset="0"/>
              </a:rPr>
              <a:t>Verteilung eines </a:t>
            </a:r>
            <a:r>
              <a:rPr lang="de" b="1" i="0" u="none" baseline="0">
                <a:cs typeface="Arial" pitchFamily="34" charset="0"/>
              </a:rPr>
              <a:t>H3SE-Passes</a:t>
            </a:r>
            <a:r>
              <a:rPr lang="de" b="0" i="0" u="none" baseline="0">
                <a:cs typeface="Arial" pitchFamily="34" charset="0"/>
              </a:rPr>
              <a:t>, der als Nachweis über die Module gilt, an denen Sie teilgenommen haben: eine </a:t>
            </a:r>
            <a:r>
              <a:rPr lang="de" b="1" i="0" u="none" baseline="0">
                <a:cs typeface="Arial" pitchFamily="34" charset="0"/>
              </a:rPr>
              <a:t>echte Arbeitserlaubnis für Total</a:t>
            </a:r>
            <a:r>
              <a:rPr lang="de" b="0" i="0" u="none" baseline="0">
                <a:cs typeface="Arial" pitchFamily="34" charset="0"/>
              </a:rPr>
              <a:t>.</a:t>
            </a:r>
          </a:p>
          <a:p>
            <a:pPr marL="0" indent="0" algn="l" rtl="0"/>
            <a:endParaRPr lang="de" altLang="fr-FR" dirty="0" smtClean="0">
              <a:cs typeface="Arial" pitchFamily="34" charset="0"/>
            </a:endParaRPr>
          </a:p>
        </p:txBody>
      </p:sp>
      <p:sp>
        <p:nvSpPr>
          <p:cNvPr id="16388" name="Espace réservé du numéro de diapositive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1D5BA84B-0130-4C22-8907-B9E163F7B049}" type="slidenum">
              <a:rPr/>
              <a:pPr algn="r" rtl="0"/>
              <a:t>4</a:t>
            </a:fld>
            <a:endParaRPr lang="de" altLang="fr-FR"/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H3SE-Integrationskit – TCG 1.1 – Einführung und Engagement des Top-Managements – V2</a:t>
            </a:r>
            <a:endParaRPr kumimoji="0" lang="de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de" b="1" i="0" u="none" baseline="0">
                <a:solidFill>
                  <a:schemeClr val="accent3">
                    <a:lumMod val="75000"/>
                  </a:schemeClr>
                </a:solidFill>
              </a:rPr>
              <a:t>Total in wenigen Worten</a:t>
            </a:r>
            <a:endParaRPr lang="de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/>
          <a:lstStyle/>
          <a:p>
            <a:pPr algn="r" rtl="0"/>
            <a:fld id="{1C831C7C-3513-4BFE-8A2A-944D9D7FC9BE}" type="slidenum">
              <a:rPr/>
              <a:pPr algn="r" rtl="0"/>
              <a:t>5</a:t>
            </a:fld>
            <a:endParaRPr lang="de" alt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458" y="1484784"/>
            <a:ext cx="6035972" cy="4019921"/>
          </a:xfrm>
          <a:prstGeom prst="rect">
            <a:avLst/>
          </a:prstGeom>
        </p:spPr>
      </p:pic>
      <p:sp>
        <p:nvSpPr>
          <p:cNvPr id="7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10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H3SE-Integrationskit – TCG 1.1 – Einführung und Engagement des Top-Managements – V2</a:t>
            </a:r>
            <a:endParaRPr kumimoji="0" lang="de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015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de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Total in wenigen Worten</a:t>
            </a:r>
            <a:endParaRPr lang="de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7411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BF36F3B3-ECA7-4978-AFE2-5E11BC32AD21}" type="slidenum">
              <a:rPr/>
              <a:pPr algn="r" rtl="0"/>
              <a:t>6</a:t>
            </a:fld>
            <a:endParaRPr lang="de" altLang="fr-FR"/>
          </a:p>
        </p:txBody>
      </p:sp>
      <p:sp>
        <p:nvSpPr>
          <p:cNvPr id="6" name="ZoneTexte 5"/>
          <p:cNvSpPr txBox="1"/>
          <p:nvPr/>
        </p:nvSpPr>
        <p:spPr>
          <a:xfrm>
            <a:off x="476250" y="1771650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de" sz="950" b="1" i="0" u="none" baseline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VORHER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0088" y="1989138"/>
            <a:ext cx="1411287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de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Mineralöl- und/oder </a:t>
            </a:r>
            <a:r>
              <a:rPr lang="de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de" sz="800" b="1" cap="all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Gasherstellung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00088" y="2311400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de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METHAN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0088" y="2505075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de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MINERALÖL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00087" y="2695575"/>
            <a:ext cx="1260000" cy="2460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de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Verflüssigung/</a:t>
            </a:r>
            <a:r>
              <a:rPr lang="de" sz="800" b="1" cap="all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de" sz="800" b="1" cap="all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Wiederverdampfung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6250" y="3233738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de" sz="950" b="1" i="0" u="none" baseline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RAFFINERIE-CHEMIE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00088" y="3527425"/>
            <a:ext cx="12954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de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Raffinerie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00088" y="3721100"/>
            <a:ext cx="1440000" cy="1222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de" sz="800" b="1" i="0" u="none" cap="all" baseline="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Petrochemische Fabrik</a:t>
            </a:r>
          </a:p>
        </p:txBody>
      </p:sp>
      <p:sp>
        <p:nvSpPr>
          <p:cNvPr id="17420" name="ZoneTexte 13"/>
          <p:cNvSpPr txBox="1">
            <a:spLocks noChangeArrowheads="1"/>
          </p:cNvSpPr>
          <p:nvPr/>
        </p:nvSpPr>
        <p:spPr bwMode="auto">
          <a:xfrm>
            <a:off x="700088" y="3914775"/>
            <a:ext cx="12954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rtl="0"/>
            <a:r>
              <a:rPr lang="de" sz="800" b="1" i="0" u="none" baseline="0" dirty="0">
                <a:solidFill>
                  <a:schemeClr val="tx2"/>
                </a:solidFill>
              </a:rPr>
              <a:t>Spezialchemikalien</a:t>
            </a:r>
          </a:p>
        </p:txBody>
      </p:sp>
      <p:sp>
        <p:nvSpPr>
          <p:cNvPr id="15" name="Ellipse 14"/>
          <p:cNvSpPr/>
          <p:nvPr/>
        </p:nvSpPr>
        <p:spPr>
          <a:xfrm>
            <a:off x="484188" y="2030413"/>
            <a:ext cx="171450" cy="1714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de" sz="800" b="1" i="0" u="none" baseline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6" name="Ellipse 15"/>
          <p:cNvSpPr/>
          <p:nvPr/>
        </p:nvSpPr>
        <p:spPr>
          <a:xfrm>
            <a:off x="484188" y="2274888"/>
            <a:ext cx="171450" cy="1730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de" sz="800" b="1" i="0" u="none" baseline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7" name="Ellipse 16"/>
          <p:cNvSpPr/>
          <p:nvPr/>
        </p:nvSpPr>
        <p:spPr>
          <a:xfrm>
            <a:off x="484188" y="2468563"/>
            <a:ext cx="171450" cy="17145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de" sz="800" b="1" i="0" u="none" baseline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8" name="Ellipse 17"/>
          <p:cNvSpPr/>
          <p:nvPr/>
        </p:nvSpPr>
        <p:spPr>
          <a:xfrm>
            <a:off x="484188" y="2732088"/>
            <a:ext cx="171450" cy="17303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de" sz="800" b="1" i="0" u="none" baseline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9" name="Ellipse 18"/>
          <p:cNvSpPr/>
          <p:nvPr/>
        </p:nvSpPr>
        <p:spPr>
          <a:xfrm>
            <a:off x="484188" y="3487738"/>
            <a:ext cx="171450" cy="1730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de" sz="800" b="1" i="0" u="none" baseline="0">
                <a:solidFill>
                  <a:schemeClr val="bg1"/>
                </a:solidFill>
                <a:cs typeface="Arial" pitchFamily="34" charset="0"/>
              </a:rPr>
              <a:t>5</a:t>
            </a:r>
          </a:p>
        </p:txBody>
      </p:sp>
      <p:sp>
        <p:nvSpPr>
          <p:cNvPr id="20" name="Ellipse 19"/>
          <p:cNvSpPr/>
          <p:nvPr/>
        </p:nvSpPr>
        <p:spPr>
          <a:xfrm>
            <a:off x="484188" y="3679825"/>
            <a:ext cx="171450" cy="17303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de" sz="800" b="1" i="0" u="none" baseline="0">
                <a:solidFill>
                  <a:schemeClr val="bg1"/>
                </a:solidFill>
                <a:cs typeface="Arial" pitchFamily="34" charset="0"/>
              </a:rPr>
              <a:t>6</a:t>
            </a:r>
          </a:p>
        </p:txBody>
      </p:sp>
      <p:sp>
        <p:nvSpPr>
          <p:cNvPr id="21" name="Ellipse 20"/>
          <p:cNvSpPr/>
          <p:nvPr/>
        </p:nvSpPr>
        <p:spPr>
          <a:xfrm>
            <a:off x="484188" y="3873500"/>
            <a:ext cx="171450" cy="17145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de" sz="800" b="1" i="0" u="none" baseline="0">
                <a:solidFill>
                  <a:schemeClr val="bg1"/>
                </a:solidFill>
                <a:cs typeface="Arial" pitchFamily="34" charset="0"/>
              </a:rPr>
              <a:t>7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00088" y="4106863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de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Handelsbüro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6250" y="4570413"/>
            <a:ext cx="2457450" cy="1460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de" sz="950" b="1" i="0" u="none" baseline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rPr>
              <a:t>MARKETING UND SERVICES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00088" y="4864100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de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Tankstelle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00088" y="5057775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de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Schmiermittelfabrik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00088" y="5251450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de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Mineralöllager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700088" y="5445125"/>
            <a:ext cx="1295400" cy="1238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l" rtl="0">
              <a:defRPr/>
            </a:pPr>
            <a:r>
              <a:rPr lang="de" sz="800" b="1" i="0" u="none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Solarmodule</a:t>
            </a:r>
          </a:p>
        </p:txBody>
      </p:sp>
      <p:sp>
        <p:nvSpPr>
          <p:cNvPr id="28" name="Ellipse 27"/>
          <p:cNvSpPr/>
          <p:nvPr/>
        </p:nvSpPr>
        <p:spPr>
          <a:xfrm>
            <a:off x="484188" y="4071938"/>
            <a:ext cx="171450" cy="1730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de" sz="800" b="1" i="0" u="none" baseline="0">
                <a:solidFill>
                  <a:schemeClr val="bg1"/>
                </a:solidFill>
                <a:cs typeface="Arial" pitchFamily="34" charset="0"/>
              </a:rPr>
              <a:t>8</a:t>
            </a:r>
          </a:p>
        </p:txBody>
      </p:sp>
      <p:sp>
        <p:nvSpPr>
          <p:cNvPr id="29" name="Ellipse 28"/>
          <p:cNvSpPr/>
          <p:nvPr/>
        </p:nvSpPr>
        <p:spPr>
          <a:xfrm>
            <a:off x="484188" y="4827588"/>
            <a:ext cx="171450" cy="17145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/>
            <a:r>
              <a:rPr lang="de" sz="800" b="1" i="0" u="none" baseline="0">
                <a:solidFill>
                  <a:schemeClr val="bg1"/>
                </a:solidFill>
                <a:cs typeface="Arial" pitchFamily="34" charset="0"/>
              </a:rPr>
              <a:t>9</a:t>
            </a:r>
          </a:p>
        </p:txBody>
      </p:sp>
      <p:sp>
        <p:nvSpPr>
          <p:cNvPr id="30" name="Ellipse 29"/>
          <p:cNvSpPr/>
          <p:nvPr/>
        </p:nvSpPr>
        <p:spPr>
          <a:xfrm>
            <a:off x="484188" y="5019675"/>
            <a:ext cx="171450" cy="1730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de" sz="800" b="1" i="0" u="none" baseline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1" name="Ellipse 30"/>
          <p:cNvSpPr/>
          <p:nvPr/>
        </p:nvSpPr>
        <p:spPr>
          <a:xfrm>
            <a:off x="484188" y="5211763"/>
            <a:ext cx="171450" cy="1730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de" sz="800" b="1" i="0" u="none" baseline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32" name="Ellipse 31"/>
          <p:cNvSpPr/>
          <p:nvPr/>
        </p:nvSpPr>
        <p:spPr>
          <a:xfrm>
            <a:off x="484188" y="5405438"/>
            <a:ext cx="171450" cy="173037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rtl="0">
              <a:defRPr/>
            </a:pPr>
            <a:r>
              <a:rPr lang="de" sz="800" b="1" i="0" u="none" baseline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17439" name="Image 3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1863" y="1271588"/>
            <a:ext cx="6670675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1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H3SE-Integrationskit – TCG 1.1 – Einführung und Engagement des Top-Managements – V2</a:t>
            </a:r>
            <a:endParaRPr kumimoji="0" lang="de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de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Total und H3SE</a:t>
            </a:r>
            <a:endParaRPr lang="de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8435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24471E0A-F404-4560-88A9-1DE4900604C9}" type="slidenum">
              <a:rPr/>
              <a:pPr algn="r" rtl="0"/>
              <a:t>7</a:t>
            </a:fld>
            <a:endParaRPr lang="de" altLang="fr-FR" dirty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2813"/>
            <a:ext cx="8075613" cy="5180012"/>
          </a:xfrm>
        </p:spPr>
        <p:txBody>
          <a:bodyPr/>
          <a:lstStyle/>
          <a:p>
            <a:pPr marL="0" indent="0" algn="just" rtl="0">
              <a:buFont typeface="Lucida Grande"/>
              <a:buNone/>
            </a:pPr>
            <a:r>
              <a:rPr lang="de" sz="2400" b="0" i="0" u="none" baseline="0">
                <a:cs typeface="Arial" pitchFamily="34" charset="0"/>
              </a:rPr>
              <a:t>Die Herausforderungen: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de" sz="2000" b="0" i="0" u="none" baseline="0">
                <a:cs typeface="Arial" pitchFamily="34" charset="0"/>
              </a:rPr>
              <a:t>Schutz von Personen, Umwelt und Gütern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de" sz="2000" b="0" i="0" u="none" baseline="0">
                <a:cs typeface="Arial" pitchFamily="34" charset="0"/>
              </a:rPr>
              <a:t>Nachhaltigkeit unserer Aktivitäten</a:t>
            </a:r>
          </a:p>
          <a:p>
            <a:pPr marL="0" indent="0" algn="just" rtl="0">
              <a:buFont typeface="Lucida Grande"/>
              <a:buNone/>
            </a:pPr>
            <a:r>
              <a:rPr lang="de" sz="2800" b="0" i="0" u="none" baseline="0">
                <a:cs typeface="Arial" pitchFamily="34" charset="0"/>
              </a:rPr>
              <a:t> </a:t>
            </a:r>
          </a:p>
          <a:p>
            <a:pPr marL="0" indent="0" algn="just" rtl="0">
              <a:buFont typeface="Lucida Grande"/>
              <a:buNone/>
            </a:pPr>
            <a:r>
              <a:rPr lang="de" sz="2400" b="0" i="0" u="none" baseline="0">
                <a:cs typeface="Arial" pitchFamily="34" charset="0"/>
              </a:rPr>
              <a:t>Der Wille: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de" sz="2000" b="0" i="0" u="none" baseline="0">
                <a:cs typeface="Arial" pitchFamily="34" charset="0"/>
              </a:rPr>
              <a:t>Verletzungen vermeiden und die Risiken unserer Aktivitäten eindämmen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de" sz="2000" b="0" i="0" u="none" baseline="0">
                <a:cs typeface="Arial" pitchFamily="34" charset="0"/>
              </a:rPr>
              <a:t>Die Auswirkung der Standorte auf die Umwelt (Wasser, Luft, Abfälle, Lärm, Gerüche und Ästhetik) reduzieren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de" sz="2000" b="0" i="0" u="none" baseline="0">
                <a:cs typeface="Arial" pitchFamily="34" charset="0"/>
              </a:rPr>
              <a:t>Akteur des lokalen Lebens sein und die Erwartungen der Interessengruppen erfüllen</a:t>
            </a:r>
          </a:p>
          <a:p>
            <a:pPr lvl="1" algn="just" rtl="0">
              <a:buFont typeface="Arial" pitchFamily="34" charset="0"/>
              <a:buChar char="•"/>
            </a:pPr>
            <a:r>
              <a:rPr lang="de" sz="2000" b="0" i="0" u="none" baseline="0">
                <a:cs typeface="Arial" pitchFamily="34" charset="0"/>
              </a:rPr>
              <a:t>Seine Mitarbeiter schützen</a:t>
            </a: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1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H3SE-Integrationskit – TCG 1.1 – Einführung und Engagement des Top-Managements – V2</a:t>
            </a:r>
            <a:endParaRPr kumimoji="0" lang="de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de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Was ist H3SE?</a:t>
            </a:r>
            <a:endParaRPr lang="de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9459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EC7EAA63-DDAC-44D4-8CC9-FCE0C40AFA49}" type="slidenum">
              <a:rPr/>
              <a:pPr algn="r" rtl="0"/>
              <a:t>8</a:t>
            </a:fld>
            <a:endParaRPr lang="de" altLang="fr-FR" dirty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25538"/>
            <a:ext cx="8075613" cy="4967287"/>
          </a:xfrm>
        </p:spPr>
        <p:txBody>
          <a:bodyPr/>
          <a:lstStyle/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de" sz="2800" b="1" i="0" u="none" baseline="0">
                <a:solidFill>
                  <a:srgbClr val="A90025"/>
                </a:solidFill>
                <a:cs typeface="Arial" pitchFamily="34" charset="0"/>
              </a:rPr>
              <a:t>H</a:t>
            </a:r>
            <a:r>
              <a:rPr lang="de" sz="2400" b="0" i="0" u="none" baseline="0">
                <a:cs typeface="Arial" pitchFamily="34" charset="0"/>
              </a:rPr>
              <a:t>ygiene/Gesundheit: Schutz der Gesundheit der Mitarbeiter und Bevölkerungen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de" sz="2800" b="1" i="0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de" sz="2400" b="0" i="0" u="none" baseline="0">
                <a:cs typeface="Arial" pitchFamily="34" charset="0"/>
              </a:rPr>
              <a:t>icherheit: Schutz der Mitarbeiter und der Anlagen vor den Risiken, die mit unseren Aktivitäten zusammenhängen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de" sz="2800" b="1" i="0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de" sz="2400" b="0" i="0" u="none" baseline="0">
                <a:cs typeface="Arial" pitchFamily="34" charset="0"/>
              </a:rPr>
              <a:t>icherheit: Schutz gegenüber Ereignissen außerhalb der Gruppe (Politik, Geopolitik, Kriminalität etc.)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de" sz="2800" b="1" i="0" u="none" baseline="0">
                <a:solidFill>
                  <a:srgbClr val="A90025"/>
                </a:solidFill>
                <a:cs typeface="Arial" pitchFamily="34" charset="0"/>
              </a:rPr>
              <a:t>G</a:t>
            </a:r>
            <a:r>
              <a:rPr lang="de" sz="2400" b="0" i="0" u="none" baseline="0">
                <a:cs typeface="Arial" pitchFamily="34" charset="0"/>
              </a:rPr>
              <a:t>esellschaft: Respekt der Interessengruppen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de" sz="2800" b="1" i="0" u="none" baseline="0">
                <a:solidFill>
                  <a:srgbClr val="A90025"/>
                </a:solidFill>
                <a:cs typeface="Arial" pitchFamily="34" charset="0"/>
              </a:rPr>
              <a:t>U</a:t>
            </a:r>
            <a:r>
              <a:rPr lang="de" sz="2400" b="0" i="0" u="none" baseline="0">
                <a:cs typeface="Arial" pitchFamily="34" charset="0"/>
              </a:rPr>
              <a:t>mwelt: Schutz vor Umweltverschmutzung jeglicher Art</a:t>
            </a:r>
            <a:endParaRPr lang="de" altLang="fr-FR" dirty="0" smtClean="0">
              <a:cs typeface="Arial" pitchFamily="34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1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H3SE-Integrationskit – TCG 1.1 – Einführung und Engagement des Top-Managements – V2</a:t>
            </a:r>
            <a:endParaRPr kumimoji="0" lang="de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de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Beispiele für H3SE-Risiken</a:t>
            </a:r>
            <a:endParaRPr lang="de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20483" name="Espace réservé du numéro de diapositive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11913"/>
            <a:ext cx="7254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rtl="0"/>
            <a:fld id="{66F9F9EA-49A3-45FD-83B8-36C5861AD522}" type="slidenum">
              <a:rPr/>
              <a:pPr algn="r" rtl="0"/>
              <a:t>9</a:t>
            </a:fld>
            <a:endParaRPr lang="de" altLang="fr-FR" dirty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8050"/>
            <a:ext cx="8075613" cy="5287963"/>
          </a:xfrm>
        </p:spPr>
        <p:txBody>
          <a:bodyPr/>
          <a:lstStyle/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de" sz="2800" b="1" i="0" u="none" baseline="0">
                <a:solidFill>
                  <a:srgbClr val="A90025"/>
                </a:solidFill>
                <a:cs typeface="Arial" pitchFamily="34" charset="0"/>
              </a:rPr>
              <a:t>H</a:t>
            </a:r>
            <a:r>
              <a:rPr lang="de" sz="2400" b="0" i="0" u="none" baseline="0">
                <a:cs typeface="Arial" pitchFamily="34" charset="0"/>
              </a:rPr>
              <a:t>ygiene/Gesundheit: Für die Gesundheit gefährliche Produkte oder schwere Lasten, die die physische Sicherheit beeinträchtigen können 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de" sz="2800" b="1" i="0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de" sz="2400" b="0" i="0" u="none" baseline="0">
                <a:cs typeface="Arial" pitchFamily="34" charset="0"/>
              </a:rPr>
              <a:t>icherheit: Kohlenwasserstoffexplosion oder -brand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de" sz="2800" b="1" i="0" u="none" baseline="0">
                <a:solidFill>
                  <a:srgbClr val="A90025"/>
                </a:solidFill>
                <a:cs typeface="Arial" pitchFamily="34" charset="0"/>
              </a:rPr>
              <a:t>S</a:t>
            </a:r>
            <a:r>
              <a:rPr lang="de" sz="2400" b="0" i="0" u="none" baseline="0">
                <a:cs typeface="Arial" pitchFamily="34" charset="0"/>
              </a:rPr>
              <a:t>icherheit: </a:t>
            </a:r>
            <a:r>
              <a:rPr lang="de" sz="2400" b="0" i="0" u="none" baseline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politische Instabilitäten oder terroristische Risiken</a:t>
            </a:r>
            <a:endParaRPr lang="de" altLang="fr-FR" sz="2400" dirty="0" smtClean="0">
              <a:cs typeface="Arial" pitchFamily="34" charset="0"/>
            </a:endParaRP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de" sz="2800" b="1" i="0" u="none" baseline="0">
                <a:solidFill>
                  <a:srgbClr val="A90025"/>
                </a:solidFill>
                <a:cs typeface="Arial" pitchFamily="34" charset="0"/>
              </a:rPr>
              <a:t>G</a:t>
            </a:r>
            <a:r>
              <a:rPr lang="de" sz="2400" b="0" i="0" u="none" baseline="0">
                <a:cs typeface="Arial" pitchFamily="34" charset="0"/>
              </a:rPr>
              <a:t>esellschaft: Risiken für die Anwohner unserer Anlagen</a:t>
            </a:r>
          </a:p>
          <a:p>
            <a:pPr marL="0" indent="0" algn="just" rtl="0">
              <a:spcAft>
                <a:spcPts val="1500"/>
              </a:spcAft>
              <a:buFont typeface="Lucida Grande"/>
              <a:buNone/>
            </a:pPr>
            <a:r>
              <a:rPr lang="de" sz="2800" b="1" i="0" u="none" baseline="0">
                <a:solidFill>
                  <a:srgbClr val="A90025"/>
                </a:solidFill>
                <a:cs typeface="Arial" pitchFamily="34" charset="0"/>
              </a:rPr>
              <a:t>U</a:t>
            </a:r>
            <a:r>
              <a:rPr lang="de" sz="2400" b="0" i="0" u="none" baseline="0">
                <a:cs typeface="Arial" pitchFamily="34" charset="0"/>
              </a:rPr>
              <a:t>mwelt: Verschmutzung des Wassers oder der Böden durch Kohlenwasserstoffleckagen</a:t>
            </a:r>
            <a:endParaRPr lang="de" altLang="fr-FR" dirty="0" smtClean="0">
              <a:cs typeface="Arial" pitchFamily="34" charset="0"/>
            </a:endParaRPr>
          </a:p>
        </p:txBody>
      </p:sp>
      <p:sp>
        <p:nvSpPr>
          <p:cNvPr id="6" name="Espace réservé du pied de page 3"/>
          <p:cNvSpPr txBox="1">
            <a:spLocks/>
          </p:cNvSpPr>
          <p:nvPr/>
        </p:nvSpPr>
        <p:spPr bwMode="auto">
          <a:xfrm>
            <a:off x="457200" y="6411913"/>
            <a:ext cx="5562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" sz="1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Helvetica" pitchFamily="34" charset="0"/>
              </a:rPr>
              <a:t>H3SE-Integrationskit – TCG 1.1 – Einführung und Engagement des Top-Managements – V2</a:t>
            </a:r>
            <a:endParaRPr kumimoji="0" lang="de" altLang="fr-FR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TAL-EN-dark red templat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EN PPT DARK RED LOGO.pptx" id="{34FDB752-F90B-4A83-A6C4-9F21502A314C}" vid="{6DFEEC28-5B39-4E16-BB71-270AB66A25A6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TOTAL-EN-dark red template</Template>
  <TotalTime>13</TotalTime>
  <Words>1341</Words>
  <Application>Microsoft Office PowerPoint</Application>
  <PresentationFormat>Affichage à l'écran (4:3)</PresentationFormat>
  <Paragraphs>408</Paragraphs>
  <Slides>17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TOTAL-EN-dark red template</vt:lpstr>
      <vt:lpstr>Introduction to the Course and Top Management Commitment</vt:lpstr>
      <vt:lpstr>Einführung zum Integrationskurs und Engagement des Top-Managements</vt:lpstr>
      <vt:lpstr>Ziele des Moduls</vt:lpstr>
      <vt:lpstr>Ihr Integrationskurs</vt:lpstr>
      <vt:lpstr>Total in wenigen Worten</vt:lpstr>
      <vt:lpstr>Total in wenigen Worten</vt:lpstr>
      <vt:lpstr>Total und H3SE</vt:lpstr>
      <vt:lpstr>Was ist H3SE?</vt:lpstr>
      <vt:lpstr>Beispiele für H3SE-Risiken</vt:lpstr>
      <vt:lpstr>4 vordefinierte Kurse in 3 Phasen</vt:lpstr>
      <vt:lpstr>Botschaft von Patrick Pouyanné – Vorstandsvorsitzender der Gruppe</vt:lpstr>
      <vt:lpstr>DAS ENGAGEMENT VON PATRICK POUYANNÉ</vt:lpstr>
      <vt:lpstr>Ende des ersten Moduls</vt:lpstr>
      <vt:lpstr>Kurs 1 – Support-Mitarbeiter und nicht technisches operatives Personal  (4,5 Tage Präsenzschulung plus 5 Tage Schulung/Praxis in den 3 Monaten)  </vt:lpstr>
      <vt:lpstr>Kurs 2 – Support-Mitarbeiter Vorgänge  (5 Tage Präsenzschulung plus 5 Tage Schulung/Praxis in den 3 Monaten)</vt:lpstr>
      <vt:lpstr>Kurs 3 – Operatives Personal Industriestandorte (8 Tage Präsenzschulung plus 15 Tage Schulung/Praxis in den 6 Monaten)</vt:lpstr>
      <vt:lpstr>Kurs 4 – Tankwarte, Fahrer, vielseitig einsetzbares Betriebspersonal   (4 Tage Präsenzschulung plus 3 Tage Schulung/Praxis in den 3 Monaten) </vt:lpstr>
    </vt:vector>
  </TitlesOfParts>
  <Company>TOTAL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Course and Top Management Commitment</dc:title>
  <dc:creator>J0489914</dc:creator>
  <cp:lastModifiedBy>J0023432</cp:lastModifiedBy>
  <cp:revision>4</cp:revision>
  <dcterms:created xsi:type="dcterms:W3CDTF">2017-09-29T07:40:03Z</dcterms:created>
  <dcterms:modified xsi:type="dcterms:W3CDTF">2017-10-30T09:11:53Z</dcterms:modified>
</cp:coreProperties>
</file>