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73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75"/>
    <a:srgbClr val="3876AF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22" d="100"/>
          <a:sy n="122" d="100"/>
        </p:scale>
        <p:origin x="1206" y="9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13/09/2018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13/09/2018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E710DDC-CDD3-4FD7-BED3-D8FEE1A2E342}" type="slidenum">
              <a:rPr/>
              <a:pPr algn="l" rtl="0"/>
              <a:t>2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val="851177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B0170F6-B35C-1444-A800-7798699BE7EE}" type="slidenum">
              <a:rPr/>
              <a:pPr algn="l" rtl="0"/>
              <a:t>9</a:t>
            </a:fld>
            <a:endParaRPr lang="en" altLang="x-none"/>
          </a:p>
        </p:txBody>
      </p:sp>
    </p:spTree>
    <p:extLst>
      <p:ext uri="{BB962C8B-B14F-4D97-AF65-F5344CB8AC3E}">
        <p14:creationId xmlns:p14="http://schemas.microsoft.com/office/powerpoint/2010/main" val="76087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8.png"/><Relationship Id="rId7" Type="http://schemas.openxmlformats.org/officeDocument/2006/relationships/image" Target="../media/image16.jpeg"/><Relationship Id="rId12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2.jpe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18.jpeg"/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12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0.jpeg"/><Relationship Id="rId5" Type="http://schemas.openxmlformats.org/officeDocument/2006/relationships/image" Target="../media/image13.jpeg"/><Relationship Id="rId10" Type="http://schemas.openxmlformats.org/officeDocument/2006/relationships/image" Target="../media/image12.jpeg"/><Relationship Id="rId4" Type="http://schemas.openxmlformats.org/officeDocument/2006/relationships/image" Target="../media/image15.png"/><Relationship Id="rId9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12" Type="http://schemas.openxmlformats.org/officeDocument/2006/relationships/image" Target="../media/image2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5.jpeg"/><Relationship Id="rId5" Type="http://schemas.openxmlformats.org/officeDocument/2006/relationships/image" Target="../media/image13.jpeg"/><Relationship Id="rId10" Type="http://schemas.openxmlformats.org/officeDocument/2006/relationships/image" Target="../media/image20.jpeg"/><Relationship Id="rId4" Type="http://schemas.openxmlformats.org/officeDocument/2006/relationships/image" Target="../media/image15.png"/><Relationship Id="rId9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18.jpeg"/><Relationship Id="rId5" Type="http://schemas.openxmlformats.org/officeDocument/2006/relationships/image" Target="../media/image13.jpeg"/><Relationship Id="rId10" Type="http://schemas.openxmlformats.org/officeDocument/2006/relationships/image" Target="../media/image27.jpeg"/><Relationship Id="rId4" Type="http://schemas.openxmlformats.org/officeDocument/2006/relationships/image" Target="../media/image15.png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e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sz="2800" b="1" i="0" u="none" baseline="0" dirty="0">
                <a:ea typeface="+mj-ea"/>
              </a:rPr>
              <a:t>Introduction to the </a:t>
            </a:r>
            <a:r>
              <a:rPr lang="en" sz="2800" b="1" i="0" u="none" baseline="0" dirty="0" smtClean="0">
                <a:ea typeface="+mj-ea"/>
              </a:rPr>
              <a:t>Course </a:t>
            </a:r>
            <a:r>
              <a:rPr lang="en" sz="2800" b="1" i="0" u="none" baseline="0" dirty="0">
                <a:ea typeface="+mj-ea"/>
              </a:rPr>
              <a:t>and Top Management Commitment</a:t>
            </a:r>
            <a:endParaRPr lang="en" sz="2800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en" b="0" i="0" u="none" baseline="0" dirty="0" smtClean="0">
                <a:cs typeface="Arial" pitchFamily="34" charset="0"/>
              </a:rPr>
              <a:t>Safety Training for New Recruits</a:t>
            </a:r>
            <a:endParaRPr lang="en" b="0" i="0" u="none" baseline="0" dirty="0">
              <a:cs typeface="Arial" pitchFamily="34" charset="0"/>
            </a:endParaRPr>
          </a:p>
          <a:p>
            <a:pPr algn="l" rtl="0" eaLnBrk="1" hangingPunct="1"/>
            <a:r>
              <a:rPr lang="en" b="0" i="0" u="none" baseline="0" dirty="0">
                <a:cs typeface="Arial" pitchFamily="34" charset="0"/>
              </a:rPr>
              <a:t>Module TCG 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/>
              <a:t>A message from Patrick Pouyanné – the Group CEO</a:t>
            </a:r>
            <a:endParaRPr lang="en" dirty="0"/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0EEE818D-B523-4C66-A181-DA6ADF68CD23}" type="slidenum">
              <a:rPr/>
              <a:pPr algn="r" rtl="0"/>
              <a:t>10</a:t>
            </a:fld>
            <a:endParaRPr lang="en" altLang="fr-FR"/>
          </a:p>
        </p:txBody>
      </p:sp>
      <p:sp>
        <p:nvSpPr>
          <p:cNvPr id="22532" name="ZoneTexte 5"/>
          <p:cNvSpPr txBox="1">
            <a:spLocks noChangeArrowheads="1"/>
          </p:cNvSpPr>
          <p:nvPr/>
        </p:nvSpPr>
        <p:spPr bwMode="auto">
          <a:xfrm>
            <a:off x="3995738" y="3476625"/>
            <a:ext cx="1141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" b="0" i="0" u="none" baseline="0"/>
              <a:t>PP Video</a:t>
            </a:r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1" i="0" u="none" cap="none" baseline="0">
                <a:cs typeface="Arial" pitchFamily="34" charset="0"/>
              </a:rPr>
              <a:t>PATRICK POUYANNÉ'S COMMITMENT</a:t>
            </a:r>
          </a:p>
        </p:txBody>
      </p:sp>
      <p:sp>
        <p:nvSpPr>
          <p:cNvPr id="2355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en" b="1" i="0" u="none" baseline="0">
                <a:cs typeface="Arial" pitchFamily="34" charset="0"/>
              </a:rPr>
              <a:t>What are, for you, the keywords, the powerful ideas in this video?</a:t>
            </a:r>
            <a:endParaRPr lang="en" altLang="fr-FR" dirty="0" smtClean="0">
              <a:cs typeface="Arial" pitchFamily="34" charset="0"/>
            </a:endParaRPr>
          </a:p>
          <a:p>
            <a:pPr algn="just" rtl="0">
              <a:buFont typeface="Lucida Grande"/>
              <a:buNone/>
            </a:pPr>
            <a:r>
              <a:rPr lang="en" b="0" i="0" u="none" baseline="0">
                <a:cs typeface="Arial" pitchFamily="34" charset="0"/>
              </a:rPr>
              <a:t> </a:t>
            </a:r>
          </a:p>
          <a:p>
            <a:pPr algn="just" rtl="0"/>
            <a:r>
              <a:rPr lang="en" b="1" i="0" u="none" baseline="0">
                <a:cs typeface="Arial" pitchFamily="34" charset="0"/>
              </a:rPr>
              <a:t>What stands out or surprises you the most in what Patrick Pouyanné says? </a:t>
            </a:r>
            <a:endParaRPr lang="en" altLang="fr-FR" dirty="0" smtClean="0">
              <a:cs typeface="Arial" pitchFamily="34" charset="0"/>
            </a:endParaRPr>
          </a:p>
          <a:p>
            <a:pPr algn="just" rtl="0">
              <a:buFont typeface="Lucida Grande"/>
              <a:buNone/>
            </a:pPr>
            <a:r>
              <a:rPr lang="en" b="0" i="0" u="none" baseline="0">
                <a:cs typeface="Arial" pitchFamily="34" charset="0"/>
              </a:rPr>
              <a:t> </a:t>
            </a:r>
            <a:endParaRPr lang="en" altLang="fr-FR" dirty="0" smtClean="0">
              <a:cs typeface="Arial" pitchFamily="34" charset="0"/>
            </a:endParaRPr>
          </a:p>
          <a:p>
            <a:pPr algn="just" rtl="0"/>
            <a:r>
              <a:rPr lang="en" b="1" i="0" u="none" baseline="0">
                <a:cs typeface="Arial" pitchFamily="34" charset="0"/>
              </a:rPr>
              <a:t>How could you summarize his commitment with respect to the H3SE?</a:t>
            </a:r>
            <a:r>
              <a:rPr lang="en" b="0" i="0" u="none" baseline="0">
                <a:cs typeface="Arial" pitchFamily="34" charset="0"/>
              </a:rPr>
              <a:t> </a:t>
            </a:r>
          </a:p>
        </p:txBody>
      </p:sp>
      <p:sp>
        <p:nvSpPr>
          <p:cNvPr id="23556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FE6610B8-DA37-474D-93E5-BA1A1781F029}" type="slidenum">
              <a:rPr/>
              <a:pPr algn="r" rtl="0"/>
              <a:t>11</a:t>
            </a:fld>
            <a:endParaRPr lang="en" altLang="fr-FR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lang="en" b="1" i="0" u="none" baseline="0"/>
              <a:t>End of the first module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lèche vers la droite 55"/>
          <p:cNvSpPr/>
          <p:nvPr/>
        </p:nvSpPr>
        <p:spPr>
          <a:xfrm>
            <a:off x="260350" y="5619750"/>
            <a:ext cx="8713788" cy="56673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endParaRPr lang="en" altLang="fr-FR">
              <a:solidFill>
                <a:srgbClr val="FFFFFF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269875" y="1052513"/>
          <a:ext cx="4464050" cy="4370388"/>
        </p:xfrm>
        <a:graphic>
          <a:graphicData uri="http://schemas.openxmlformats.org/drawingml/2006/table">
            <a:tbl>
              <a:tblPr/>
              <a:tblGrid>
                <a:gridCol w="1554163"/>
                <a:gridCol w="1414462"/>
                <a:gridCol w="1495425"/>
              </a:tblGrid>
              <a:tr h="530225">
                <a:tc gridSpan="3"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General Common Trunk (3 days)</a:t>
                      </a:r>
                      <a:endParaRPr kumimoji="0" lang="en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</a:tr>
              <a:tr h="1993900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The Group's vision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Video of the CEO </a:t>
                      </a: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 commitment</a:t>
                      </a: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HSE = a Total Value</a:t>
                      </a: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 HSEQ charter</a:t>
                      </a: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Societal responsibility</a:t>
                      </a:r>
                    </a:p>
                    <a:p>
                      <a:pPr marL="174625" marR="0" lvl="0" indent="-1746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Pride in belonging and major global issues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risks (continued)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Security of people and facilities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Hygiene/Health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Environment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Commitment to the climate 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Create a commitment to, and a culture of, safety at Total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Positive and negative HSE behaviors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Team work, and relationships with management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Exemplary HSE conduct towards the contractors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>
                        <a:alpha val="14902"/>
                      </a:srgbClr>
                    </a:solidFill>
                  </a:tcPr>
                </a:tc>
              </a:tr>
              <a:tr h="184626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HSE risks linked to our activities 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Major risks and incidents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Safety: deaths/accidents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Introduction to the 12 Golden Rules.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The HSEQ chain of responsibility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One maestro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HSEQ responsibility Head office/site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Everyone is responsible at their own level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charset="0"/>
                        <a:ea typeface="Arial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002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104775" indent="-10477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104775" marR="0" lvl="0" indent="-104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" altLang="fr-FR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Espace réservé du contenu 3"/>
          <p:cNvGraphicFramePr>
            <a:graphicFrameLocks noGrp="1"/>
          </p:cNvGraphicFramePr>
          <p:nvPr/>
        </p:nvGraphicFramePr>
        <p:xfrm>
          <a:off x="5076825" y="3581400"/>
          <a:ext cx="2447999" cy="771526"/>
        </p:xfrm>
        <a:graphic>
          <a:graphicData uri="http://schemas.openxmlformats.org/drawingml/2006/table">
            <a:tbl>
              <a:tblPr/>
              <a:tblGrid>
                <a:gridCol w="1583903"/>
                <a:gridCol w="864096"/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Risks at the office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 day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Office accidents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Information security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Gestures and postures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9002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TCNT 1.1</a:t>
                      </a: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TCNT 1.2</a:t>
                      </a: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TCNT 1.3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9002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7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rtl="0" eaLnBrk="1" hangingPunct="1"/>
            <a:r>
              <a:rPr lang="en" b="1" i="0" u="none" cap="none" baseline="0" dirty="0">
                <a:cs typeface="Arial" charset="0"/>
              </a:rPr>
              <a:t>Course 1 – </a:t>
            </a:r>
            <a:r>
              <a:rPr lang="en" sz="2000" b="0" i="0" u="none" cap="none" baseline="0" dirty="0">
                <a:cs typeface="Arial" charset="0"/>
              </a:rPr>
              <a:t>Support personnel and non-technical operation personnel </a:t>
            </a:r>
            <a:r>
              <a:rPr lang="en" sz="1800" cap="none" dirty="0">
                <a:cs typeface="Arial" charset="0"/>
              </a:rPr>
              <a:t/>
            </a:r>
            <a:br>
              <a:rPr lang="en" sz="1800" cap="none" dirty="0">
                <a:cs typeface="Arial" charset="0"/>
              </a:rPr>
            </a:br>
            <a:r>
              <a:rPr lang="en" b="0" i="0" u="none" cap="none" baseline="0" dirty="0">
                <a:cs typeface="Arial" charset="0"/>
              </a:rPr>
              <a:t>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36537" y="6092825"/>
            <a:ext cx="9001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Recruitment</a:t>
            </a:r>
          </a:p>
        </p:txBody>
      </p:sp>
      <p:pic>
        <p:nvPicPr>
          <p:cNvPr id="17460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1825" y="2844800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50"/>
          <p:cNvGrpSpPr/>
          <p:nvPr/>
        </p:nvGrpSpPr>
        <p:grpSpPr>
          <a:xfrm>
            <a:off x="6931025" y="1283617"/>
            <a:ext cx="1570831" cy="678342"/>
            <a:chOff x="6931025" y="1340767"/>
            <a:chExt cx="1570831" cy="678342"/>
          </a:xfrm>
        </p:grpSpPr>
        <p:graphicFrame>
          <p:nvGraphicFramePr>
            <p:cNvPr id="30" name="Espace réservé du contenu 3"/>
            <p:cNvGraphicFramePr>
              <a:graphicFrameLocks/>
            </p:cNvGraphicFramePr>
            <p:nvPr/>
          </p:nvGraphicFramePr>
          <p:xfrm>
            <a:off x="6931025" y="1340767"/>
            <a:ext cx="1570831" cy="67834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79053"/>
                  <a:gridCol w="691778"/>
                </a:tblGrid>
                <a:tr h="517526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Fire fighting First aid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71" marR="68571" marT="34371" marB="34371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0.5 days min.</a:t>
                        </a:r>
                      </a:p>
                    </a:txBody>
                    <a:tcPr marL="68571" marR="68571" marT="34371" marB="34371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17471" name="Image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9419" y="1365249"/>
              <a:ext cx="25372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ZoneTexte 30"/>
          <p:cNvSpPr txBox="1"/>
          <p:nvPr/>
        </p:nvSpPr>
        <p:spPr>
          <a:xfrm>
            <a:off x="206375" y="6410325"/>
            <a:ext cx="831850" cy="347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Presentations by instructor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57575" y="6381328"/>
            <a:ext cx="1477963" cy="474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 the field (on-the-job training, audit, visit, shadowing, etc.)</a:t>
            </a:r>
          </a:p>
        </p:txBody>
      </p:sp>
      <p:pic>
        <p:nvPicPr>
          <p:cNvPr id="17474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6473825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75" name="Imag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6410325"/>
            <a:ext cx="33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76" name="Image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6488113"/>
            <a:ext cx="233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77" name="Image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6675" y="6477000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78" name="Image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6459538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79" name="Image 2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6464300"/>
            <a:ext cx="3317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1122363" y="6381750"/>
            <a:ext cx="954087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Exercises, workshops</a:t>
            </a:r>
          </a:p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simulations, etc.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08213" y="6309320"/>
            <a:ext cx="10588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Individual work, technical standards reading, etc.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199063" y="6266706"/>
            <a:ext cx="12239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Discussions with personnel in charge, management presentations, etc.</a:t>
            </a:r>
            <a:endParaRPr lang="en" sz="831" dirty="0">
              <a:solidFill>
                <a:prstClr val="black"/>
              </a:solidFill>
            </a:endParaRPr>
          </a:p>
        </p:txBody>
      </p:sp>
      <p:grpSp>
        <p:nvGrpSpPr>
          <p:cNvPr id="3" name="Groupe 66"/>
          <p:cNvGrpSpPr/>
          <p:nvPr/>
        </p:nvGrpSpPr>
        <p:grpSpPr>
          <a:xfrm>
            <a:off x="5076825" y="4593535"/>
            <a:ext cx="2066925" cy="352425"/>
            <a:chOff x="5249863" y="4633913"/>
            <a:chExt cx="2066925" cy="352425"/>
          </a:xfrm>
        </p:grpSpPr>
        <p:graphicFrame>
          <p:nvGraphicFramePr>
            <p:cNvPr id="53" name="Espace réservé du contenu 3"/>
            <p:cNvGraphicFramePr>
              <a:graphicFrameLocks/>
            </p:cNvGraphicFramePr>
            <p:nvPr/>
          </p:nvGraphicFramePr>
          <p:xfrm>
            <a:off x="5249863" y="4633913"/>
            <a:ext cx="2066925" cy="35242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662516"/>
                  <a:gridCol w="404409"/>
                </a:tblGrid>
                <a:tr h="352425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9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Stop card</a:t>
                        </a:r>
                        <a:endParaRPr kumimoji="0" lang="en" alt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9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Safety Observation</a:t>
                        </a:r>
                        <a:endParaRPr kumimoji="0" lang="en" alt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2" marR="68552" marT="34252" marB="34252" anchor="ctr">
                      <a:solidFill>
                        <a:srgbClr val="00B05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0.5 days</a:t>
                        </a:r>
                        <a:endParaRPr kumimoji="0" lang="en" alt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2" marR="68552" marT="34252" marB="34252" anchor="ctr">
                      <a:solidFill>
                        <a:srgbClr val="00B050"/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17484" name="Image 2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2088" y="4633913"/>
              <a:ext cx="385762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85" name="Image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8813" y="3117850"/>
            <a:ext cx="233362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6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38" y="1214438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7" name="Image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222375"/>
            <a:ext cx="233363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8" name="Image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3625" y="1196975"/>
            <a:ext cx="2857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89" name="Image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3038" y="1208088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90" name="Image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438" y="1212850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62"/>
          <p:cNvGrpSpPr/>
          <p:nvPr/>
        </p:nvGrpSpPr>
        <p:grpSpPr>
          <a:xfrm>
            <a:off x="5927725" y="1966042"/>
            <a:ext cx="1698625" cy="561775"/>
            <a:chOff x="5537200" y="2023184"/>
            <a:chExt cx="1928784" cy="793536"/>
          </a:xfrm>
        </p:grpSpPr>
        <p:graphicFrame>
          <p:nvGraphicFramePr>
            <p:cNvPr id="66" name="Espace réservé du contenu 3"/>
            <p:cNvGraphicFramePr>
              <a:graphicFrameLocks/>
            </p:cNvGraphicFramePr>
            <p:nvPr/>
          </p:nvGraphicFramePr>
          <p:xfrm>
            <a:off x="5537200" y="2023190"/>
            <a:ext cx="1928784" cy="79353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067345"/>
                  <a:gridCol w="631280"/>
                </a:tblGrid>
                <a:tr h="561771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Information security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46" marR="68546" marT="34531" marB="34531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2 hours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46" marR="68546" marT="34531" marB="34531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17499" name="Image 24"/>
            <p:cNvPicPr preferRelativeResize="0">
              <a:picLocks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9705" y="2023184"/>
              <a:ext cx="286145" cy="35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e 64"/>
          <p:cNvGrpSpPr/>
          <p:nvPr/>
        </p:nvGrpSpPr>
        <p:grpSpPr>
          <a:xfrm>
            <a:off x="7769224" y="4430713"/>
            <a:ext cx="1154113" cy="678068"/>
            <a:chOff x="7658100" y="4411663"/>
            <a:chExt cx="1154113" cy="678068"/>
          </a:xfrm>
        </p:grpSpPr>
        <p:graphicFrame>
          <p:nvGraphicFramePr>
            <p:cNvPr id="45" name="Espace réservé du contenu 3"/>
            <p:cNvGraphicFramePr>
              <a:graphicFrameLocks/>
            </p:cNvGraphicFramePr>
            <p:nvPr/>
          </p:nvGraphicFramePr>
          <p:xfrm>
            <a:off x="7658100" y="4411663"/>
            <a:ext cx="1152525" cy="678068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08805"/>
                  <a:gridCol w="343720"/>
                </a:tblGrid>
                <a:tr h="67786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Discovery report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&amp; Individual commitments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611" marR="68611" marT="34234" marB="34234"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0.5 days to 1 day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611" marR="68611" marT="34234" marB="34234">
                      <a:solidFill>
                        <a:srgbClr val="0070C0"/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17517" name="Image 25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6138" y="4738688"/>
              <a:ext cx="3460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ZoneTexte 46"/>
          <p:cNvSpPr txBox="1"/>
          <p:nvPr/>
        </p:nvSpPr>
        <p:spPr>
          <a:xfrm>
            <a:off x="8262111" y="6070134"/>
            <a:ext cx="63030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 dirty="0">
                <a:solidFill>
                  <a:prstClr val="white">
                    <a:lumMod val="65000"/>
                  </a:prstClr>
                </a:solidFill>
              </a:rPr>
              <a:t>3 months</a:t>
            </a:r>
          </a:p>
        </p:txBody>
      </p:sp>
      <p:sp>
        <p:nvSpPr>
          <p:cNvPr id="17522" name="ZoneTexte 1"/>
          <p:cNvSpPr txBox="1">
            <a:spLocks noChangeArrowheads="1"/>
          </p:cNvSpPr>
          <p:nvPr/>
        </p:nvSpPr>
        <p:spPr bwMode="auto">
          <a:xfrm>
            <a:off x="818486" y="5651500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D1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17523" name="ZoneTexte 47"/>
          <p:cNvSpPr txBox="1">
            <a:spLocks noChangeArrowheads="1"/>
          </p:cNvSpPr>
          <p:nvPr/>
        </p:nvSpPr>
        <p:spPr bwMode="auto">
          <a:xfrm>
            <a:off x="2330450" y="5680075"/>
            <a:ext cx="441325" cy="36988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D2</a:t>
            </a:r>
          </a:p>
        </p:txBody>
      </p:sp>
      <p:sp>
        <p:nvSpPr>
          <p:cNvPr id="17524" name="ZoneTexte 49"/>
          <p:cNvSpPr txBox="1">
            <a:spLocks noChangeArrowheads="1"/>
          </p:cNvSpPr>
          <p:nvPr/>
        </p:nvSpPr>
        <p:spPr bwMode="auto">
          <a:xfrm>
            <a:off x="3851275" y="5651500"/>
            <a:ext cx="441325" cy="36988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D3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69875" y="1052513"/>
            <a:ext cx="0" cy="48688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Espace réservé du contenu 3"/>
          <p:cNvGraphicFramePr>
            <a:graphicFrameLocks noGrp="1"/>
          </p:cNvGraphicFramePr>
          <p:nvPr/>
        </p:nvGraphicFramePr>
        <p:xfrm>
          <a:off x="5076825" y="2603688"/>
          <a:ext cx="3155903" cy="815658"/>
        </p:xfrm>
        <a:graphic>
          <a:graphicData uri="http://schemas.openxmlformats.org/drawingml/2006/table">
            <a:tbl>
              <a:tblPr/>
              <a:tblGrid>
                <a:gridCol w="1943447"/>
                <a:gridCol w="1212456"/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HSE site/subsidiary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0.5 days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9526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 major risks/incidents of the activity/products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 hygiene/health risks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 regulations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TCAS 1.0, 1.1</a:t>
                      </a: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TCAS 1.4</a:t>
                      </a: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TCAS 2.1, 2.3, 2.4</a:t>
                      </a:r>
                      <a:endParaRPr kumimoji="0" lang="en" alt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Espace réservé du contenu 3"/>
          <p:cNvGraphicFramePr>
            <a:graphicFrameLocks noGrp="1"/>
          </p:cNvGraphicFramePr>
          <p:nvPr/>
        </p:nvGraphicFramePr>
        <p:xfrm>
          <a:off x="5076825" y="5167525"/>
          <a:ext cx="2778125" cy="480060"/>
        </p:xfrm>
        <a:graphic>
          <a:graphicData uri="http://schemas.openxmlformats.org/drawingml/2006/table">
            <a:tbl>
              <a:tblPr/>
              <a:tblGrid>
                <a:gridCol w="2401887"/>
                <a:gridCol w="376238"/>
              </a:tblGrid>
              <a:tr h="455399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Safe driving</a:t>
                      </a:r>
                      <a:endParaRPr kumimoji="0" lang="en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(sales representatives and traveling occupations)</a:t>
                      </a:r>
                      <a:endParaRPr kumimoji="0" lang="en" altLang="fr-F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0.5 days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9" name="Espace réservé du numéro de diapositive 58"/>
          <p:cNvSpPr>
            <a:spLocks noGrp="1"/>
          </p:cNvSpPr>
          <p:nvPr>
            <p:ph type="sldNum" sz="quarter" idx="4294967295"/>
          </p:nvPr>
        </p:nvSpPr>
        <p:spPr>
          <a:xfrm>
            <a:off x="8383016" y="6525344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>
                <a:solidFill>
                  <a:prstClr val="black">
                    <a:tint val="75000"/>
                  </a:prstClr>
                </a:solidFill>
              </a:rPr>
              <a:pPr algn="r" rtl="0"/>
              <a:t>13</a:t>
            </a:fld>
            <a:endParaRPr lang="e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588224" y="6409484"/>
            <a:ext cx="1262063" cy="475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E-learning,</a:t>
            </a:r>
            <a:r>
              <a:rPr lang="en" sz="831" dirty="0">
                <a:solidFill>
                  <a:prstClr val="black"/>
                </a:solidFill>
              </a:rPr>
              <a:t/>
            </a:r>
            <a:br>
              <a:rPr lang="en" sz="831" dirty="0">
                <a:solidFill>
                  <a:prstClr val="black"/>
                </a:solidFill>
              </a:rPr>
            </a:br>
            <a:r>
              <a:rPr lang="en" sz="831" b="0" i="0" u="none" baseline="0" dirty="0">
                <a:solidFill>
                  <a:prstClr val="black"/>
                </a:solidFill>
              </a:rPr>
              <a:t> self-training</a:t>
            </a:r>
          </a:p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Virtual classroom</a:t>
            </a:r>
            <a:endParaRPr lang="en" sz="831" dirty="0">
              <a:solidFill>
                <a:prstClr val="black"/>
              </a:solidFill>
            </a:endParaRPr>
          </a:p>
        </p:txBody>
      </p:sp>
      <p:grpSp>
        <p:nvGrpSpPr>
          <p:cNvPr id="7" name="Groupe 60"/>
          <p:cNvGrpSpPr/>
          <p:nvPr/>
        </p:nvGrpSpPr>
        <p:grpSpPr>
          <a:xfrm>
            <a:off x="5376863" y="1283618"/>
            <a:ext cx="1393825" cy="556422"/>
            <a:chOff x="5100638" y="1340768"/>
            <a:chExt cx="1393825" cy="556422"/>
          </a:xfrm>
        </p:grpSpPr>
        <p:graphicFrame>
          <p:nvGraphicFramePr>
            <p:cNvPr id="68" name="Espace réservé du contenu 3"/>
            <p:cNvGraphicFramePr>
              <a:graphicFrameLocks/>
            </p:cNvGraphicFramePr>
            <p:nvPr/>
          </p:nvGraphicFramePr>
          <p:xfrm>
            <a:off x="5100638" y="1340768"/>
            <a:ext cx="1393825" cy="55642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89921"/>
                  <a:gridCol w="503904"/>
                </a:tblGrid>
                <a:tr h="5564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E-learning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Golden Rules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4 hours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17508" name="Image 2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2211" y="1393726"/>
              <a:ext cx="254000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0" name="Connecteur droit 59"/>
          <p:cNvCxnSpPr/>
          <p:nvPr/>
        </p:nvCxnSpPr>
        <p:spPr>
          <a:xfrm>
            <a:off x="5057006" y="1052513"/>
            <a:ext cx="769" cy="49974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Espace réservé du contenu 3"/>
          <p:cNvGraphicFramePr>
            <a:graphicFrameLocks noGrp="1"/>
          </p:cNvGraphicFramePr>
          <p:nvPr/>
        </p:nvGraphicFramePr>
        <p:xfrm>
          <a:off x="4143474" y="1043091"/>
          <a:ext cx="1470669" cy="770881"/>
        </p:xfrm>
        <a:graphic>
          <a:graphicData uri="http://schemas.openxmlformats.org/drawingml/2006/table">
            <a:tbl>
              <a:tblPr/>
              <a:tblGrid>
                <a:gridCol w="1028883"/>
                <a:gridCol w="441786"/>
              </a:tblGrid>
              <a:tr h="770881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Guided site visit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Get to know the contacts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kumimoji="0" lang="en" alt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 days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Espace réservé du contenu 3"/>
          <p:cNvGraphicFramePr>
            <a:graphicFrameLocks noGrp="1"/>
          </p:cNvGraphicFramePr>
          <p:nvPr/>
        </p:nvGraphicFramePr>
        <p:xfrm>
          <a:off x="5891411" y="2441575"/>
          <a:ext cx="2785045" cy="1775400"/>
        </p:xfrm>
        <a:graphic>
          <a:graphicData uri="http://schemas.openxmlformats.org/drawingml/2006/table">
            <a:tbl>
              <a:tblPr/>
              <a:tblGrid>
                <a:gridCol w="1920949"/>
                <a:gridCol w="864096"/>
              </a:tblGrid>
              <a:tr h="149066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Field exercises</a:t>
                      </a:r>
                      <a:b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and debriefing at the 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Golden Rules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Stop Card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Hunt down the anomalies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Site/subsidiary products &amp; FDS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Emergency (visit)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Feedback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Elements of the management system in place</a:t>
                      </a:r>
                    </a:p>
                  </a:txBody>
                  <a:tcPr marL="68566" marR="68566" marT="34260" marB="342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days spread over the activity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66" marR="68566" marT="34260" marB="342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6" name="Flèche vers la droite 55"/>
          <p:cNvSpPr/>
          <p:nvPr/>
        </p:nvSpPr>
        <p:spPr>
          <a:xfrm>
            <a:off x="250825" y="5575852"/>
            <a:ext cx="8713788" cy="478874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endParaRPr lang="en" altLang="fr-FR">
              <a:solidFill>
                <a:srgbClr val="FFFFFF"/>
              </a:solidFill>
            </a:endParaRPr>
          </a:p>
        </p:txBody>
      </p:sp>
      <p:sp>
        <p:nvSpPr>
          <p:cNvPr id="18442" name="Titre 1"/>
          <p:cNvSpPr>
            <a:spLocks noGrp="1"/>
          </p:cNvSpPr>
          <p:nvPr>
            <p:ph type="title"/>
          </p:nvPr>
        </p:nvSpPr>
        <p:spPr bwMode="auto">
          <a:xfrm>
            <a:off x="498797" y="260648"/>
            <a:ext cx="8521378" cy="635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1" i="0" u="none" cap="none" baseline="0" dirty="0">
                <a:cs typeface="Arial" charset="0"/>
              </a:rPr>
              <a:t>Course 2 – </a:t>
            </a:r>
            <a:r>
              <a:rPr lang="en" b="0" i="0" u="none" cap="none" baseline="0" dirty="0">
                <a:cs typeface="Arial" charset="0"/>
              </a:rPr>
              <a:t>Operations support personnel </a:t>
            </a:r>
            <a:endParaRPr lang="en" altLang="fr-FR" sz="1600" b="0" cap="none" dirty="0">
              <a:cs typeface="Arial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269875" y="1052513"/>
            <a:ext cx="0" cy="48688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06375" y="6410325"/>
            <a:ext cx="831850" cy="347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Presentations by instructor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57575" y="6403975"/>
            <a:ext cx="1477963" cy="474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 the field (on-the-job training, audit, visit, shadowing, etc.)</a:t>
            </a:r>
          </a:p>
        </p:txBody>
      </p:sp>
      <p:pic>
        <p:nvPicPr>
          <p:cNvPr id="18455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6473825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Imag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6410325"/>
            <a:ext cx="33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6488113"/>
            <a:ext cx="233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4646" y="6476159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6459538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Image 2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6464300"/>
            <a:ext cx="3317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1122363" y="6381750"/>
            <a:ext cx="954087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Exercises, workshops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simulations, etc.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08213" y="6309320"/>
            <a:ext cx="10588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Individual work, technical standards reading, etc.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544196" y="6409484"/>
            <a:ext cx="1196156" cy="475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E-learning,</a:t>
            </a:r>
            <a:r>
              <a:rPr lang="en" sz="831">
                <a:solidFill>
                  <a:prstClr val="black"/>
                </a:solidFill>
              </a:rPr>
              <a:t/>
            </a:r>
            <a:br>
              <a:rPr lang="en" sz="831">
                <a:solidFill>
                  <a:prstClr val="black"/>
                </a:solidFill>
              </a:rPr>
            </a:br>
            <a:r>
              <a:rPr lang="en" sz="831" b="0" i="0" u="none" baseline="0">
                <a:solidFill>
                  <a:prstClr val="black"/>
                </a:solidFill>
              </a:rPr>
              <a:t> self-training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Virtual classrooms</a:t>
            </a:r>
            <a:endParaRPr lang="en" sz="83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126732" y="6309320"/>
            <a:ext cx="12239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Discussions with personnel in charge, management presentations, etc.</a:t>
            </a:r>
          </a:p>
        </p:txBody>
      </p:sp>
      <p:pic>
        <p:nvPicPr>
          <p:cNvPr id="18465" name="Image 2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5793" y="3279603"/>
            <a:ext cx="781645" cy="67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Bouton d'action : Personnalisé 43">
            <a:hlinkClick r:id="" action="ppaction://noaction" highlightClick="1"/>
          </p:cNvPr>
          <p:cNvSpPr/>
          <p:nvPr/>
        </p:nvSpPr>
        <p:spPr>
          <a:xfrm rot="16200000">
            <a:off x="-1927225" y="3230563"/>
            <a:ext cx="4645025" cy="288925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sz="1600" b="1" i="0" u="none" baseline="0">
                <a:solidFill>
                  <a:srgbClr val="FFFFFF"/>
                </a:solidFill>
              </a:rPr>
              <a:t>General Common Trunk (3 days)</a:t>
            </a:r>
            <a:endParaRPr lang="en" altLang="fr-FR" sz="900" b="1" dirty="0">
              <a:solidFill>
                <a:srgbClr val="FFFFFF"/>
              </a:solidFill>
            </a:endParaRPr>
          </a:p>
        </p:txBody>
      </p:sp>
      <p:graphicFrame>
        <p:nvGraphicFramePr>
          <p:cNvPr id="48" name="Espace réservé du conten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21958"/>
              </p:ext>
            </p:extLst>
          </p:nvPr>
        </p:nvGraphicFramePr>
        <p:xfrm>
          <a:off x="611188" y="1043091"/>
          <a:ext cx="3384550" cy="4442460"/>
        </p:xfrm>
        <a:graphic>
          <a:graphicData uri="http://schemas.openxmlformats.org/drawingml/2006/table">
            <a:tbl>
              <a:tblPr/>
              <a:tblGrid>
                <a:gridCol w="1670050"/>
                <a:gridCol w="1714500"/>
              </a:tblGrid>
              <a:tr h="404314">
                <a:tc gridSpan="2"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Common Trunk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Site/subsidiary activity (2 days)</a:t>
                      </a:r>
                      <a:endParaRPr kumimoji="0" lang="en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</a:tr>
              <a:tr h="189504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Site/subsidiary challenges/my activity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Manager's presentation of the site/subsidiary HSE roadmap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The major risks/incidents of the site/subsidiary's activity/products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Emissions, environmental and health impacts, waste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Know and apply the site/subsidiary regulations (continued)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PPE for the site/subsidiary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Emergencies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Golden rules: issues for the site/subsidiary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Reference and identify the correct contacts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HSE technical standards and associated tools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</a:tr>
              <a:tr h="1737757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Site-subsidiary challenges/my activity (continued)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Societal and site-subsidiary stakeholders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Know and apply the site/subsidiary regulations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Country regulations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General Safety regulations, site-subsidiary security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Contribute to continuous improvement</a:t>
                      </a:r>
                      <a:endParaRPr kumimoji="0" lang="en" altLang="fr-FR" sz="1000" b="1" i="0" u="sng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Analyze events/causes </a:t>
                      </a:r>
                      <a:b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Workshop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8480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0488" y="1081191"/>
            <a:ext cx="254000" cy="24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1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3863" y="1089130"/>
            <a:ext cx="233362" cy="23149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2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074841"/>
            <a:ext cx="312738" cy="26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3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0300" y="1078017"/>
            <a:ext cx="254000" cy="25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92" name="Image 2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081191"/>
            <a:ext cx="3317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 2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1552" y="1089129"/>
            <a:ext cx="284224" cy="24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Espace réservé du numéro de diapositive 54"/>
          <p:cNvSpPr>
            <a:spLocks noGrp="1"/>
          </p:cNvSpPr>
          <p:nvPr>
            <p:ph type="sldNum" sz="quarter" idx="4294967295"/>
          </p:nvPr>
        </p:nvSpPr>
        <p:spPr>
          <a:xfrm>
            <a:off x="8383016" y="6525344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>
                <a:solidFill>
                  <a:prstClr val="black">
                    <a:tint val="75000"/>
                  </a:prstClr>
                </a:solidFill>
              </a:rPr>
              <a:pPr algn="r" rtl="0"/>
              <a:t>14</a:t>
            </a:fld>
            <a:endParaRPr lang="e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9" name="ZoneTexte 1"/>
          <p:cNvSpPr txBox="1">
            <a:spLocks noChangeArrowheads="1"/>
          </p:cNvSpPr>
          <p:nvPr/>
        </p:nvSpPr>
        <p:spPr bwMode="auto">
          <a:xfrm>
            <a:off x="818486" y="5651500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D4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60" name="ZoneTexte 47"/>
          <p:cNvSpPr txBox="1">
            <a:spLocks noChangeArrowheads="1"/>
          </p:cNvSpPr>
          <p:nvPr/>
        </p:nvSpPr>
        <p:spPr bwMode="auto">
          <a:xfrm>
            <a:off x="2834710" y="5651956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D5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61" name="ZoneTexte 49"/>
          <p:cNvSpPr txBox="1">
            <a:spLocks noChangeArrowheads="1"/>
          </p:cNvSpPr>
          <p:nvPr/>
        </p:nvSpPr>
        <p:spPr bwMode="auto">
          <a:xfrm>
            <a:off x="4788024" y="5661248"/>
            <a:ext cx="441325" cy="36988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D6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5796136" y="1052513"/>
            <a:ext cx="0" cy="48688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36537" y="6007100"/>
            <a:ext cx="9001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Recruitment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8182445" y="6020832"/>
            <a:ext cx="63030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 dirty="0">
                <a:solidFill>
                  <a:prstClr val="white">
                    <a:lumMod val="65000"/>
                  </a:prstClr>
                </a:solidFill>
              </a:rPr>
              <a:t>3 months</a:t>
            </a:r>
          </a:p>
        </p:txBody>
      </p:sp>
      <p:grpSp>
        <p:nvGrpSpPr>
          <p:cNvPr id="2" name="Groupe 63"/>
          <p:cNvGrpSpPr/>
          <p:nvPr/>
        </p:nvGrpSpPr>
        <p:grpSpPr>
          <a:xfrm>
            <a:off x="5956002" y="4488860"/>
            <a:ext cx="1698625" cy="561775"/>
            <a:chOff x="5537200" y="2023184"/>
            <a:chExt cx="1928784" cy="793536"/>
          </a:xfrm>
        </p:grpSpPr>
        <p:graphicFrame>
          <p:nvGraphicFramePr>
            <p:cNvPr id="65" name="Espace réservé du contenu 3"/>
            <p:cNvGraphicFramePr>
              <a:graphicFrameLocks/>
            </p:cNvGraphicFramePr>
            <p:nvPr/>
          </p:nvGraphicFramePr>
          <p:xfrm>
            <a:off x="5537200" y="2023190"/>
            <a:ext cx="1928784" cy="79353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067345"/>
                  <a:gridCol w="631280"/>
                </a:tblGrid>
                <a:tr h="561771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Information security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46" marR="68546" marT="34531" marB="34531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2 hours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46" marR="68546" marT="34531" marB="34531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66" name="Image 24"/>
            <p:cNvPicPr preferRelativeResize="0">
              <a:picLocks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9705" y="2023184"/>
              <a:ext cx="286145" cy="35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e 66"/>
          <p:cNvGrpSpPr/>
          <p:nvPr/>
        </p:nvGrpSpPr>
        <p:grpSpPr>
          <a:xfrm>
            <a:off x="7769224" y="4430713"/>
            <a:ext cx="1154113" cy="678068"/>
            <a:chOff x="7658100" y="4411663"/>
            <a:chExt cx="1154113" cy="678068"/>
          </a:xfrm>
        </p:grpSpPr>
        <p:graphicFrame>
          <p:nvGraphicFramePr>
            <p:cNvPr id="68" name="Espace réservé du contenu 3"/>
            <p:cNvGraphicFramePr>
              <a:graphicFrameLocks/>
            </p:cNvGraphicFramePr>
            <p:nvPr/>
          </p:nvGraphicFramePr>
          <p:xfrm>
            <a:off x="7658100" y="4411663"/>
            <a:ext cx="1152525" cy="678068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08805"/>
                  <a:gridCol w="343720"/>
                </a:tblGrid>
                <a:tr h="67786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Discovery report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&amp; Individual commitments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611" marR="68611" marT="34234" marB="34234"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0.5 days to 1 day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611" marR="68611" marT="34234" marB="34234">
                      <a:solidFill>
                        <a:srgbClr val="0070C0"/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69" name="Image 25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6138" y="4738688"/>
              <a:ext cx="346075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e 69"/>
          <p:cNvGrpSpPr/>
          <p:nvPr/>
        </p:nvGrpSpPr>
        <p:grpSpPr>
          <a:xfrm>
            <a:off x="7408069" y="1528087"/>
            <a:ext cx="1570831" cy="678342"/>
            <a:chOff x="6931025" y="1340767"/>
            <a:chExt cx="1570831" cy="678342"/>
          </a:xfrm>
        </p:grpSpPr>
        <p:graphicFrame>
          <p:nvGraphicFramePr>
            <p:cNvPr id="71" name="Espace réservé du contenu 3"/>
            <p:cNvGraphicFramePr>
              <a:graphicFrameLocks/>
            </p:cNvGraphicFramePr>
            <p:nvPr/>
          </p:nvGraphicFramePr>
          <p:xfrm>
            <a:off x="6931025" y="1340767"/>
            <a:ext cx="1570831" cy="67834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79053"/>
                  <a:gridCol w="691778"/>
                </a:tblGrid>
                <a:tr h="517526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Fire fighting First aid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71" marR="68571" marT="34371" marB="34371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4572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0.5 days min.</a:t>
                        </a:r>
                      </a:p>
                    </a:txBody>
                    <a:tcPr marL="68571" marR="68571" marT="34371" marB="34371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72" name="Image 23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9419" y="1365249"/>
              <a:ext cx="253725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e 72"/>
          <p:cNvGrpSpPr/>
          <p:nvPr/>
        </p:nvGrpSpPr>
        <p:grpSpPr>
          <a:xfrm>
            <a:off x="5965527" y="1528087"/>
            <a:ext cx="1393825" cy="556422"/>
            <a:chOff x="5100638" y="1340768"/>
            <a:chExt cx="1393825" cy="556422"/>
          </a:xfrm>
        </p:grpSpPr>
        <p:graphicFrame>
          <p:nvGraphicFramePr>
            <p:cNvPr id="74" name="Espace réservé du contenu 3"/>
            <p:cNvGraphicFramePr>
              <a:graphicFrameLocks/>
            </p:cNvGraphicFramePr>
            <p:nvPr/>
          </p:nvGraphicFramePr>
          <p:xfrm>
            <a:off x="5100638" y="1340768"/>
            <a:ext cx="1393825" cy="55642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89921"/>
                  <a:gridCol w="503904"/>
                </a:tblGrid>
                <a:tr h="5564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E-learning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Golden Rules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en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en" sz="8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4 hours</a:t>
                        </a:r>
                        <a:endParaRPr kumimoji="0" lang="en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75" name="Image 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2211" y="1393726"/>
              <a:ext cx="254000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6" name="Espace réservé du contenu 3"/>
          <p:cNvGraphicFramePr>
            <a:graphicFrameLocks noGrp="1"/>
          </p:cNvGraphicFramePr>
          <p:nvPr/>
        </p:nvGraphicFramePr>
        <p:xfrm>
          <a:off x="6145212" y="5167525"/>
          <a:ext cx="2778125" cy="480060"/>
        </p:xfrm>
        <a:graphic>
          <a:graphicData uri="http://schemas.openxmlformats.org/drawingml/2006/table">
            <a:tbl>
              <a:tblPr/>
              <a:tblGrid>
                <a:gridCol w="2401887"/>
                <a:gridCol w="376238"/>
              </a:tblGrid>
              <a:tr h="455399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Safe driving</a:t>
                      </a:r>
                      <a:endParaRPr kumimoji="0" lang="en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(sales representatives and traveling occupations)</a:t>
                      </a:r>
                      <a:endParaRPr kumimoji="0" lang="en" altLang="fr-F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0.5 days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77" name="Image 2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7044" y="5214938"/>
            <a:ext cx="3857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9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lèche vers la droite 55"/>
          <p:cNvSpPr/>
          <p:nvPr/>
        </p:nvSpPr>
        <p:spPr>
          <a:xfrm>
            <a:off x="250825" y="5565229"/>
            <a:ext cx="8713788" cy="60007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endParaRPr lang="en" altLang="fr-FR" dirty="0">
              <a:solidFill>
                <a:srgbClr val="FFFFFF"/>
              </a:solidFill>
            </a:endParaRPr>
          </a:p>
        </p:txBody>
      </p:sp>
      <p:sp>
        <p:nvSpPr>
          <p:cNvPr id="20482" name="Titre 1"/>
          <p:cNvSpPr>
            <a:spLocks noGrp="1"/>
          </p:cNvSpPr>
          <p:nvPr>
            <p:ph type="title"/>
          </p:nvPr>
        </p:nvSpPr>
        <p:spPr bwMode="auto">
          <a:xfrm>
            <a:off x="274638" y="173038"/>
            <a:ext cx="8218488" cy="635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1" i="0" u="none" cap="none" baseline="0" dirty="0">
                <a:cs typeface="Arial" charset="0"/>
              </a:rPr>
              <a:t>Course 3 – </a:t>
            </a:r>
            <a:r>
              <a:rPr lang="en" sz="2000" b="0" i="0" u="none" cap="none" baseline="0" dirty="0" smtClean="0">
                <a:cs typeface="Arial" charset="0"/>
              </a:rPr>
              <a:t>Production services</a:t>
            </a:r>
            <a:endParaRPr lang="en" altLang="fr-FR" sz="1600" b="0" cap="none" dirty="0">
              <a:cs typeface="Arial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269875" y="1052513"/>
            <a:ext cx="0" cy="48688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06375" y="6410325"/>
            <a:ext cx="831850" cy="347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Presentations by instructor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57575" y="6403975"/>
            <a:ext cx="1477963" cy="474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In the field (on-the-job training, audit, visit, shadowing, etc.)</a:t>
            </a:r>
          </a:p>
        </p:txBody>
      </p:sp>
      <p:pic>
        <p:nvPicPr>
          <p:cNvPr id="20486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6473825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Imag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6410325"/>
            <a:ext cx="33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6488113"/>
            <a:ext cx="233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6675" y="6477000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6459538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Image 2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6464300"/>
            <a:ext cx="3317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1122363" y="6381750"/>
            <a:ext cx="954087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Exercises, workshops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simulations, etc.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08213" y="6309320"/>
            <a:ext cx="10588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Individual work, technical standards reading, etc.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642943" y="6410325"/>
            <a:ext cx="1241425" cy="475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E-learning,</a:t>
            </a:r>
            <a:r>
              <a:rPr lang="en" sz="831">
                <a:solidFill>
                  <a:prstClr val="black"/>
                </a:solidFill>
              </a:rPr>
              <a:t/>
            </a:r>
            <a:br>
              <a:rPr lang="en" sz="831">
                <a:solidFill>
                  <a:prstClr val="black"/>
                </a:solidFill>
              </a:rPr>
            </a:br>
            <a:r>
              <a:rPr lang="en" sz="831" b="0" i="0" u="none" baseline="0">
                <a:solidFill>
                  <a:prstClr val="black"/>
                </a:solidFill>
              </a:rPr>
              <a:t> self-training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Virtual classrooms</a:t>
            </a:r>
            <a:endParaRPr lang="en" sz="83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199063" y="6309320"/>
            <a:ext cx="12239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Discussions with personnel in charge, management presentations, etc.</a:t>
            </a:r>
            <a:endParaRPr lang="en" sz="831" dirty="0">
              <a:solidFill>
                <a:prstClr val="black"/>
              </a:solidFill>
            </a:endParaRPr>
          </a:p>
        </p:txBody>
      </p:sp>
      <p:sp>
        <p:nvSpPr>
          <p:cNvPr id="44" name="Bouton d'action : Personnalisé 43">
            <a:hlinkClick r:id="" action="ppaction://noaction" highlightClick="1"/>
          </p:cNvPr>
          <p:cNvSpPr/>
          <p:nvPr/>
        </p:nvSpPr>
        <p:spPr>
          <a:xfrm rot="16200000">
            <a:off x="-1927225" y="3144838"/>
            <a:ext cx="4645025" cy="288925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sz="1600" b="1" i="0" u="none" baseline="0">
                <a:solidFill>
                  <a:srgbClr val="FFFFFF"/>
                </a:solidFill>
              </a:rPr>
              <a:t>General Common Trunk (3 days)</a:t>
            </a:r>
            <a:endParaRPr lang="en" altLang="fr-FR" sz="900" b="1" dirty="0">
              <a:solidFill>
                <a:srgbClr val="FFFFFF"/>
              </a:solidFill>
            </a:endParaRPr>
          </a:p>
        </p:txBody>
      </p:sp>
      <p:sp>
        <p:nvSpPr>
          <p:cNvPr id="43" name="Bouton d'action : Personnalisé 42">
            <a:hlinkClick r:id="" action="ppaction://noaction" highlightClick="1"/>
          </p:cNvPr>
          <p:cNvSpPr/>
          <p:nvPr/>
        </p:nvSpPr>
        <p:spPr>
          <a:xfrm rot="16200000">
            <a:off x="-1605978" y="3112318"/>
            <a:ext cx="4645025" cy="353964"/>
          </a:xfrm>
          <a:prstGeom prst="actionButtonBlank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sz="1600" b="1" i="0" u="none" baseline="0">
                <a:solidFill>
                  <a:srgbClr val="FFFFFF"/>
                </a:solidFill>
              </a:rPr>
              <a:t> Site Activity Common Trunk (2 days)</a:t>
            </a:r>
          </a:p>
        </p:txBody>
      </p:sp>
      <p:graphicFrame>
        <p:nvGraphicFramePr>
          <p:cNvPr id="82" name="Espace réservé du conten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52968"/>
              </p:ext>
            </p:extLst>
          </p:nvPr>
        </p:nvGraphicFramePr>
        <p:xfrm>
          <a:off x="2137445" y="976485"/>
          <a:ext cx="4248150" cy="3743326"/>
        </p:xfrm>
        <a:graphic>
          <a:graphicData uri="http://schemas.openxmlformats.org/drawingml/2006/table">
            <a:tbl>
              <a:tblPr/>
              <a:tblGrid>
                <a:gridCol w="1455738"/>
                <a:gridCol w="1377950"/>
                <a:gridCol w="1414462"/>
              </a:tblGrid>
              <a:tr h="569913">
                <a:tc gridSpan="3"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Technical Common Trunk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          (3 days)</a:t>
                      </a:r>
                      <a:endParaRPr kumimoji="0" lang="en" alt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4291" marR="74291" marT="37147" marB="3714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HSE player in my occupation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Human factor aspects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Weak signals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4291" marR="74291" marT="37147" marB="37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The works process and the relationship with the contractors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Works process and work permit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Focus on joint activity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Works compliance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Relationship with the contractors (rights and duties)</a:t>
                      </a:r>
                    </a:p>
                  </a:txBody>
                  <a:tcPr marL="74291" marR="74291" marT="37147" marB="37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Identify risks and hazards in my profession to preserve integrity</a:t>
                      </a:r>
                      <a:endParaRPr kumimoji="0" lang="en" altLang="fr-FR" sz="1000" b="1" i="0" u="sng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Risk analysis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Barriers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Change management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4291" marR="74291" marT="37147" marB="37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</a:tr>
              <a:tr h="154781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Safety discussion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Management system</a:t>
                      </a:r>
                      <a:b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/Audit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Improvement loop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74291" marR="74291" marT="37147" marB="371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3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288" y="1043160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4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4888" y="1051098"/>
            <a:ext cx="233362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5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1438" y="1036810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6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8313" y="1041573"/>
            <a:ext cx="2540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" name="Espace réservé du contenu 3"/>
          <p:cNvGraphicFramePr>
            <a:graphicFrameLocks noGrp="1"/>
          </p:cNvGraphicFramePr>
          <p:nvPr/>
        </p:nvGraphicFramePr>
        <p:xfrm>
          <a:off x="6444208" y="2877093"/>
          <a:ext cx="2548981" cy="1927860"/>
        </p:xfrm>
        <a:graphic>
          <a:graphicData uri="http://schemas.openxmlformats.org/drawingml/2006/table">
            <a:tbl>
              <a:tblPr/>
              <a:tblGrid>
                <a:gridCol w="1800200"/>
                <a:gridCol w="748781"/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Field exercises</a:t>
                      </a:r>
                      <a:b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and debriefing at the 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Work permit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Work permit audit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Site visit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Field HSE audit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Risk analysis workshop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Verification of compensatory measures (feedback, permit, barriers)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Approximately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 days spread over the </a:t>
                      </a:r>
                      <a:b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activity</a:t>
                      </a: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20525" name="Image 2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6687" y="2886931"/>
            <a:ext cx="388937" cy="33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6" name="Image 2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1279" y="3223230"/>
            <a:ext cx="388937" cy="3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Espace réservé du contenu 3"/>
          <p:cNvGraphicFramePr>
            <a:graphicFrameLocks/>
          </p:cNvGraphicFramePr>
          <p:nvPr/>
        </p:nvGraphicFramePr>
        <p:xfrm>
          <a:off x="7800975" y="4834607"/>
          <a:ext cx="1152525" cy="67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05"/>
                <a:gridCol w="343720"/>
              </a:tblGrid>
              <a:tr h="677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Discovery report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/Individual commitments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611" marR="68611" marT="34234" marB="34234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 days to 1 day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611" marR="68611" marT="34234" marB="34234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20538" name="Image 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9013" y="5199732"/>
            <a:ext cx="3460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8293894" y="6066870"/>
            <a:ext cx="63023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6 months</a:t>
            </a:r>
          </a:p>
        </p:txBody>
      </p:sp>
      <p:pic>
        <p:nvPicPr>
          <p:cNvPr id="34" name="Image 26"/>
          <p:cNvPicPr preferRelativeResize="0">
            <a:picLocks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3423" y="1035694"/>
            <a:ext cx="252000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Espace réservé du numéro de diapositive 46"/>
          <p:cNvSpPr>
            <a:spLocks noGrp="1"/>
          </p:cNvSpPr>
          <p:nvPr>
            <p:ph type="sldNum" sz="quarter" idx="4294967295"/>
          </p:nvPr>
        </p:nvSpPr>
        <p:spPr>
          <a:xfrm>
            <a:off x="8383016" y="6525344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>
                <a:solidFill>
                  <a:prstClr val="black">
                    <a:tint val="75000"/>
                  </a:prstClr>
                </a:solidFill>
              </a:rPr>
              <a:pPr algn="r" rtl="0"/>
              <a:t>15</a:t>
            </a:fld>
            <a:endParaRPr lang="e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4" name="ZoneTexte 1"/>
          <p:cNvSpPr txBox="1">
            <a:spLocks noChangeArrowheads="1"/>
          </p:cNvSpPr>
          <p:nvPr/>
        </p:nvSpPr>
        <p:spPr bwMode="auto">
          <a:xfrm>
            <a:off x="2771800" y="5697538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D6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55" name="ZoneTexte 47"/>
          <p:cNvSpPr txBox="1">
            <a:spLocks noChangeArrowheads="1"/>
          </p:cNvSpPr>
          <p:nvPr/>
        </p:nvSpPr>
        <p:spPr bwMode="auto">
          <a:xfrm>
            <a:off x="3849902" y="5651956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D7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57" name="ZoneTexte 49"/>
          <p:cNvSpPr txBox="1">
            <a:spLocks noChangeArrowheads="1"/>
          </p:cNvSpPr>
          <p:nvPr/>
        </p:nvSpPr>
        <p:spPr bwMode="auto">
          <a:xfrm>
            <a:off x="4854789" y="5680075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D8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graphicFrame>
        <p:nvGraphicFramePr>
          <p:cNvPr id="49" name="Espace réservé du contenu 3"/>
          <p:cNvGraphicFramePr>
            <a:graphicFrameLocks/>
          </p:cNvGraphicFramePr>
          <p:nvPr/>
        </p:nvGraphicFramePr>
        <p:xfrm>
          <a:off x="925513" y="4890010"/>
          <a:ext cx="1150937" cy="62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075"/>
                <a:gridCol w="398862"/>
              </a:tblGrid>
              <a:tr h="622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Fire fighting First aid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71" marR="68571" marT="34371" marB="34371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 days </a:t>
                      </a:r>
                      <a:b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min.</a:t>
                      </a:r>
                    </a:p>
                  </a:txBody>
                  <a:tcPr marL="68571" marR="68571" marT="34371" marB="34371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0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5861" y="5228307"/>
            <a:ext cx="233363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" name="Espace réservé du contenu 3"/>
          <p:cNvGraphicFramePr>
            <a:graphicFrameLocks/>
          </p:cNvGraphicFramePr>
          <p:nvPr/>
        </p:nvGraphicFramePr>
        <p:xfrm>
          <a:off x="925511" y="4372484"/>
          <a:ext cx="1150939" cy="55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53"/>
                <a:gridCol w="528786"/>
              </a:tblGrid>
              <a:tr h="5175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E-learning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Golden Rules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50" marR="68550" marT="34324" marB="34324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 hours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50" marR="68550" marT="34324" marB="34324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8" name="Image 24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1543" y="4662294"/>
            <a:ext cx="254000" cy="1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Bouton d'action : Personnalisé 58">
            <a:hlinkClick r:id="" action="ppaction://noaction" highlightClick="1"/>
          </p:cNvPr>
          <p:cNvSpPr/>
          <p:nvPr/>
        </p:nvSpPr>
        <p:spPr>
          <a:xfrm rot="16200000">
            <a:off x="-55061" y="2226762"/>
            <a:ext cx="3312034" cy="792086"/>
          </a:xfrm>
          <a:prstGeom prst="actionButtonBlank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sz="1600" b="1" i="0" u="none" baseline="0">
                <a:solidFill>
                  <a:srgbClr val="FFFFFF"/>
                </a:solidFill>
              </a:rPr>
              <a:t>Field exercises (3 days)</a:t>
            </a:r>
            <a:endParaRPr lang="en" altLang="fr-FR" sz="1600" b="1" dirty="0">
              <a:solidFill>
                <a:srgbClr val="FFFFFF"/>
              </a:solidFill>
            </a:endParaRPr>
          </a:p>
        </p:txBody>
      </p:sp>
      <p:cxnSp>
        <p:nvCxnSpPr>
          <p:cNvPr id="60" name="Connecteur droit 59"/>
          <p:cNvCxnSpPr/>
          <p:nvPr/>
        </p:nvCxnSpPr>
        <p:spPr>
          <a:xfrm>
            <a:off x="2051720" y="1008410"/>
            <a:ext cx="0" cy="48688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115616" y="966787"/>
            <a:ext cx="0" cy="48688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-897820" y="6021288"/>
            <a:ext cx="9001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 dirty="0">
                <a:solidFill>
                  <a:prstClr val="white">
                    <a:lumMod val="65000"/>
                  </a:prstClr>
                </a:solidFill>
              </a:rPr>
              <a:t>Recruitment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36537" y="6066870"/>
            <a:ext cx="9001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Recruitment</a:t>
            </a:r>
          </a:p>
        </p:txBody>
      </p:sp>
    </p:spTree>
    <p:extLst>
      <p:ext uri="{BB962C8B-B14F-4D97-AF65-F5344CB8AC3E}">
        <p14:creationId xmlns:p14="http://schemas.microsoft.com/office/powerpoint/2010/main" val="8638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lèche vers la droite 55"/>
          <p:cNvSpPr/>
          <p:nvPr/>
        </p:nvSpPr>
        <p:spPr>
          <a:xfrm>
            <a:off x="250825" y="5526757"/>
            <a:ext cx="8713788" cy="53816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endParaRPr lang="en" altLang="fr-FR">
              <a:solidFill>
                <a:srgbClr val="FFFFFF"/>
              </a:solidFill>
            </a:endParaRPr>
          </a:p>
        </p:txBody>
      </p:sp>
      <p:sp>
        <p:nvSpPr>
          <p:cNvPr id="19458" name="Titre 1"/>
          <p:cNvSpPr>
            <a:spLocks noGrp="1"/>
          </p:cNvSpPr>
          <p:nvPr>
            <p:ph type="title"/>
          </p:nvPr>
        </p:nvSpPr>
        <p:spPr bwMode="auto">
          <a:xfrm>
            <a:off x="179512" y="274638"/>
            <a:ext cx="8894638" cy="635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en" b="1" i="0" u="none" cap="none" baseline="0" dirty="0">
                <a:cs typeface="Arial" charset="0"/>
              </a:rPr>
              <a:t>Course 4 - </a:t>
            </a:r>
            <a:r>
              <a:rPr lang="en" sz="2000" b="0" i="0" u="none" cap="none" baseline="0" dirty="0">
                <a:cs typeface="Arial" charset="0"/>
              </a:rPr>
              <a:t>Pump attendants, Drivers, </a:t>
            </a:r>
            <a:r>
              <a:rPr lang="en" sz="2000" b="0" i="0" u="none" cap="none" baseline="0">
                <a:cs typeface="Arial" charset="0"/>
              </a:rPr>
              <a:t>Multi-role </a:t>
            </a:r>
            <a:r>
              <a:rPr lang="en" sz="2000" b="0" i="0" u="none" cap="none" baseline="0" smtClean="0">
                <a:cs typeface="Arial" charset="0"/>
              </a:rPr>
              <a:t>operators</a:t>
            </a:r>
            <a:endParaRPr lang="en" altLang="fr-FR" cap="none" dirty="0">
              <a:cs typeface="Arial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269875" y="1052513"/>
            <a:ext cx="0" cy="48688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06375" y="6410325"/>
            <a:ext cx="831850" cy="347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Presentations by instructor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457575" y="6403975"/>
            <a:ext cx="1477963" cy="474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In the field (on-the-job training, audit, visit, shadowing, etc.)</a:t>
            </a:r>
          </a:p>
        </p:txBody>
      </p:sp>
      <p:pic>
        <p:nvPicPr>
          <p:cNvPr id="19463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6473825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Imag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6410325"/>
            <a:ext cx="33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6488113"/>
            <a:ext cx="2333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6675" y="6477000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6459538"/>
            <a:ext cx="3127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Image 2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6464300"/>
            <a:ext cx="3317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1122363" y="6381750"/>
            <a:ext cx="954087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Exercises, workshops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simulations, etc.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08213" y="6309320"/>
            <a:ext cx="10588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Individual work, technical standards reading, etc.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626224" y="6410325"/>
            <a:ext cx="1241425" cy="475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E-learning,</a:t>
            </a:r>
            <a:r>
              <a:rPr lang="en" sz="831">
                <a:solidFill>
                  <a:prstClr val="black"/>
                </a:solidFill>
              </a:rPr>
              <a:t/>
            </a:r>
            <a:br>
              <a:rPr lang="en" sz="831">
                <a:solidFill>
                  <a:prstClr val="black"/>
                </a:solidFill>
              </a:rPr>
            </a:br>
            <a:r>
              <a:rPr lang="en" sz="831" b="0" i="0" u="none" baseline="0">
                <a:solidFill>
                  <a:prstClr val="black"/>
                </a:solidFill>
              </a:rPr>
              <a:t> self-training</a:t>
            </a:r>
          </a:p>
          <a:p>
            <a:pPr algn="l" rtl="0">
              <a:defRPr/>
            </a:pPr>
            <a:r>
              <a:rPr lang="en" sz="831" b="0" i="0" u="none" baseline="0">
                <a:solidFill>
                  <a:prstClr val="black"/>
                </a:solidFill>
              </a:rPr>
              <a:t>Virtual classrooms</a:t>
            </a:r>
            <a:endParaRPr lang="en" sz="83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199063" y="6309320"/>
            <a:ext cx="1223962" cy="474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" sz="831" b="0" i="0" u="none" baseline="0" dirty="0">
                <a:solidFill>
                  <a:prstClr val="black"/>
                </a:solidFill>
              </a:rPr>
              <a:t>Discussions with personnel in charge, management presentations, etc.</a:t>
            </a:r>
            <a:endParaRPr lang="en" sz="831" dirty="0">
              <a:solidFill>
                <a:prstClr val="black"/>
              </a:solidFill>
            </a:endParaRPr>
          </a:p>
        </p:txBody>
      </p:sp>
      <p:sp>
        <p:nvSpPr>
          <p:cNvPr id="44" name="Bouton d'action : Personnalisé 43">
            <a:hlinkClick r:id="" action="ppaction://noaction" highlightClick="1"/>
          </p:cNvPr>
          <p:cNvSpPr/>
          <p:nvPr/>
        </p:nvSpPr>
        <p:spPr>
          <a:xfrm rot="16200000">
            <a:off x="-1927225" y="3192463"/>
            <a:ext cx="4645025" cy="288925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sz="1600" b="1" i="0" u="none" baseline="0">
                <a:solidFill>
                  <a:srgbClr val="FFFFFF"/>
                </a:solidFill>
              </a:rPr>
              <a:t>Simplified General Common Trunk (2 days)</a:t>
            </a:r>
            <a:endParaRPr lang="en" altLang="fr-FR" sz="900" b="1" dirty="0">
              <a:solidFill>
                <a:srgbClr val="FFFFFF"/>
              </a:solidFill>
            </a:endParaRPr>
          </a:p>
        </p:txBody>
      </p:sp>
      <p:graphicFrame>
        <p:nvGraphicFramePr>
          <p:cNvPr id="48" name="Espace réservé du contenu 3"/>
          <p:cNvGraphicFramePr>
            <a:graphicFrameLocks noGrp="1"/>
          </p:cNvGraphicFramePr>
          <p:nvPr/>
        </p:nvGraphicFramePr>
        <p:xfrm>
          <a:off x="755576" y="1024041"/>
          <a:ext cx="3558754" cy="3975100"/>
        </p:xfrm>
        <a:graphic>
          <a:graphicData uri="http://schemas.openxmlformats.org/drawingml/2006/table">
            <a:tbl>
              <a:tblPr/>
              <a:tblGrid>
                <a:gridCol w="3558754"/>
              </a:tblGrid>
              <a:tr h="404813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Common Trunk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Site/subsidiary activity (2 days)</a:t>
                      </a:r>
                      <a:endParaRPr kumimoji="0" lang="en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9900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Site/subsidiary challenges/my activity</a:t>
                      </a: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Major risks and incidents related to my site/subsidiary/products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Emissions, environmental and health impacts, waste</a:t>
                      </a: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Know and apply the site/subsidiary regulations</a:t>
                      </a:r>
                      <a:endParaRPr kumimoji="0" lang="en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General Safety regulations, site-subsidiary security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PPE for the site/subsidiary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Guided site visit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Emergency situation, know the contacts</a:t>
                      </a: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</a:tr>
              <a:tr h="1739900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Know and apply the site/subsidiary regulations</a:t>
                      </a: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(continued)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Golden rules: issues for the site/subsidiary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Site/subsidiary stakeholders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hlinkClick r:id="" action="ppaction://noactio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hlinkClick r:id="" action="ppaction://noactio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hlinkClick r:id="" action="ppaction://noaction"/>
                        </a:rPr>
                        <a:t>Reference and identify the correct contacts</a:t>
                      </a:r>
                      <a:endParaRPr kumimoji="0" lang="en" alt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HSE technical standards and associated tools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B2D1">
                        <a:alpha val="14902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9487" name="Imag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6140" y="1131094"/>
            <a:ext cx="25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8" name="Imag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9515" y="1139032"/>
            <a:ext cx="233362" cy="231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9" name="Imag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252" y="1124744"/>
            <a:ext cx="3127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0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5952" y="1127919"/>
            <a:ext cx="25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" name="Espace réservé du contenu 3"/>
          <p:cNvGraphicFramePr>
            <a:graphicFrameLocks/>
          </p:cNvGraphicFramePr>
          <p:nvPr/>
        </p:nvGraphicFramePr>
        <p:xfrm>
          <a:off x="7596336" y="4834607"/>
          <a:ext cx="1152525" cy="67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05"/>
                <a:gridCol w="343720"/>
              </a:tblGrid>
              <a:tr h="677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Discovery report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/Individual commitments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611" marR="68611" marT="34234" marB="34234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hours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611" marR="68611" marT="34234" marB="34234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19502" name="Image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4374" y="5228307"/>
            <a:ext cx="3460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ZoneTexte 42"/>
          <p:cNvSpPr txBox="1"/>
          <p:nvPr/>
        </p:nvSpPr>
        <p:spPr>
          <a:xfrm>
            <a:off x="8443913" y="6035675"/>
            <a:ext cx="63023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3 months</a:t>
            </a:r>
          </a:p>
        </p:txBody>
      </p:sp>
      <p:graphicFrame>
        <p:nvGraphicFramePr>
          <p:cNvPr id="49" name="Espace réservé du contenu 3"/>
          <p:cNvGraphicFramePr>
            <a:graphicFrameLocks/>
          </p:cNvGraphicFramePr>
          <p:nvPr/>
        </p:nvGraphicFramePr>
        <p:xfrm>
          <a:off x="6718562" y="1370807"/>
          <a:ext cx="1393825" cy="31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921"/>
                <a:gridCol w="503904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E-learning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Golden Rules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50" marR="68550" marT="34324" marB="34324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 hours</a:t>
                      </a:r>
                      <a:endParaRPr kumimoji="0" lang="en" alt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50" marR="68550" marT="34324" marB="34324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521" name="Image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498" y="1376388"/>
            <a:ext cx="2540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ZoneTexte 52"/>
          <p:cNvSpPr txBox="1"/>
          <p:nvPr/>
        </p:nvSpPr>
        <p:spPr>
          <a:xfrm>
            <a:off x="179387" y="6035675"/>
            <a:ext cx="9001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>
                <a:solidFill>
                  <a:prstClr val="white">
                    <a:lumMod val="65000"/>
                  </a:prstClr>
                </a:solidFill>
              </a:rPr>
              <a:t>Recruitment</a:t>
            </a:r>
          </a:p>
        </p:txBody>
      </p:sp>
      <p:pic>
        <p:nvPicPr>
          <p:cNvPr id="35" name="Image 2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7006" y="1139032"/>
            <a:ext cx="284224" cy="24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" name="Espace réservé du contenu 3"/>
          <p:cNvGraphicFramePr>
            <a:graphicFrameLocks noGrp="1"/>
          </p:cNvGraphicFramePr>
          <p:nvPr/>
        </p:nvGraphicFramePr>
        <p:xfrm>
          <a:off x="4379243" y="2132856"/>
          <a:ext cx="1992957" cy="1927800"/>
        </p:xfrm>
        <a:graphic>
          <a:graphicData uri="http://schemas.openxmlformats.org/drawingml/2006/table">
            <a:tbl>
              <a:tblPr/>
              <a:tblGrid>
                <a:gridCol w="984845"/>
                <a:gridCol w="1008112"/>
              </a:tblGrid>
              <a:tr h="1491481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Field exercises and debriefing at the 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Golden Rules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Stop card</a:t>
                      </a:r>
                      <a:endParaRPr kumimoji="0" lang="en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Hunt down the anomalies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Site/subsidiary products &amp; FDS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Emergency</a:t>
                      </a:r>
                    </a:p>
                  </a:txBody>
                  <a:tcPr marL="68566" marR="68566" marT="34260" marB="342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day spread over the activity.</a:t>
                      </a:r>
                      <a:endParaRPr kumimoji="0" lang="en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66" marR="68566" marT="34260" marB="342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7" name="Image 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8054" y="2834456"/>
            <a:ext cx="541746" cy="469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Espace réservé du numéro de diapositive 49"/>
          <p:cNvSpPr>
            <a:spLocks noGrp="1"/>
          </p:cNvSpPr>
          <p:nvPr>
            <p:ph type="sldNum" sz="quarter" idx="4294967295"/>
          </p:nvPr>
        </p:nvSpPr>
        <p:spPr>
          <a:xfrm>
            <a:off x="8383016" y="6525344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>
                <a:solidFill>
                  <a:prstClr val="black">
                    <a:tint val="75000"/>
                  </a:prstClr>
                </a:solidFill>
              </a:rPr>
              <a:pPr algn="r" rtl="0"/>
              <a:t>16</a:t>
            </a:fld>
            <a:endParaRPr lang="en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5" name="Espace réservé du contenu 3"/>
          <p:cNvGraphicFramePr>
            <a:graphicFrameLocks noGrp="1"/>
          </p:cNvGraphicFramePr>
          <p:nvPr/>
        </p:nvGraphicFramePr>
        <p:xfrm>
          <a:off x="6416675" y="4412942"/>
          <a:ext cx="2547813" cy="434340"/>
        </p:xfrm>
        <a:graphic>
          <a:graphicData uri="http://schemas.openxmlformats.org/drawingml/2006/table">
            <a:tbl>
              <a:tblPr/>
              <a:tblGrid>
                <a:gridCol w="2202766"/>
                <a:gridCol w="345047"/>
              </a:tblGrid>
              <a:tr h="198438"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Safe driving</a:t>
                      </a:r>
                      <a:endParaRPr kumimoji="0" lang="en" alt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(Drivers and traveling occupations)</a:t>
                      </a:r>
                      <a:endParaRPr kumimoji="0" lang="en" altLang="fr-F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20000"/>
                        <a:buFont typeface="Lucida Grande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 defTabSz="5334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Font typeface="Lucida Grande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A90025"/>
                        </a:buClr>
                        <a:buSzPct val="8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4pPr>
                      <a:lvl5pPr marL="2057400" indent="-228600" defTabSz="352425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5pPr>
                      <a:lvl6pPr marL="25146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6pPr>
                      <a:lvl7pPr marL="29718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7pPr>
                      <a:lvl8pPr marL="34290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8pPr>
                      <a:lvl9pPr marL="3886200" indent="-228600" defTabSz="352425" eaLnBrk="0"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800000"/>
                        </a:buClr>
                        <a:buSzPct val="100000"/>
                        <a:buFont typeface="Lucida Grande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ea typeface="Helvetica" charset="0"/>
                          <a:cs typeface="Helvetica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0.5 days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57" name="Image 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8195" y="4365104"/>
            <a:ext cx="3857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Connecteur droit 57"/>
          <p:cNvCxnSpPr/>
          <p:nvPr/>
        </p:nvCxnSpPr>
        <p:spPr>
          <a:xfrm>
            <a:off x="6372200" y="1052736"/>
            <a:ext cx="0" cy="48688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ZoneTexte 47"/>
          <p:cNvSpPr txBox="1">
            <a:spLocks noChangeArrowheads="1"/>
          </p:cNvSpPr>
          <p:nvPr/>
        </p:nvSpPr>
        <p:spPr bwMode="auto">
          <a:xfrm>
            <a:off x="1691476" y="5617815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D3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sp>
        <p:nvSpPr>
          <p:cNvPr id="61" name="ZoneTexte 49"/>
          <p:cNvSpPr txBox="1">
            <a:spLocks noChangeArrowheads="1"/>
          </p:cNvSpPr>
          <p:nvPr/>
        </p:nvSpPr>
        <p:spPr bwMode="auto">
          <a:xfrm>
            <a:off x="5282982" y="5598988"/>
            <a:ext cx="441146" cy="36933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b="1" i="0" u="none" baseline="0">
                <a:solidFill>
                  <a:prstClr val="white"/>
                </a:solidFill>
              </a:rPr>
              <a:t>D4</a:t>
            </a:r>
            <a:endParaRPr lang="en" altLang="fr-FR" b="1" dirty="0">
              <a:solidFill>
                <a:prstClr val="white"/>
              </a:solidFill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6770688" y="2084509"/>
            <a:ext cx="1393825" cy="556422"/>
            <a:chOff x="5100638" y="1340768"/>
            <a:chExt cx="1393825" cy="556422"/>
          </a:xfrm>
        </p:grpSpPr>
        <p:graphicFrame>
          <p:nvGraphicFramePr>
            <p:cNvPr id="54" name="Espace réservé du contenu 3"/>
            <p:cNvGraphicFramePr>
              <a:graphicFrameLocks/>
            </p:cNvGraphicFramePr>
            <p:nvPr/>
          </p:nvGraphicFramePr>
          <p:xfrm>
            <a:off x="5100638" y="1340768"/>
            <a:ext cx="1393825" cy="556422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25648"/>
                  <a:gridCol w="568177"/>
                </a:tblGrid>
                <a:tr h="5564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fr-FR" altLang="fr-FR" sz="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Elearning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fr-FR" altLang="fr-FR" sz="800" b="1" i="0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Step</a:t>
                        </a:r>
                        <a:r>
                          <a:rPr kumimoji="0" lang="fr-FR" altLang="fr-FR" sz="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 in</a:t>
                        </a:r>
                        <a:endParaRPr kumimoji="0" lang="fr-FR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fr-FR" altLang="fr-FR" sz="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 </a:t>
                        </a: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endParaRPr kumimoji="0" lang="fr-FR" alt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charset="0"/>
                          <a:buNone/>
                          <a:tabLst/>
                        </a:pPr>
                        <a:r>
                          <a:rPr kumimoji="0" lang="fr-FR" altLang="fr-FR" sz="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4 </a:t>
                        </a:r>
                        <a:r>
                          <a:rPr kumimoji="0" lang="fr-FR" altLang="fr-FR" sz="800" b="1" i="0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charset="0"/>
                            <a:ea typeface="Arial" charset="0"/>
                            <a:cs typeface="Arial" charset="0"/>
                          </a:rPr>
                          <a:t>hours</a:t>
                        </a:r>
                        <a:endParaRPr kumimoji="0" lang="fr-FR" alt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endParaRPr>
                      </a:p>
                    </a:txBody>
                    <a:tcPr marL="68550" marR="68550" marT="34324" marB="34324" anchor="ctr">
                      <a:solidFill>
                        <a:schemeClr val="accent3">
                          <a:lumMod val="75000"/>
                        </a:schemeClr>
                      </a:solidFill>
                    </a:tcPr>
                  </a:tc>
                </a:tr>
              </a:tbl>
            </a:graphicData>
          </a:graphic>
        </p:graphicFrame>
        <p:pic>
          <p:nvPicPr>
            <p:cNvPr id="59" name="Image 2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2211" y="1393726"/>
              <a:ext cx="254000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535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just" rtl="0">
              <a:buFont typeface="Lucida Grande"/>
              <a:buNone/>
            </a:pPr>
            <a:r>
              <a:rPr lang="en" b="0" i="0" u="none" baseline="0">
                <a:cs typeface="Arial" pitchFamily="34" charset="0"/>
              </a:rPr>
              <a:t>At the end of this module:</a:t>
            </a:r>
          </a:p>
          <a:p>
            <a:pPr marL="0" indent="0" algn="just" rtl="0">
              <a:buFont typeface="Lucida Grande"/>
              <a:buNone/>
            </a:pPr>
            <a:endParaRPr lang="en" altLang="fr-FR" dirty="0" smtClean="0">
              <a:cs typeface="Arial" pitchFamily="34" charset="0"/>
            </a:endParaRPr>
          </a:p>
          <a:p>
            <a:pPr marL="273050" indent="-273050" algn="just" rtl="0"/>
            <a:r>
              <a:rPr lang="en" b="0" i="0" u="none" baseline="0">
                <a:cs typeface="Arial" pitchFamily="34" charset="0"/>
              </a:rPr>
              <a:t>You will have understood the aim and purpose of the integration course and how this integration will be rolled out. </a:t>
            </a:r>
            <a:endParaRPr lang="en" altLang="fr-FR" dirty="0">
              <a:cs typeface="Arial" pitchFamily="34" charset="0"/>
            </a:endParaRPr>
          </a:p>
          <a:p>
            <a:pPr marL="273050" indent="-273050" algn="just" rtl="0"/>
            <a:endParaRPr lang="en" altLang="fr-FR" dirty="0" smtClean="0">
              <a:cs typeface="Helvetica" pitchFamily="34" charset="0"/>
            </a:endParaRPr>
          </a:p>
          <a:p>
            <a:pPr marL="273050" indent="-273050" algn="just" rtl="0"/>
            <a:r>
              <a:rPr lang="en" b="0" i="0" u="none" baseline="0">
                <a:cs typeface="Arial" pitchFamily="34" charset="0"/>
              </a:rPr>
              <a:t>You will have understood and will be able to testify to the commitment of Top Management and its H3SE vision (Hygiene/Health, Security, Safety, Societal and Environment).</a:t>
            </a:r>
          </a:p>
          <a:p>
            <a:pPr marL="0" indent="0" algn="l" rtl="0"/>
            <a:endParaRPr lang="en" altLang="fr-FR" dirty="0" smtClean="0">
              <a:cs typeface="Arial" pitchFamily="34" charset="0"/>
            </a:endParaRP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44121557-CB0F-4576-A502-E93EEFB6D70D}" type="slidenum">
              <a:rPr/>
              <a:pPr algn="r" rtl="0"/>
              <a:t>2</a:t>
            </a:fld>
            <a:endParaRPr lang="en" altLang="fr-FR"/>
          </a:p>
        </p:txBody>
      </p:sp>
      <p:sp>
        <p:nvSpPr>
          <p:cNvPr id="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Module objectives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</a:rPr>
              <a:t>Your integration course</a:t>
            </a:r>
            <a:endParaRPr lang="en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just" rtl="0">
              <a:buFont typeface="Lucida Grande"/>
              <a:buNone/>
            </a:pPr>
            <a:r>
              <a:rPr lang="en" b="0" i="0" u="none" baseline="0" dirty="0">
                <a:cs typeface="Arial" pitchFamily="34" charset="0"/>
              </a:rPr>
              <a:t>The objectives of your integration course are to ensure:</a:t>
            </a:r>
          </a:p>
          <a:p>
            <a:pPr marL="0" indent="0" algn="just" rtl="0">
              <a:buFont typeface="Lucida Grande"/>
              <a:buNone/>
            </a:pPr>
            <a:endParaRPr lang="en" altLang="fr-FR" dirty="0" smtClean="0">
              <a:cs typeface="Arial" pitchFamily="34" charset="0"/>
            </a:endParaRPr>
          </a:p>
          <a:p>
            <a:pPr marL="273050" indent="-273050" algn="just" rtl="0"/>
            <a:r>
              <a:rPr lang="en" b="0" i="0" u="none" baseline="0" dirty="0">
                <a:cs typeface="Arial" pitchFamily="34" charset="0"/>
              </a:rPr>
              <a:t>That all Group employees have the same basic H3SE knowledge and skills.</a:t>
            </a:r>
          </a:p>
          <a:p>
            <a:pPr marL="273050" indent="-273050" algn="just" rtl="0"/>
            <a:r>
              <a:rPr lang="en" b="0" i="0" u="none" baseline="0" dirty="0">
                <a:cs typeface="Arial" pitchFamily="34" charset="0"/>
              </a:rPr>
              <a:t>That this knowledge and these skills are adapted to your current occupation.</a:t>
            </a:r>
          </a:p>
          <a:p>
            <a:pPr marL="273050" indent="-273050" algn="just" rtl="0"/>
            <a:r>
              <a:rPr lang="en" b="0" i="0" u="none" baseline="0" dirty="0">
                <a:cs typeface="Arial" pitchFamily="34" charset="0"/>
              </a:rPr>
              <a:t>That the H3SE value is embedded in your day-to-day work.</a:t>
            </a:r>
          </a:p>
          <a:p>
            <a:pPr marL="0" indent="0" algn="just" rtl="0">
              <a:buFont typeface="Lucida Grande"/>
              <a:buNone/>
            </a:pPr>
            <a:endParaRPr lang="en" altLang="fr-FR" dirty="0" smtClean="0">
              <a:cs typeface="Arial" pitchFamily="34" charset="0"/>
            </a:endParaRPr>
          </a:p>
          <a:p>
            <a:pPr marL="0" indent="0" algn="just" rtl="0">
              <a:buFont typeface="Lucida Grande"/>
              <a:buNone/>
            </a:pPr>
            <a:r>
              <a:rPr lang="en" b="0" i="0" u="none" baseline="0" dirty="0">
                <a:cs typeface="Arial" pitchFamily="34" charset="0"/>
              </a:rPr>
              <a:t>At the end of the first few days of your course: </a:t>
            </a:r>
          </a:p>
          <a:p>
            <a:pPr marL="273050" indent="-273050" algn="just" rtl="0"/>
            <a:r>
              <a:rPr lang="en" b="0" i="0" u="none" baseline="0" dirty="0">
                <a:cs typeface="Arial" pitchFamily="34" charset="0"/>
              </a:rPr>
              <a:t>Distribution of an </a:t>
            </a:r>
            <a:r>
              <a:rPr lang="en" b="1" i="0" u="none" baseline="0" dirty="0">
                <a:cs typeface="Arial" pitchFamily="34" charset="0"/>
              </a:rPr>
              <a:t>H3SE passport </a:t>
            </a:r>
            <a:r>
              <a:rPr lang="en" b="0" i="0" u="none" baseline="0" dirty="0">
                <a:cs typeface="Arial" pitchFamily="34" charset="0"/>
              </a:rPr>
              <a:t>attesting to the modules that you have completed: a </a:t>
            </a:r>
            <a:r>
              <a:rPr lang="en" b="1" i="0" u="none" baseline="0" dirty="0">
                <a:cs typeface="Arial" pitchFamily="34" charset="0"/>
              </a:rPr>
              <a:t>true permit to work at Total</a:t>
            </a:r>
            <a:r>
              <a:rPr lang="en" b="0" i="0" u="none" baseline="0" dirty="0">
                <a:cs typeface="Arial" pitchFamily="34" charset="0"/>
              </a:rPr>
              <a:t>.</a:t>
            </a:r>
          </a:p>
          <a:p>
            <a:pPr marL="0" indent="0" algn="l" rtl="0"/>
            <a:endParaRPr lang="en" altLang="fr-FR" dirty="0" smtClean="0">
              <a:cs typeface="Arial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1D5BA84B-0130-4C22-8907-B9E163F7B049}" type="slidenum">
              <a:rPr/>
              <a:pPr algn="r" rtl="0"/>
              <a:t>3</a:t>
            </a:fld>
            <a:endParaRPr lang="en" altLang="fr-FR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</a:rPr>
              <a:t>TOTAL in a few words</a:t>
            </a:r>
            <a:endParaRPr lang="e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1C831C7C-3513-4BFE-8A2A-944D9D7FC9BE}" type="slidenum">
              <a:rPr/>
              <a:pPr algn="r" rtl="0"/>
              <a:t>4</a:t>
            </a:fld>
            <a:endParaRPr lang="en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8458" y="1484784"/>
            <a:ext cx="6035972" cy="4019921"/>
          </a:xfrm>
          <a:prstGeom prst="rect">
            <a:avLst/>
          </a:prstGeom>
        </p:spPr>
      </p:pic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TOTAL in a few words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7411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F36F3B3-ECA7-4978-AFE2-5E11BC32AD21}" type="slidenum">
              <a:rPr/>
              <a:pPr algn="r" rtl="0"/>
              <a:t>5</a:t>
            </a:fld>
            <a:endParaRPr lang="en" altLang="fr-FR"/>
          </a:p>
        </p:txBody>
      </p:sp>
      <p:sp>
        <p:nvSpPr>
          <p:cNvPr id="33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56" y="692696"/>
            <a:ext cx="8472431" cy="554398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99592" y="5157192"/>
            <a:ext cx="16561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1" dirty="0" smtClean="0">
                <a:solidFill>
                  <a:schemeClr val="bg1">
                    <a:lumMod val="65000"/>
                  </a:schemeClr>
                </a:solidFill>
              </a:rPr>
              <a:t>GAS AND POWER MARKETING</a:t>
            </a:r>
            <a:endParaRPr lang="en-US" sz="7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55576" y="5157192"/>
            <a:ext cx="144016" cy="144016"/>
          </a:xfrm>
          <a:prstGeom prst="ellipse">
            <a:avLst/>
          </a:prstGeom>
          <a:solidFill>
            <a:srgbClr val="133C75"/>
          </a:solidFill>
          <a:ln>
            <a:solidFill>
              <a:srgbClr val="133C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 smtClean="0"/>
              <a:t>9</a:t>
            </a:r>
            <a:endParaRPr lang="en-US" sz="900" dirty="0"/>
          </a:p>
        </p:txBody>
      </p:sp>
      <p:sp>
        <p:nvSpPr>
          <p:cNvPr id="8" name="Ellipse 7"/>
          <p:cNvSpPr/>
          <p:nvPr/>
        </p:nvSpPr>
        <p:spPr>
          <a:xfrm>
            <a:off x="8460432" y="4869160"/>
            <a:ext cx="144016" cy="144016"/>
          </a:xfrm>
          <a:prstGeom prst="ellipse">
            <a:avLst/>
          </a:prstGeom>
          <a:solidFill>
            <a:srgbClr val="133C75"/>
          </a:solidFill>
          <a:ln>
            <a:solidFill>
              <a:srgbClr val="133C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dirty="0" smtClean="0"/>
              <a:t>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909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TOTAL and the H3SE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8435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24471E0A-F404-4560-88A9-1DE4900604C9}" type="slidenum">
              <a:rPr/>
              <a:pPr algn="r" rtl="0"/>
              <a:t>6</a:t>
            </a:fld>
            <a:endParaRPr lang="en" altLang="fr-FR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2813"/>
            <a:ext cx="8075613" cy="5180012"/>
          </a:xfrm>
        </p:spPr>
        <p:txBody>
          <a:bodyPr/>
          <a:lstStyle/>
          <a:p>
            <a:pPr marL="0" indent="0" algn="just" rtl="0">
              <a:buFont typeface="Lucida Grande"/>
              <a:buNone/>
            </a:pPr>
            <a:r>
              <a:rPr lang="en" sz="2400" b="0" i="0" u="none" baseline="0">
                <a:cs typeface="Arial" pitchFamily="34" charset="0"/>
              </a:rPr>
              <a:t>The challenges: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The protection of people, the environment and assets,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The sustainability of our activities.</a:t>
            </a:r>
          </a:p>
          <a:p>
            <a:pPr marL="0" indent="0" algn="just" rtl="0">
              <a:buFont typeface="Lucida Grande"/>
              <a:buNone/>
            </a:pPr>
            <a:r>
              <a:rPr lang="en" sz="2800" b="0" i="0" u="none" baseline="0">
                <a:cs typeface="Arial" pitchFamily="34" charset="0"/>
              </a:rPr>
              <a:t> </a:t>
            </a:r>
          </a:p>
          <a:p>
            <a:pPr marL="0" indent="0" algn="just" rtl="0">
              <a:buFont typeface="Lucida Grande"/>
              <a:buNone/>
            </a:pPr>
            <a:r>
              <a:rPr lang="en" sz="2400" b="0" i="0" u="none" baseline="0">
                <a:cs typeface="Arial" pitchFamily="34" charset="0"/>
              </a:rPr>
              <a:t>The willingness: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To avoid any personal injury and control the risks inherent to our activities.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To reduce the impact of sites on the environment (water, air, waste, noise, odors and aesthetics).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To be a player in local life and meet the expectations of the stakeholders.</a:t>
            </a:r>
          </a:p>
          <a:p>
            <a:pPr lvl="1" algn="just" rtl="0">
              <a:buFont typeface="Arial" pitchFamily="34" charset="0"/>
              <a:buChar char="•"/>
            </a:pPr>
            <a:r>
              <a:rPr lang="en" sz="2000" b="0" i="0" u="none" baseline="0">
                <a:cs typeface="Arial" pitchFamily="34" charset="0"/>
              </a:rPr>
              <a:t>To protect its employees.</a:t>
            </a:r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What is H3SE?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9459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EC7EAA63-DDAC-44D4-8CC9-FCE0C40AFA49}" type="slidenum">
              <a:rPr/>
              <a:pPr algn="r" rtl="0"/>
              <a:t>7</a:t>
            </a:fld>
            <a:endParaRPr lang="en" altLang="fr-FR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075613" cy="4967287"/>
          </a:xfrm>
        </p:spPr>
        <p:txBody>
          <a:bodyPr/>
          <a:lstStyle/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H</a:t>
            </a:r>
            <a:r>
              <a:rPr lang="en" sz="2400" b="0" i="0" u="none" baseline="0">
                <a:cs typeface="Arial" pitchFamily="34" charset="0"/>
              </a:rPr>
              <a:t>ygiene/Health: protection of employee and community health.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afety: protection of employees and facilities from risks related to our activities.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ecurity: protection against events outside the Group (politics, geopolitics, crime, etc.)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ocietal: respect for stakeholders.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E</a:t>
            </a:r>
            <a:r>
              <a:rPr lang="en" sz="2400" b="0" i="0" u="none" baseline="0">
                <a:cs typeface="Arial" pitchFamily="34" charset="0"/>
              </a:rPr>
              <a:t>nvironment: protection against environmental pollutions of all kinds.</a:t>
            </a:r>
            <a:endParaRPr lang="en" altLang="fr-FR" dirty="0" smtClean="0">
              <a:cs typeface="Arial" pitchFamily="34" charset="0"/>
            </a:endParaRPr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Examples of H3SE risks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66F9F9EA-49A3-45FD-83B8-36C5861AD522}" type="slidenum">
              <a:rPr/>
              <a:pPr algn="r" rtl="0"/>
              <a:t>8</a:t>
            </a:fld>
            <a:endParaRPr lang="en" altLang="fr-FR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075613" cy="5287963"/>
          </a:xfrm>
        </p:spPr>
        <p:txBody>
          <a:bodyPr/>
          <a:lstStyle/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H</a:t>
            </a:r>
            <a:r>
              <a:rPr lang="en" sz="2400" b="0" i="0" u="none" baseline="0">
                <a:cs typeface="Arial" pitchFamily="34" charset="0"/>
              </a:rPr>
              <a:t>ygiene/Health: products that are hazardous to health or heavy loads affecting physical integrity.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afety: hydrocarbon explosion or fire.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ecurity: </a:t>
            </a:r>
            <a:r>
              <a:rPr lang="en" sz="2400" b="0" i="0" u="none" baseline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political instabilities or terrorist risks.</a:t>
            </a:r>
            <a:endParaRPr lang="en" altLang="fr-FR" sz="2400" dirty="0" smtClean="0">
              <a:cs typeface="Arial" pitchFamily="34" charset="0"/>
            </a:endParaRP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S</a:t>
            </a:r>
            <a:r>
              <a:rPr lang="en" sz="2400" b="0" i="0" u="none" baseline="0">
                <a:cs typeface="Arial" pitchFamily="34" charset="0"/>
              </a:rPr>
              <a:t>ocietal: risks to the neighbors of our facilities.</a:t>
            </a:r>
          </a:p>
          <a:p>
            <a:pPr marL="0" indent="0" algn="just" rtl="0">
              <a:spcAft>
                <a:spcPts val="1500"/>
              </a:spcAft>
              <a:buFont typeface="Lucida Grande"/>
              <a:buNone/>
            </a:pPr>
            <a:r>
              <a:rPr lang="en" sz="2800" b="1" i="0" u="none" baseline="0">
                <a:solidFill>
                  <a:srgbClr val="A90025"/>
                </a:solidFill>
                <a:cs typeface="Arial" pitchFamily="34" charset="0"/>
              </a:rPr>
              <a:t>E</a:t>
            </a:r>
            <a:r>
              <a:rPr lang="en" sz="2400" b="0" i="0" u="none" baseline="0">
                <a:cs typeface="Arial" pitchFamily="34" charset="0"/>
              </a:rPr>
              <a:t>nvironment: ground or water pollution caused by hydrocarbon leak.</a:t>
            </a:r>
            <a:endParaRPr lang="en" altLang="fr-FR" dirty="0" smtClean="0">
              <a:cs typeface="Arial" pitchFamily="34" charset="0"/>
            </a:endParaRPr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94" y="29605"/>
            <a:ext cx="8218488" cy="490066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" sz="2000" b="1" i="0" u="none" baseline="0"/>
              <a:t>4 pre-determined courses in 3 steps</a:t>
            </a:r>
            <a:endParaRPr lang="en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6553200" y="5955259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5440001-4D0E-9E45-BD4B-D61B24722928}" type="slidenum">
              <a:rPr/>
              <a:pPr algn="r" rtl="0"/>
              <a:t>9</a:t>
            </a:fld>
            <a:endParaRPr lang="en" altLang="x-none"/>
          </a:p>
        </p:txBody>
      </p:sp>
      <p:sp>
        <p:nvSpPr>
          <p:cNvPr id="10" name="Rectangle à coins arrondis 9"/>
          <p:cNvSpPr/>
          <p:nvPr/>
        </p:nvSpPr>
        <p:spPr>
          <a:xfrm>
            <a:off x="593745" y="476672"/>
            <a:ext cx="2340000" cy="4022725"/>
          </a:xfrm>
          <a:prstGeom prst="round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b="1" i="0" u="none" baseline="0" dirty="0">
                <a:solidFill>
                  <a:srgbClr val="A90025"/>
                </a:solidFill>
              </a:rPr>
              <a:t>H3SE </a:t>
            </a:r>
          </a:p>
          <a:p>
            <a:pPr algn="ctr" rtl="0"/>
            <a:r>
              <a:rPr lang="en" b="1" i="0" u="none" baseline="0" dirty="0">
                <a:solidFill>
                  <a:srgbClr val="A90025"/>
                </a:solidFill>
              </a:rPr>
              <a:t>TOTAL Group</a:t>
            </a:r>
            <a:endParaRPr lang="en" altLang="fr-FR" dirty="0">
              <a:solidFill>
                <a:srgbClr val="A90025"/>
              </a:solidFill>
            </a:endParaRPr>
          </a:p>
          <a:p>
            <a:pPr algn="ctr" rtl="0"/>
            <a:endParaRPr lang="en" altLang="fr-FR" sz="1600" dirty="0">
              <a:solidFill>
                <a:srgbClr val="A90025"/>
              </a:solidFill>
            </a:endParaRPr>
          </a:p>
          <a:p>
            <a:pPr algn="ctr" rtl="0"/>
            <a:r>
              <a:rPr lang="en" sz="1600" b="1" i="0" u="none" baseline="0" dirty="0">
                <a:solidFill>
                  <a:srgbClr val="A90025"/>
                </a:solidFill>
              </a:rPr>
              <a:t>T</a:t>
            </a:r>
            <a:r>
              <a:rPr lang="en" sz="1600" b="0" i="0" u="none" baseline="0" dirty="0">
                <a:solidFill>
                  <a:srgbClr val="A90025"/>
                </a:solidFill>
              </a:rPr>
              <a:t>ronc </a:t>
            </a:r>
            <a:r>
              <a:rPr lang="en" sz="1600" b="1" i="0" u="none" baseline="0" dirty="0">
                <a:solidFill>
                  <a:srgbClr val="A90025"/>
                </a:solidFill>
              </a:rPr>
              <a:t>C</a:t>
            </a:r>
            <a:r>
              <a:rPr lang="en" sz="1600" b="0" i="0" u="none" baseline="0" dirty="0">
                <a:solidFill>
                  <a:srgbClr val="A90025"/>
                </a:solidFill>
              </a:rPr>
              <a:t>ommun </a:t>
            </a:r>
            <a:r>
              <a:rPr lang="en" sz="1600" b="1" i="0" u="none" baseline="0" dirty="0">
                <a:solidFill>
                  <a:srgbClr val="A90025"/>
                </a:solidFill>
              </a:rPr>
              <a:t>G</a:t>
            </a:r>
            <a:r>
              <a:rPr lang="en" sz="1600" b="0" i="0" u="none" baseline="0" dirty="0">
                <a:solidFill>
                  <a:srgbClr val="A90025"/>
                </a:solidFill>
              </a:rPr>
              <a:t>roupe (Group Common Trunk)</a:t>
            </a:r>
          </a:p>
          <a:p>
            <a:pPr algn="ctr" rtl="0"/>
            <a:r>
              <a:rPr lang="en" sz="1600" b="1" i="0" u="none" baseline="0" dirty="0">
                <a:solidFill>
                  <a:srgbClr val="A90025"/>
                </a:solidFill>
              </a:rPr>
              <a:t>(TCG)</a:t>
            </a:r>
            <a:endParaRPr lang="en" altLang="fr-FR" sz="1600" b="1" dirty="0">
              <a:solidFill>
                <a:srgbClr val="A90025"/>
              </a:solidFill>
            </a:endParaRPr>
          </a:p>
          <a:p>
            <a:pPr algn="ctr" rtl="0"/>
            <a:endParaRPr lang="en" altLang="fr-FR" dirty="0">
              <a:solidFill>
                <a:srgbClr val="A90025"/>
              </a:solidFill>
            </a:endParaRPr>
          </a:p>
          <a:p>
            <a:pPr algn="ctr" rtl="0"/>
            <a:endParaRPr lang="en" altLang="fr-FR" dirty="0">
              <a:solidFill>
                <a:srgbClr val="A90025"/>
              </a:solidFill>
            </a:endParaRPr>
          </a:p>
        </p:txBody>
      </p:sp>
      <p:sp>
        <p:nvSpPr>
          <p:cNvPr id="16" name="Flèche vers la droite 15"/>
          <p:cNvSpPr/>
          <p:nvPr/>
        </p:nvSpPr>
        <p:spPr>
          <a:xfrm>
            <a:off x="467545" y="5029165"/>
            <a:ext cx="8193456" cy="3571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endParaRPr lang="en" altLang="fr-FR">
              <a:solidFill>
                <a:srgbClr val="FFFF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991012" y="5365818"/>
            <a:ext cx="864339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100" b="1" i="0" u="none" baseline="0" dirty="0">
                <a:solidFill>
                  <a:srgbClr val="C00000"/>
                </a:solidFill>
              </a:rPr>
              <a:t>3 to 6 months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063672" y="4032273"/>
            <a:ext cx="92685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en" sz="1200" b="1" i="0" u="none" baseline="0">
                <a:solidFill>
                  <a:srgbClr val="E20031">
                    <a:lumMod val="75000"/>
                  </a:srgbClr>
                </a:solidFill>
              </a:rPr>
              <a:t>Passport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733015" y="476672"/>
            <a:ext cx="2340000" cy="3978275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defRPr/>
            </a:pPr>
            <a:r>
              <a:rPr lang="en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H3SE </a:t>
            </a:r>
          </a:p>
          <a:p>
            <a:pPr algn="ctr" rtl="0">
              <a:defRPr/>
            </a:pPr>
            <a:r>
              <a:rPr lang="en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in my job</a:t>
            </a:r>
          </a:p>
          <a:p>
            <a:pPr algn="ctr" rtl="0">
              <a:defRPr/>
            </a:pPr>
            <a:endParaRPr lang="en" altLang="fr-FR" b="1" dirty="0" smtClean="0">
              <a:solidFill>
                <a:srgbClr val="00B050"/>
              </a:solidFill>
              <a:ea typeface="Arial" charset="0"/>
              <a:cs typeface="Arial" charset="0"/>
            </a:endParaRPr>
          </a:p>
          <a:p>
            <a:pPr algn="ctr" rtl="0">
              <a:defRPr/>
            </a:pP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T</a:t>
            </a:r>
            <a:r>
              <a:rPr lang="en" sz="1600" b="0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ronc </a:t>
            </a: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C</a:t>
            </a:r>
            <a:r>
              <a:rPr lang="en" sz="1600" b="0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ommun </a:t>
            </a: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T</a:t>
            </a:r>
            <a:r>
              <a:rPr lang="en" sz="1600" b="0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echnique ou </a:t>
            </a: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N</a:t>
            </a:r>
            <a:r>
              <a:rPr lang="en" sz="1600" b="0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on </a:t>
            </a: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T</a:t>
            </a:r>
            <a:r>
              <a:rPr lang="en" sz="1600" b="0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echnique (Technical or Non-technical Common Trunk)</a:t>
            </a:r>
          </a:p>
          <a:p>
            <a:pPr algn="ctr" rtl="0">
              <a:defRPr/>
            </a:pPr>
            <a:r>
              <a:rPr lang="en" sz="1600" b="1" i="0" u="none" baseline="0">
                <a:solidFill>
                  <a:srgbClr val="00B050"/>
                </a:solidFill>
                <a:ea typeface="Arial" charset="0"/>
                <a:cs typeface="Arial" charset="0"/>
              </a:rPr>
              <a:t>(TCT or TCNT)</a:t>
            </a:r>
            <a:endParaRPr lang="en" altLang="fr-FR" sz="1600" b="1" dirty="0">
              <a:solidFill>
                <a:srgbClr val="00B050"/>
              </a:solidFill>
              <a:ea typeface="Arial" charset="0"/>
              <a:cs typeface="Arial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171055" y="476672"/>
            <a:ext cx="2340000" cy="4022725"/>
          </a:xfrm>
          <a:prstGeom prst="roundRect">
            <a:avLst/>
          </a:prstGeom>
          <a:noFill/>
          <a:ln w="2540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/>
            <a:r>
              <a:rPr lang="en" b="1" i="0" u="none" baseline="0">
                <a:solidFill>
                  <a:srgbClr val="00B0F0"/>
                </a:solidFill>
              </a:rPr>
              <a:t>H3SE </a:t>
            </a:r>
          </a:p>
          <a:p>
            <a:pPr algn="ctr" rtl="0"/>
            <a:r>
              <a:rPr lang="en" b="1" i="0" u="none" baseline="0">
                <a:solidFill>
                  <a:srgbClr val="00B0F0"/>
                </a:solidFill>
              </a:rPr>
              <a:t>in my subsidiary</a:t>
            </a:r>
          </a:p>
          <a:p>
            <a:pPr algn="ctr" rtl="0"/>
            <a:endParaRPr lang="en" altLang="fr-FR" b="1" dirty="0" smtClean="0">
              <a:solidFill>
                <a:srgbClr val="00B0F0"/>
              </a:solidFill>
            </a:endParaRPr>
          </a:p>
          <a:p>
            <a:pPr algn="ctr" rtl="0"/>
            <a:r>
              <a:rPr lang="en" sz="1600" b="1" i="0" u="none" baseline="0">
                <a:solidFill>
                  <a:srgbClr val="00B0F0"/>
                </a:solidFill>
              </a:rPr>
              <a:t>T</a:t>
            </a:r>
            <a:r>
              <a:rPr lang="en" sz="1600" b="0" i="0" u="none" baseline="0">
                <a:solidFill>
                  <a:srgbClr val="00B0F0"/>
                </a:solidFill>
              </a:rPr>
              <a:t>ronc </a:t>
            </a:r>
            <a:r>
              <a:rPr lang="en" sz="1600" b="1" i="0" u="none" baseline="0">
                <a:solidFill>
                  <a:srgbClr val="00B0F0"/>
                </a:solidFill>
              </a:rPr>
              <a:t>C</a:t>
            </a:r>
            <a:r>
              <a:rPr lang="en" sz="1600" b="0" i="0" u="none" baseline="0">
                <a:solidFill>
                  <a:srgbClr val="00B0F0"/>
                </a:solidFill>
              </a:rPr>
              <a:t>ommun </a:t>
            </a:r>
            <a:r>
              <a:rPr lang="en" sz="1600" b="1" i="0" u="none" baseline="0">
                <a:solidFill>
                  <a:srgbClr val="00B0F0"/>
                </a:solidFill>
              </a:rPr>
              <a:t>A</a:t>
            </a:r>
            <a:r>
              <a:rPr lang="en" sz="1600" b="0" i="0" u="none" baseline="0">
                <a:solidFill>
                  <a:srgbClr val="00B0F0"/>
                </a:solidFill>
              </a:rPr>
              <a:t>ctivité </a:t>
            </a:r>
            <a:r>
              <a:rPr lang="en" sz="1600" b="1" i="0" u="none" baseline="0">
                <a:solidFill>
                  <a:srgbClr val="00B0F0"/>
                </a:solidFill>
              </a:rPr>
              <a:t>S</a:t>
            </a:r>
            <a:r>
              <a:rPr lang="en" sz="1600" b="0" i="0" u="none" baseline="0">
                <a:solidFill>
                  <a:srgbClr val="00B0F0"/>
                </a:solidFill>
              </a:rPr>
              <a:t>ite (Site Activity Common Trunk)</a:t>
            </a:r>
          </a:p>
          <a:p>
            <a:pPr algn="ctr" rtl="0"/>
            <a:r>
              <a:rPr lang="en" sz="1600" b="1" i="0" u="none" baseline="0">
                <a:solidFill>
                  <a:srgbClr val="00B0F0"/>
                </a:solidFill>
              </a:rPr>
              <a:t>(TCAS)</a:t>
            </a:r>
          </a:p>
          <a:p>
            <a:pPr algn="ctr" rtl="0"/>
            <a:endParaRPr lang="en" altLang="fr-FR" dirty="0">
              <a:solidFill>
                <a:srgbClr val="00B0F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93745" y="3566644"/>
            <a:ext cx="74792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tabLst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0450" algn="l"/>
                <a:tab pos="4051300" algn="l"/>
                <a:tab pos="4502150" algn="l"/>
                <a:tab pos="4951413" algn="l"/>
                <a:tab pos="5402263" algn="l"/>
                <a:tab pos="5851525" algn="l"/>
              </a:tabLst>
              <a:defRPr/>
            </a:pPr>
            <a:r>
              <a:rPr lang="en" sz="1400" b="1" i="0" u="none" baseline="0" dirty="0">
                <a:solidFill>
                  <a:srgbClr val="E20031">
                    <a:lumMod val="75000"/>
                  </a:srgbClr>
                </a:solidFill>
              </a:rPr>
              <a:t>Course 3 </a:t>
            </a:r>
            <a:r>
              <a:rPr lang="en" sz="1400" b="1" i="0" u="none" baseline="0" dirty="0" smtClean="0">
                <a:solidFill>
                  <a:srgbClr val="E20031">
                    <a:lumMod val="75000"/>
                  </a:srgbClr>
                </a:solidFill>
              </a:rPr>
              <a:t>– Production services (20 </a:t>
            </a:r>
            <a:r>
              <a:rPr lang="en" sz="1400" b="1" i="0" u="none" baseline="0" dirty="0">
                <a:solidFill>
                  <a:srgbClr val="E20031">
                    <a:lumMod val="75000"/>
                  </a:srgbClr>
                </a:solidFill>
              </a:rPr>
              <a:t>days)</a:t>
            </a:r>
            <a:endParaRPr lang="en" altLang="fr-FR" sz="1400" b="1" dirty="0">
              <a:solidFill>
                <a:srgbClr val="E20031">
                  <a:lumMod val="75000"/>
                </a:srgb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9394" y="5303803"/>
            <a:ext cx="8218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" sz="1200" b="1" i="0" u="none" baseline="0">
                <a:solidFill>
                  <a:srgbClr val="C00000"/>
                </a:solidFill>
              </a:rPr>
              <a:t>The course begins on hiring. The new employee has 3 to 6 months to complete their course          </a:t>
            </a:r>
            <a:endParaRPr lang="en" sz="1200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3745" y="3134596"/>
            <a:ext cx="74792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tabLst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0450" algn="l"/>
                <a:tab pos="4051300" algn="l"/>
                <a:tab pos="4502150" algn="l"/>
                <a:tab pos="4951413" algn="l"/>
                <a:tab pos="5402263" algn="l"/>
                <a:tab pos="5851525" algn="l"/>
              </a:tabLst>
              <a:defRPr/>
            </a:pPr>
            <a:r>
              <a:rPr lang="en" sz="1400" b="1" i="0" u="none" baseline="0" dirty="0">
                <a:solidFill>
                  <a:srgbClr val="E20031">
                    <a:lumMod val="75000"/>
                  </a:srgbClr>
                </a:solidFill>
              </a:rPr>
              <a:t>Course 2 - Operations support personnel (10 days)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93745" y="2703044"/>
            <a:ext cx="74792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tabLst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0450" algn="l"/>
                <a:tab pos="4051300" algn="l"/>
                <a:tab pos="4502150" algn="l"/>
                <a:tab pos="4951413" algn="l"/>
                <a:tab pos="5402263" algn="l"/>
                <a:tab pos="5851525" algn="l"/>
              </a:tabLst>
              <a:defRPr/>
            </a:pPr>
            <a:r>
              <a:rPr lang="en" sz="1400" b="1" i="0" u="none" baseline="0" dirty="0">
                <a:solidFill>
                  <a:srgbClr val="E20031">
                    <a:lumMod val="75000"/>
                  </a:srgbClr>
                </a:solidFill>
              </a:rPr>
              <a:t>Course 1 - Support personnel and non-technical operation personnel (5 days)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93746" y="3998692"/>
            <a:ext cx="74792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0">
              <a:spcBef>
                <a:spcPts val="600"/>
              </a:spcBef>
              <a:tabLst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0450" algn="l"/>
                <a:tab pos="4051300" algn="l"/>
                <a:tab pos="4502150" algn="l"/>
                <a:tab pos="4951413" algn="l"/>
                <a:tab pos="5402263" algn="l"/>
                <a:tab pos="5851525" algn="l"/>
              </a:tabLst>
              <a:defRPr/>
            </a:pPr>
            <a:r>
              <a:rPr lang="en" sz="1400" b="1" i="0" u="none" baseline="0">
                <a:solidFill>
                  <a:srgbClr val="E20031">
                    <a:lumMod val="75000"/>
                  </a:srgbClr>
                </a:solidFill>
              </a:rPr>
              <a:t>Course 4 - Pump attendants, Drivers, Multi-role operators (9 days)</a:t>
            </a:r>
            <a:endParaRPr lang="en" altLang="fr-FR" sz="1400" b="1" dirty="0">
              <a:solidFill>
                <a:srgbClr val="E20031">
                  <a:lumMod val="75000"/>
                </a:srgb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3998" y="4315346"/>
            <a:ext cx="982135" cy="688747"/>
          </a:xfrm>
          <a:prstGeom prst="rect">
            <a:avLst/>
          </a:prstGeom>
        </p:spPr>
      </p:pic>
      <p:grpSp>
        <p:nvGrpSpPr>
          <p:cNvPr id="5" name="Groupe 16"/>
          <p:cNvGrpSpPr/>
          <p:nvPr/>
        </p:nvGrpSpPr>
        <p:grpSpPr>
          <a:xfrm>
            <a:off x="467544" y="4741460"/>
            <a:ext cx="6797422" cy="252000"/>
            <a:chOff x="1049466" y="4734256"/>
            <a:chExt cx="6797422" cy="252000"/>
          </a:xfrm>
        </p:grpSpPr>
        <p:pic>
          <p:nvPicPr>
            <p:cNvPr id="19" name="Image 3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717" y="4734256"/>
              <a:ext cx="252000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age 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342" y="4734256"/>
              <a:ext cx="258461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Image 3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0145" y="4734256"/>
              <a:ext cx="253729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Image 3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509" y="4734256"/>
              <a:ext cx="253680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Image 39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656" y="4734256"/>
              <a:ext cx="293426" cy="25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Image 40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547" y="4734256"/>
              <a:ext cx="302708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Image 41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041" y="4734256"/>
              <a:ext cx="252000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Image 3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489" y="4734256"/>
              <a:ext cx="258461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Image 3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2639" y="4734256"/>
              <a:ext cx="253722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Image 38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5206" y="4734256"/>
              <a:ext cx="253148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Image 39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4484" y="4734256"/>
              <a:ext cx="292404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Image 40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3803" y="4734256"/>
              <a:ext cx="302708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Image 41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78" y="4734256"/>
              <a:ext cx="252000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Image 24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841" y="4734256"/>
              <a:ext cx="253582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Image 34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466" y="4734256"/>
              <a:ext cx="260127" cy="25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34"/>
          <p:cNvSpPr/>
          <p:nvPr/>
        </p:nvSpPr>
        <p:spPr>
          <a:xfrm>
            <a:off x="204694" y="5580802"/>
            <a:ext cx="8734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" sz="1200" b="1" i="0" u="none" baseline="0">
                <a:solidFill>
                  <a:srgbClr val="FF0000"/>
                </a:solidFill>
              </a:rPr>
              <a:t>Day 1: HSE with N+1, at a minimum: Charter + HSE commitment + ROR e-learning + Field + other TCG subjects.</a:t>
            </a:r>
          </a:p>
          <a:p>
            <a:endParaRPr lang="en" sz="1200" b="1" dirty="0" smtClean="0">
              <a:solidFill>
                <a:srgbClr val="FF0000"/>
              </a:solidFill>
            </a:endParaRPr>
          </a:p>
          <a:p>
            <a:pPr algn="l" rtl="0"/>
            <a:r>
              <a:rPr lang="en" sz="1200" b="1" i="0" u="none" baseline="0">
                <a:solidFill>
                  <a:srgbClr val="FF0000"/>
                </a:solidFill>
              </a:rPr>
              <a:t>All new Group employees on CDIs (open-ended contracts). CDD (fixed-term contracts) and contracted by subsidiary decision.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745" y="2572419"/>
            <a:ext cx="307050" cy="16034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en" b="0" i="0" u="none" baseline="0"/>
              <a:t>D1&amp;2</a:t>
            </a:r>
            <a:endParaRPr lang="en" dirty="0"/>
          </a:p>
        </p:txBody>
      </p:sp>
      <p:sp>
        <p:nvSpPr>
          <p:cNvPr id="36" name="Espace réservé du pied de page 3"/>
          <p:cNvSpPr txBox="1">
            <a:spLocks/>
          </p:cNvSpPr>
          <p:nvPr/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Helvetica" pitchFamily="34" charset="0"/>
              </a:rPr>
              <a:t>H3SE integration kit - TCG 1.1 – Introduction and Top Management commitment – V2</a:t>
            </a:r>
            <a:endParaRPr kumimoji="0" lang="en" alt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Helvetica" pitchFamily="34" charset="0"/>
            </a:endParaRPr>
          </a:p>
        </p:txBody>
      </p:sp>
      <p:sp>
        <p:nvSpPr>
          <p:cNvPr id="38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66F9F9EA-49A3-45FD-83B8-36C5861AD522}" type="slidenum">
              <a:rPr/>
              <a:pPr algn="r" rtl="0"/>
              <a:t>9</a:t>
            </a:fld>
            <a:endParaRPr lang="en" altLang="fr-FR" dirty="0"/>
          </a:p>
        </p:txBody>
      </p:sp>
    </p:spTree>
    <p:extLst>
      <p:ext uri="{BB962C8B-B14F-4D97-AF65-F5344CB8AC3E}">
        <p14:creationId xmlns:p14="http://schemas.microsoft.com/office/powerpoint/2010/main" val="10367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33</TotalTime>
  <Words>1676</Words>
  <Application>Microsoft Office PowerPoint</Application>
  <PresentationFormat>Affichage à l'écran (4:3)</PresentationFormat>
  <Paragraphs>375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Helvetica</vt:lpstr>
      <vt:lpstr>Lucida Grande</vt:lpstr>
      <vt:lpstr>TOTAL-EN-dark red template</vt:lpstr>
      <vt:lpstr>Introduction to the Course and Top Management Commitment</vt:lpstr>
      <vt:lpstr>Module objectives</vt:lpstr>
      <vt:lpstr>Your integration course</vt:lpstr>
      <vt:lpstr>TOTAL in a few words</vt:lpstr>
      <vt:lpstr>TOTAL in a few words</vt:lpstr>
      <vt:lpstr>TOTAL and the H3SE</vt:lpstr>
      <vt:lpstr>What is H3SE?</vt:lpstr>
      <vt:lpstr>Examples of H3SE risks</vt:lpstr>
      <vt:lpstr>4 pre-determined courses in 3 steps</vt:lpstr>
      <vt:lpstr>A message from Patrick Pouyanné – the Group CEO</vt:lpstr>
      <vt:lpstr>PATRICK POUYANNÉ'S COMMITMENT</vt:lpstr>
      <vt:lpstr>End of the first module</vt:lpstr>
      <vt:lpstr>Course 1 – Support personnel and non-technical operation personnel   </vt:lpstr>
      <vt:lpstr>Course 2 – Operations support personnel </vt:lpstr>
      <vt:lpstr>Course 3 – Production services</vt:lpstr>
      <vt:lpstr>Course 4 - Pump attendants, Drivers, Multi-role operators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 and Top Management Commitment</dc:title>
  <dc:creator>J0489914</dc:creator>
  <cp:lastModifiedBy>Florent THUILLIER</cp:lastModifiedBy>
  <cp:revision>11</cp:revision>
  <dcterms:created xsi:type="dcterms:W3CDTF">2017-09-22T09:33:23Z</dcterms:created>
  <dcterms:modified xsi:type="dcterms:W3CDTF">2018-09-13T13:38:21Z</dcterms:modified>
</cp:coreProperties>
</file>