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3" r:id="rId3"/>
    <p:sldId id="274" r:id="rId4"/>
    <p:sldId id="275" r:id="rId5"/>
    <p:sldId id="260" r:id="rId6"/>
    <p:sldId id="261" r:id="rId7"/>
    <p:sldId id="262" r:id="rId8"/>
    <p:sldId id="263" r:id="rId9"/>
    <p:sldId id="276" r:id="rId10"/>
    <p:sldId id="269" r:id="rId11"/>
    <p:sldId id="270" r:id="rId12"/>
    <p:sldId id="272" r:id="rId13"/>
    <p:sldId id="277" r:id="rId14"/>
    <p:sldId id="278" r:id="rId15"/>
    <p:sldId id="279" r:id="rId16"/>
    <p:sldId id="280" r:id="rId17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76AF"/>
    <a:srgbClr val="133C75"/>
    <a:srgbClr val="BD2B0B"/>
    <a:srgbClr val="7ABFC0"/>
    <a:srgbClr val="CAEBEA"/>
    <a:srgbClr val="55DD61"/>
    <a:srgbClr val="3AAFC3"/>
    <a:srgbClr val="FFAA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04" autoAdjust="0"/>
    <p:restoredTop sz="94692" autoAdjust="0"/>
  </p:normalViewPr>
  <p:slideViewPr>
    <p:cSldViewPr snapToObjects="1">
      <p:cViewPr>
        <p:scale>
          <a:sx n="80" d="100"/>
          <a:sy n="80" d="100"/>
        </p:scale>
        <p:origin x="-510" y="-55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703808A-314F-4D2F-8309-F92FE1C7D807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3B035E3E-A25C-42A3-8BC8-DBD6531E73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18235043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D76D3F78-AC59-4EC6-8EFD-C2EA51D786CE}" type="datetimeFigureOut">
              <a:rPr lang="fr-FR" altLang="fr-FR"/>
              <a:pPr/>
              <a:t>30/10/2017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E710DDC-CDD3-4FD7-BED3-D8FEE1A2E3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xmlns="" val="3120536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E710DDC-CDD3-4FD7-BED3-D8FEE1A2E342}" type="slidenum">
              <a:rPr/>
              <a:pPr algn="l" rtl="0"/>
              <a:t>2</a:t>
            </a:fld>
            <a:endParaRPr lang="es" altLang="fr-FR"/>
          </a:p>
        </p:txBody>
      </p:sp>
    </p:spTree>
    <p:extLst>
      <p:ext uri="{BB962C8B-B14F-4D97-AF65-F5344CB8AC3E}">
        <p14:creationId xmlns:p14="http://schemas.microsoft.com/office/powerpoint/2010/main" xmlns="" val="85117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B0170F6-B35C-1444-A800-7798699BE7EE}" type="slidenum">
              <a:rPr/>
              <a:pPr algn="l" rtl="0"/>
              <a:t>9</a:t>
            </a:fld>
            <a:endParaRPr lang="es" altLang="x-none"/>
          </a:p>
        </p:txBody>
      </p:sp>
    </p:spTree>
    <p:extLst>
      <p:ext uri="{BB962C8B-B14F-4D97-AF65-F5344CB8AC3E}">
        <p14:creationId xmlns:p14="http://schemas.microsoft.com/office/powerpoint/2010/main" xmlns="" val="7608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E36CA7-9D7B-479C-925D-45F84959D13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C831C7C-3513-4BFE-8A2A-944D9D7FC9BE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Espace réservé du pied de page 3"/>
          <p:cNvSpPr>
            <a:spLocks noGrp="1"/>
          </p:cNvSpPr>
          <p:nvPr userDrawn="1"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altLang="fr-FR" dirty="0" smtClean="0">
                <a:latin typeface="Arial" pitchFamily="34" charset="0"/>
                <a:cs typeface="Helvetica" pitchFamily="34" charset="0"/>
              </a:rPr>
              <a:t>Kit intégration H3SE - TCG 1.1 – Introduction et engagement Top Management – V2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3F10DC-EAB8-4FDB-A4A5-AF6B25926D0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E9063-5943-424B-8D91-FC52E030470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95C2C2B-D701-410C-A1C8-065D1ED2E7E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98D172-3DBA-41A7-AB3C-F1359E0BCE5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1B5BB00-7665-4760-832D-27654561A5B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3A1319B-5A50-4B85-994D-EC51869251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fr-FR" smtClean="0"/>
              <a:t>Kit intégration H3SE - TCG 1.1 – Introduction et engagement Top Management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137B8-B31D-4EBE-97D1-E3265D5D31FF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Helvetica" pitchFamily="34" charset="0"/>
              </a:defRPr>
            </a:lvl1pPr>
          </a:lstStyle>
          <a:p>
            <a:fld id="{2EB401E8-FBD8-4EFE-A7A8-0FC6C322B3E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fr-FR" altLang="fr-FR">
              <a:solidFill>
                <a:srgbClr val="FFFFFF"/>
              </a:solidFill>
              <a:latin typeface="Helvetica" pitchFamily="34" charset="0"/>
              <a:cs typeface="Helvetica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pied de page 3"/>
          <p:cNvSpPr>
            <a:spLocks noGrp="1"/>
          </p:cNvSpPr>
          <p:nvPr userDrawn="1">
            <p:ph type="ftr" sz="quarter" idx="3"/>
          </p:nvPr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 sz="1000"/>
            </a:lvl1pPr>
          </a:lstStyle>
          <a:p>
            <a:r>
              <a:rPr lang="fr-FR" altLang="fr-FR" smtClean="0">
                <a:cs typeface="Helvetica" pitchFamily="34" charset="0"/>
              </a:rPr>
              <a:t>Kit intégration H3SE - TCG 1.1 – Introduction et engagement Top Management – V2</a:t>
            </a:r>
            <a:endParaRPr lang="fr-FR" altLang="fr-FR" dirty="0" smtClean="0">
              <a:cs typeface="Helvetic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slide" Target="slide2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es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ea typeface="+mj-ea"/>
              </a:rPr>
              <a:t>Introducción al recorrido de integración y compromiso de Gestión excepcional</a:t>
            </a:r>
            <a:endParaRPr lang="es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es" b="0" i="0" u="none" baseline="0">
                <a:cs typeface="Arial" pitchFamily="34" charset="0"/>
              </a:rPr>
              <a:t>Kit de integración H3SE</a:t>
            </a:r>
          </a:p>
          <a:p>
            <a:pPr algn="l" rtl="0" eaLnBrk="1" hangingPunct="1"/>
            <a:r>
              <a:rPr lang="es" b="0" i="0" u="none" baseline="0">
                <a:cs typeface="Arial" pitchFamily="34" charset="0"/>
              </a:rPr>
              <a:t>Módulo TCG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/>
              <a:t>El mensaje de Patrick Pouyanné – PDG del grupo</a:t>
            </a:r>
            <a:endParaRPr lang="es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0EEE818D-B523-4C66-A181-DA6ADF68CD23}" type="slidenum">
              <a:rPr/>
              <a:pPr algn="r" rtl="0"/>
              <a:t>10</a:t>
            </a:fld>
            <a:endParaRPr lang="es" altLang="fr-FR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3995738" y="3476625"/>
            <a:ext cx="114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s" b="0" i="0" u="none" baseline="0"/>
              <a:t>Vídeo PP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integración H3SE - TCG 1.1 – Introducción y compromiso de Gestión excepcional – V2</a:t>
            </a:r>
            <a:endParaRPr kumimoji="0" lang="es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>
                <a:cs typeface="Arial" pitchFamily="34" charset="0"/>
              </a:rPr>
              <a:t>EL COMPROMISO DE PATRICK POUYANNÉ</a:t>
            </a: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es" b="1" i="0" u="none" baseline="0">
                <a:cs typeface="Arial" pitchFamily="34" charset="0"/>
              </a:rPr>
              <a:t>¿Cuáles son, para ustedes, las palabras clave, las ideas fuertes de este vídeo?</a:t>
            </a:r>
            <a:endParaRPr lang="es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es" b="0" i="0" u="none" baseline="0">
                <a:cs typeface="Arial" pitchFamily="34" charset="0"/>
              </a:rPr>
              <a:t> </a:t>
            </a:r>
          </a:p>
          <a:p>
            <a:pPr algn="just" rtl="0"/>
            <a:r>
              <a:rPr lang="es" b="1" i="0" u="none" baseline="0">
                <a:cs typeface="Arial" pitchFamily="34" charset="0"/>
              </a:rPr>
              <a:t>¿Qué les ha marcado o sorprendido más de lo que ha dicho Patrick Pouyanné? </a:t>
            </a:r>
            <a:endParaRPr lang="es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es" b="0" i="0" u="none" baseline="0">
                <a:cs typeface="Arial" pitchFamily="34" charset="0"/>
              </a:rPr>
              <a:t> </a:t>
            </a:r>
            <a:endParaRPr lang="es" altLang="fr-FR" dirty="0" smtClean="0">
              <a:cs typeface="Arial" pitchFamily="34" charset="0"/>
            </a:endParaRPr>
          </a:p>
          <a:p>
            <a:pPr algn="just" rtl="0"/>
            <a:r>
              <a:rPr lang="es" b="1" i="0" u="none" baseline="0">
                <a:cs typeface="Arial" pitchFamily="34" charset="0"/>
              </a:rPr>
              <a:t>¿Cómo se podría resumir su compromiso con respecto al H3SE?</a:t>
            </a:r>
            <a:r>
              <a:rPr lang="es" b="0" i="0" u="none" baseline="0">
                <a:cs typeface="Arial" pitchFamily="34" charset="0"/>
              </a:rPr>
              <a:t> </a:t>
            </a:r>
          </a:p>
        </p:txBody>
      </p:sp>
      <p:sp>
        <p:nvSpPr>
          <p:cNvPr id="2355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s" b="0" i="0" u="none" baseline="0">
                <a:latin typeface="Arial" pitchFamily="34" charset="0"/>
                <a:cs typeface="Arial" pitchFamily="34" charset="0"/>
              </a:rPr>
              <a:t>Kit de integración H3SE - TCG 1.1 – Introducción y compromiso de Gestión excepcional – V1</a:t>
            </a: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FE6610B8-DA37-474D-93E5-BA1A1781F029}" type="slidenum">
              <a:rPr/>
              <a:pPr algn="r" rtl="0"/>
              <a:t>11</a:t>
            </a:fld>
            <a:endParaRPr lang="es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integración H3SE - TCG 1.1 – Introducción y compromiso de Gestión excepcional – V2</a:t>
            </a:r>
            <a:endParaRPr kumimoji="0" lang="es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>
              <a:defRPr/>
            </a:pPr>
            <a:r>
              <a:rPr lang="es" b="1" i="0" u="none" baseline="0"/>
              <a:t>Final del primer módulo</a:t>
            </a:r>
            <a:endParaRPr lang="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60350" y="5619750"/>
            <a:ext cx="8713788" cy="5667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</p:nvPr>
        </p:nvGraphicFramePr>
        <p:xfrm>
          <a:off x="269875" y="1052513"/>
          <a:ext cx="4464050" cy="4578668"/>
        </p:xfrm>
        <a:graphic>
          <a:graphicData uri="http://schemas.openxmlformats.org/drawingml/2006/table">
            <a:tbl>
              <a:tblPr/>
              <a:tblGrid>
                <a:gridCol w="1554163"/>
                <a:gridCol w="1414462"/>
                <a:gridCol w="1495425"/>
              </a:tblGrid>
              <a:tr h="530225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común general (3 días)</a:t>
                      </a:r>
                      <a:endParaRPr kumimoji="0" lang="e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</a:tr>
              <a:tr h="1993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La visión del grupo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Vídeo del CEO 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Compromiso de gestión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 = un valor de Total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La carta HSEQ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La responsabilidad social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Orgullo de pertenecer al grupo y grandes desafíos mundiales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Los riesgos (continuación)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Protección de personas e instalaciones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Higiene/Salud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Medio ambiente</a:t>
                      </a: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El compromiso por el clima </a:t>
                      </a: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Suscitar el compromiso y la cultura de seguridad de Total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Los comportamientos HSE positivos y negativos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El trabajo en equipo y las relaciones jerárquicas</a:t>
                      </a: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La ejemplaridad HSE para con los contratantes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</a:tr>
              <a:tr h="1846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Los riesgos HSE relacionados con nuestras actividades 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Riesgos y accidentes mayores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Seguridad frente a muertes / accidentes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Introducción a las 12 reglas de oro.</a:t>
                      </a: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La cadena responsabilidad HSEQ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One maestro</a:t>
                      </a: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Responsabilidad HSEQ en sede/planta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Cada uno es responsable a su nivel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4775" indent="-10477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104775" marR="0" lvl="0" indent="-104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Espace réservé du contenu 3"/>
          <p:cNvGraphicFramePr>
            <a:graphicFrameLocks noGrp="1"/>
          </p:cNvGraphicFramePr>
          <p:nvPr/>
        </p:nvGraphicFramePr>
        <p:xfrm>
          <a:off x="5076825" y="3581400"/>
          <a:ext cx="2447999" cy="876618"/>
        </p:xfrm>
        <a:graphic>
          <a:graphicData uri="http://schemas.openxmlformats.org/drawingml/2006/table">
            <a:tbl>
              <a:tblPr/>
              <a:tblGrid>
                <a:gridCol w="1583903"/>
                <a:gridCol w="86409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Riesgos en la oficina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 día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Accidentes en la oficina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Seguridad de la información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Gestos y posturas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1.2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457" name="Titre 1"/>
          <p:cNvSpPr>
            <a:spLocks noGrp="1"/>
          </p:cNvSpPr>
          <p:nvPr>
            <p:ph type="title"/>
          </p:nvPr>
        </p:nvSpPr>
        <p:spPr bwMode="auto">
          <a:xfrm>
            <a:off x="236537" y="274638"/>
            <a:ext cx="8439151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rtl="0" eaLnBrk="1" hangingPunct="1"/>
            <a:r>
              <a:rPr lang="es" b="1" i="0" u="none" cap="none" baseline="0" dirty="0">
                <a:cs typeface="Arial" charset="0"/>
              </a:rPr>
              <a:t>Recorrido 1 – </a:t>
            </a:r>
            <a:r>
              <a:rPr lang="es" sz="2000" b="0" i="0" u="none" cap="none" baseline="0" dirty="0">
                <a:cs typeface="Arial" charset="0"/>
              </a:rPr>
              <a:t>Personal de apoyo y operativo no técnico </a:t>
            </a:r>
            <a:r>
              <a:rPr lang="es" sz="2000" b="0" cap="none" dirty="0">
                <a:cs typeface="Arial" charset="0"/>
              </a:rPr>
              <a:t/>
            </a:r>
            <a:br>
              <a:rPr lang="es" sz="2000" b="0" cap="none" dirty="0">
                <a:cs typeface="Arial" charset="0"/>
              </a:rPr>
            </a:br>
            <a:r>
              <a:rPr lang="es" sz="1600" b="0" i="0" u="none" cap="none" baseline="0" dirty="0">
                <a:cs typeface="Arial" charset="0"/>
              </a:rPr>
              <a:t>(4,5 días de formación en sala más 5 días de formación/práctica en los siguientes 3 meses)</a:t>
            </a:r>
            <a:r>
              <a:rPr lang="es" sz="1800" cap="none" dirty="0">
                <a:cs typeface="Arial" charset="0"/>
              </a:rPr>
              <a:t/>
            </a:r>
            <a:br>
              <a:rPr lang="es" sz="1800" cap="none" dirty="0">
                <a:cs typeface="Arial" charset="0"/>
              </a:rPr>
            </a:br>
            <a:r>
              <a:rPr lang="es" b="0" i="0" u="none" cap="none" baseline="0" dirty="0">
                <a:cs typeface="Arial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537" y="609282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100" b="1" i="0" u="none" baseline="0">
                <a:solidFill>
                  <a:prstClr val="white">
                    <a:lumMod val="65000"/>
                  </a:prstClr>
                </a:solidFill>
              </a:rPr>
              <a:t>Contratación</a:t>
            </a:r>
          </a:p>
        </p:txBody>
      </p:sp>
      <p:pic>
        <p:nvPicPr>
          <p:cNvPr id="1746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6981825" y="284480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0"/>
          <p:cNvGrpSpPr/>
          <p:nvPr/>
        </p:nvGrpSpPr>
        <p:grpSpPr>
          <a:xfrm>
            <a:off x="6931025" y="1283617"/>
            <a:ext cx="1570831" cy="678342"/>
            <a:chOff x="6931025" y="1340767"/>
            <a:chExt cx="1570831" cy="678342"/>
          </a:xfrm>
        </p:grpSpPr>
        <p:graphicFrame>
          <p:nvGraphicFramePr>
            <p:cNvPr id="30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Lucha contra incendios y primeros auxilios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día mín.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71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Presentaciones por formador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Planta (tutorías entre compañeros, auditoría, visita, «shadowing», etc.)</a:t>
            </a:r>
          </a:p>
        </p:txBody>
      </p:sp>
      <p:pic>
        <p:nvPicPr>
          <p:cNvPr id="17474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0932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 dirty="0">
                <a:solidFill>
                  <a:prstClr val="black"/>
                </a:solidFill>
              </a:rPr>
              <a:t>Ejercicios, talleres</a:t>
            </a:r>
          </a:p>
          <a:p>
            <a:pPr algn="l" rtl="0">
              <a:defRPr/>
            </a:pPr>
            <a:r>
              <a:rPr lang="es" sz="831" b="0" i="0" u="none" baseline="0" dirty="0">
                <a:solidFill>
                  <a:prstClr val="black"/>
                </a:solidFill>
              </a:rPr>
              <a:t>simulaciones,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Trabajo personal, lectura de referencia, etc.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99063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 dirty="0">
                <a:solidFill>
                  <a:prstClr val="black"/>
                </a:solidFill>
              </a:rPr>
              <a:t>Intercambios entre actores, presentaciones de dirección, etc.</a:t>
            </a:r>
            <a:endParaRPr lang="es" sz="831" dirty="0">
              <a:solidFill>
                <a:prstClr val="black"/>
              </a:solidFill>
            </a:endParaRPr>
          </a:p>
        </p:txBody>
      </p:sp>
      <p:grpSp>
        <p:nvGrpSpPr>
          <p:cNvPr id="3" name="Groupe 66"/>
          <p:cNvGrpSpPr/>
          <p:nvPr/>
        </p:nvGrpSpPr>
        <p:grpSpPr>
          <a:xfrm>
            <a:off x="5076825" y="4593535"/>
            <a:ext cx="2066925" cy="352425"/>
            <a:chOff x="5249863" y="4633913"/>
            <a:chExt cx="2066925" cy="352425"/>
          </a:xfrm>
        </p:grpSpPr>
        <p:graphicFrame>
          <p:nvGraphicFramePr>
            <p:cNvPr id="53" name="Espace réservé du contenu 3"/>
            <p:cNvGraphicFramePr>
              <a:graphicFrameLocks/>
            </p:cNvGraphicFramePr>
            <p:nvPr/>
          </p:nvGraphicFramePr>
          <p:xfrm>
            <a:off x="5249863" y="4633913"/>
            <a:ext cx="2066925" cy="35242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662516"/>
                  <a:gridCol w="404409"/>
                </a:tblGrid>
                <a:tr h="3524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Stop card</a:t>
                        </a:r>
                        <a:endParaRPr kumimoji="0" lang="es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9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Observación de seguridad</a:t>
                        </a:r>
                        <a:endParaRPr kumimoji="0" lang="es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día</a:t>
                        </a:r>
                        <a:endParaRPr kumimoji="0" lang="es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84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2088" y="4633913"/>
              <a:ext cx="3857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85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117850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928938" y="1214438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22375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196975"/>
            <a:ext cx="285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983038" y="120808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21285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62"/>
          <p:cNvGrpSpPr/>
          <p:nvPr/>
        </p:nvGrpSpPr>
        <p:grpSpPr>
          <a:xfrm>
            <a:off x="5927725" y="1966042"/>
            <a:ext cx="1698625" cy="561775"/>
            <a:chOff x="5537200" y="2023184"/>
            <a:chExt cx="1928784" cy="793536"/>
          </a:xfrm>
        </p:grpSpPr>
        <p:graphicFrame>
          <p:nvGraphicFramePr>
            <p:cNvPr id="66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Seguridad de la información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h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99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64"/>
          <p:cNvGrpSpPr/>
          <p:nvPr/>
        </p:nvGrpSpPr>
        <p:grpSpPr>
          <a:xfrm>
            <a:off x="7769224" y="4430713"/>
            <a:ext cx="1154113" cy="678068"/>
            <a:chOff x="7658100" y="4411663"/>
            <a:chExt cx="1154113" cy="678068"/>
          </a:xfrm>
        </p:grpSpPr>
        <p:graphicFrame>
          <p:nvGraphicFramePr>
            <p:cNvPr id="45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Informe de impresiones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y compromisos personales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a 1 día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17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ZoneTexte 46"/>
          <p:cNvSpPr txBox="1"/>
          <p:nvPr/>
        </p:nvSpPr>
        <p:spPr>
          <a:xfrm>
            <a:off x="8388424" y="6092825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100" b="1" i="0" u="none" baseline="0">
                <a:solidFill>
                  <a:prstClr val="white">
                    <a:lumMod val="65000"/>
                  </a:prstClr>
                </a:solidFill>
              </a:rPr>
              <a:t>3 meses</a:t>
            </a:r>
          </a:p>
        </p:txBody>
      </p:sp>
      <p:sp>
        <p:nvSpPr>
          <p:cNvPr id="17522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D1</a:t>
            </a:r>
            <a:endParaRPr lang="es" altLang="fr-FR" b="1" dirty="0">
              <a:solidFill>
                <a:prstClr val="white"/>
              </a:solidFill>
            </a:endParaRPr>
          </a:p>
        </p:txBody>
      </p:sp>
      <p:sp>
        <p:nvSpPr>
          <p:cNvPr id="17523" name="ZoneTexte 47"/>
          <p:cNvSpPr txBox="1">
            <a:spLocks noChangeArrowheads="1"/>
          </p:cNvSpPr>
          <p:nvPr/>
        </p:nvSpPr>
        <p:spPr bwMode="auto">
          <a:xfrm>
            <a:off x="2330450" y="5680075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D2</a:t>
            </a:r>
          </a:p>
        </p:txBody>
      </p:sp>
      <p:sp>
        <p:nvSpPr>
          <p:cNvPr id="17524" name="ZoneTexte 49"/>
          <p:cNvSpPr txBox="1">
            <a:spLocks noChangeArrowheads="1"/>
          </p:cNvSpPr>
          <p:nvPr/>
        </p:nvSpPr>
        <p:spPr bwMode="auto">
          <a:xfrm>
            <a:off x="3851275" y="5651500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D3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076825" y="2603688"/>
          <a:ext cx="3155903" cy="952818"/>
        </p:xfrm>
        <a:graphic>
          <a:graphicData uri="http://schemas.openxmlformats.org/drawingml/2006/table">
            <a:tbl>
              <a:tblPr/>
              <a:tblGrid>
                <a:gridCol w="1943447"/>
                <a:gridCol w="121245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 de la planta/filial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día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95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Los riesgos / accidentes mayores relacionados con la actividad / los productos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Los riesgos de higiene, salud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Las normas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 1.0,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1.4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2.1,2.3,, 2.4</a:t>
                      </a:r>
                      <a:endParaRPr kumimoji="0" lang="es" alt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5076825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Conducción segura o safe driving</a:t>
                      </a:r>
                      <a:endParaRPr kumimoji="0" lang="es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(Comerciales y profesiones itinerantes)</a:t>
                      </a:r>
                      <a:endParaRPr kumimoji="0" lang="es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día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9" name="Espace réservé du numéro de diapositive 58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13</a:t>
            </a:fld>
            <a:endParaRPr lang="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588224" y="6381328"/>
            <a:ext cx="1262063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E-learning,</a:t>
            </a:r>
            <a:r>
              <a:rPr lang="es" sz="831">
                <a:solidFill>
                  <a:prstClr val="black"/>
                </a:solidFill>
              </a:rPr>
              <a:t/>
            </a:r>
            <a:br>
              <a:rPr lang="es" sz="831">
                <a:solidFill>
                  <a:prstClr val="black"/>
                </a:solidFill>
              </a:rPr>
            </a:br>
            <a:r>
              <a:rPr lang="es" sz="831" b="0" i="0" u="none" baseline="0">
                <a:solidFill>
                  <a:prstClr val="black"/>
                </a:solidFill>
              </a:rPr>
              <a:t> autoformación</a:t>
            </a:r>
          </a:p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Clase virtual</a:t>
            </a:r>
            <a:endParaRPr lang="es" sz="831" dirty="0">
              <a:solidFill>
                <a:prstClr val="black"/>
              </a:solidFill>
            </a:endParaRPr>
          </a:p>
        </p:txBody>
      </p:sp>
      <p:grpSp>
        <p:nvGrpSpPr>
          <p:cNvPr id="7" name="Groupe 60"/>
          <p:cNvGrpSpPr/>
          <p:nvPr/>
        </p:nvGrpSpPr>
        <p:grpSpPr>
          <a:xfrm>
            <a:off x="5376863" y="1283618"/>
            <a:ext cx="1393825" cy="556422"/>
            <a:chOff x="5100638" y="1340768"/>
            <a:chExt cx="1393825" cy="55642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Reglas de oro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08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Bouton d'action : Retour 51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/>
          </a:p>
        </p:txBody>
      </p:sp>
      <p:cxnSp>
        <p:nvCxnSpPr>
          <p:cNvPr id="60" name="Connecteur droit 59"/>
          <p:cNvCxnSpPr/>
          <p:nvPr/>
        </p:nvCxnSpPr>
        <p:spPr>
          <a:xfrm>
            <a:off x="5057006" y="1052513"/>
            <a:ext cx="769" cy="4997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5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Espace réservé du contenu 3"/>
          <p:cNvGraphicFramePr>
            <a:graphicFrameLocks noGrp="1"/>
          </p:cNvGraphicFramePr>
          <p:nvPr/>
        </p:nvGraphicFramePr>
        <p:xfrm>
          <a:off x="4143474" y="1043091"/>
          <a:ext cx="1470669" cy="982980"/>
        </p:xfrm>
        <a:graphic>
          <a:graphicData uri="http://schemas.openxmlformats.org/drawingml/2006/table">
            <a:tbl>
              <a:tblPr/>
              <a:tblGrid>
                <a:gridCol w="1028883"/>
                <a:gridCol w="441786"/>
              </a:tblGrid>
              <a:tr h="7708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Visita dirigida de la planta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Conocer a los interlocutores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s" alt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día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891411" y="2441575"/>
          <a:ext cx="2785045" cy="1623000"/>
        </p:xfrm>
        <a:graphic>
          <a:graphicData uri="http://schemas.openxmlformats.org/drawingml/2006/table">
            <a:tbl>
              <a:tblPr/>
              <a:tblGrid>
                <a:gridCol w="1920949"/>
                <a:gridCol w="864096"/>
              </a:tblGrid>
              <a:tr h="14906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Ejercicios en la planta</a:t>
                      </a:r>
                      <a:br>
                        <a:rPr kumimoji="0" lang="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 briefing al final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Reglas de 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Stop Card</a:t>
                      </a: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Búsqueda de anomalías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Productos de la planta y FDS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Urgencia (visita)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REX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Elementos del sistema de gestión existente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Actividad</a:t>
                      </a: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repartida en 3 días 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6" name="Flèche vers la droite 55"/>
          <p:cNvSpPr/>
          <p:nvPr/>
        </p:nvSpPr>
        <p:spPr>
          <a:xfrm>
            <a:off x="250825" y="5575852"/>
            <a:ext cx="8713788" cy="478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18442" name="Titre 1"/>
          <p:cNvSpPr>
            <a:spLocks noGrp="1"/>
          </p:cNvSpPr>
          <p:nvPr>
            <p:ph type="title"/>
          </p:nvPr>
        </p:nvSpPr>
        <p:spPr bwMode="auto">
          <a:xfrm>
            <a:off x="498797" y="260648"/>
            <a:ext cx="852137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>
                <a:cs typeface="Arial" charset="0"/>
              </a:rPr>
              <a:t>Recorrido 2 – </a:t>
            </a:r>
            <a:r>
              <a:rPr lang="es" b="0" i="0" u="none" cap="none" baseline="0">
                <a:cs typeface="Arial" charset="0"/>
              </a:rPr>
              <a:t>Personal de apoyo de operaciones </a:t>
            </a:r>
            <a:r>
              <a:rPr lang="es" cap="none">
                <a:cs typeface="Arial" charset="0"/>
              </a:rPr>
              <a:t/>
            </a:r>
            <a:br>
              <a:rPr lang="es" cap="none">
                <a:cs typeface="Arial" charset="0"/>
              </a:rPr>
            </a:br>
            <a:r>
              <a:rPr lang="es" sz="1600" b="0" i="0" u="none" cap="none" baseline="0">
                <a:cs typeface="Arial" charset="0"/>
              </a:rPr>
              <a:t>(5 días de formación en sala más 5 días de formación/práctica en los siguientes 3 meses)</a:t>
            </a:r>
            <a:endParaRPr lang="es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Presentaciones por formador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Planta (tutorías entre compañeros, auditoría, visita, «shadowing», etc.)</a:t>
            </a:r>
          </a:p>
        </p:txBody>
      </p:sp>
      <p:pic>
        <p:nvPicPr>
          <p:cNvPr id="18455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646" y="647615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860032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0932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 dirty="0">
                <a:solidFill>
                  <a:prstClr val="black"/>
                </a:solidFill>
              </a:rPr>
              <a:t>Ejercicios, talleres</a:t>
            </a:r>
          </a:p>
          <a:p>
            <a:pPr algn="l" rtl="0">
              <a:defRPr/>
            </a:pPr>
            <a:r>
              <a:rPr lang="es" sz="831" b="0" i="0" u="none" baseline="0" dirty="0">
                <a:solidFill>
                  <a:prstClr val="black"/>
                </a:solidFill>
              </a:rPr>
              <a:t>simulaciones,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Trabajo personal, lectura de referencia,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544196" y="6409484"/>
            <a:ext cx="1196156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E-learning,</a:t>
            </a:r>
            <a:r>
              <a:rPr lang="es" sz="831">
                <a:solidFill>
                  <a:prstClr val="black"/>
                </a:solidFill>
              </a:rPr>
              <a:t/>
            </a:r>
            <a:br>
              <a:rPr lang="es" sz="831">
                <a:solidFill>
                  <a:prstClr val="black"/>
                </a:solidFill>
              </a:rPr>
            </a:br>
            <a:r>
              <a:rPr lang="es" sz="831" b="0" i="0" u="none" baseline="0">
                <a:solidFill>
                  <a:prstClr val="black"/>
                </a:solidFill>
              </a:rPr>
              <a:t> autoformación</a:t>
            </a:r>
          </a:p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Clases virtuales</a:t>
            </a:r>
            <a:endParaRPr lang="es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26732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 dirty="0">
                <a:solidFill>
                  <a:prstClr val="black"/>
                </a:solidFill>
              </a:rPr>
              <a:t>Intercambios entre actores, presentaciones de dirección, etc.</a:t>
            </a:r>
          </a:p>
        </p:txBody>
      </p:sp>
      <p:pic>
        <p:nvPicPr>
          <p:cNvPr id="1846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93" y="3279603"/>
            <a:ext cx="781645" cy="6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2305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rgbClr val="FFFFFF"/>
                </a:solidFill>
              </a:rPr>
              <a:t>Tronco común general (3 días)</a:t>
            </a:r>
            <a:endParaRPr lang="es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611188" y="1043091"/>
          <a:ext cx="3384550" cy="4594860"/>
        </p:xfrm>
        <a:graphic>
          <a:graphicData uri="http://schemas.openxmlformats.org/drawingml/2006/table">
            <a:tbl>
              <a:tblPr/>
              <a:tblGrid>
                <a:gridCol w="1670050"/>
                <a:gridCol w="1714500"/>
              </a:tblGrid>
              <a:tr h="404314">
                <a:tc grid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común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Actividad en la planta (2 días)</a:t>
                      </a:r>
                      <a:endParaRPr kumimoji="0" lang="e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</a:tr>
              <a:tr h="189504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Desafíos de la planta / mi actividad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Hoja de ruta HSE de la planta/filial por su director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Los riesgos / accidentes mayores relacionados con la actividad de la planta-filial / los productos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Emisiones, impactos medioambientales y salud, residuos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Conocer y aplicar las normas de la planta (continuación)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EPI para la planta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Urgencias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Regla de oro problemática de la planta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Hacer referencia e identificar a los buenos interlocutores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Referencial HSE y herramientas relacionadas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7757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Desafíos de la planta-filial / mi actividad (continuación)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Social y partes implicadas de la planta-filial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Conocer y aplicar las normas de la planta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Normas del país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Normas generales de seguridad, protección de la planta-filial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Contribuir a la mejora continua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Análisis de sucesos / causas </a:t>
                      </a:r>
                      <a:b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Taller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48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630488" y="1081191"/>
            <a:ext cx="254000" cy="2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089130"/>
            <a:ext cx="233362" cy="2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276600" y="1074841"/>
            <a:ext cx="312738" cy="2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078017"/>
            <a:ext cx="254000" cy="2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1191"/>
            <a:ext cx="3317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552" y="1089129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numéro de diapositive 54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14</a:t>
            </a:fld>
            <a:endParaRPr lang="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D4</a:t>
            </a:r>
            <a:endParaRPr lang="es" altLang="fr-FR" b="1" dirty="0">
              <a:solidFill>
                <a:prstClr val="white"/>
              </a:solidFill>
            </a:endParaRPr>
          </a:p>
        </p:txBody>
      </p: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2834710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D5</a:t>
            </a:r>
            <a:endParaRPr lang="es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4788024" y="5661248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D6</a:t>
            </a:r>
            <a:endParaRPr lang="es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/>
          </a:p>
        </p:txBody>
      </p:sp>
      <p:cxnSp>
        <p:nvCxnSpPr>
          <p:cNvPr id="50" name="Connecteur droit 49"/>
          <p:cNvCxnSpPr/>
          <p:nvPr/>
        </p:nvCxnSpPr>
        <p:spPr>
          <a:xfrm>
            <a:off x="5796136" y="1052513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36537" y="600710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100" b="1" i="0" u="none" baseline="0">
                <a:solidFill>
                  <a:prstClr val="white">
                    <a:lumMod val="65000"/>
                  </a:prstClr>
                </a:solidFill>
              </a:rPr>
              <a:t>Contratación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388424" y="6007100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100" b="1" i="0" u="none" baseline="0">
                <a:solidFill>
                  <a:prstClr val="white">
                    <a:lumMod val="65000"/>
                  </a:prstClr>
                </a:solidFill>
              </a:rPr>
              <a:t>3 meses</a:t>
            </a:r>
          </a:p>
        </p:txBody>
      </p:sp>
      <p:grpSp>
        <p:nvGrpSpPr>
          <p:cNvPr id="2" name="Groupe 63"/>
          <p:cNvGrpSpPr/>
          <p:nvPr/>
        </p:nvGrpSpPr>
        <p:grpSpPr>
          <a:xfrm>
            <a:off x="5956002" y="4488860"/>
            <a:ext cx="1698625" cy="561775"/>
            <a:chOff x="5537200" y="2023184"/>
            <a:chExt cx="1928784" cy="793536"/>
          </a:xfrm>
        </p:grpSpPr>
        <p:graphicFrame>
          <p:nvGraphicFramePr>
            <p:cNvPr id="65" name="Espace réservé du contenu 3"/>
            <p:cNvGraphicFramePr>
              <a:graphicFrameLocks/>
            </p:cNvGraphicFramePr>
            <p:nvPr/>
          </p:nvGraphicFramePr>
          <p:xfrm>
            <a:off x="5537200" y="2023190"/>
            <a:ext cx="192878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67345"/>
                  <a:gridCol w="63128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Seguridad de la información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 h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6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66"/>
          <p:cNvGrpSpPr/>
          <p:nvPr/>
        </p:nvGrpSpPr>
        <p:grpSpPr>
          <a:xfrm>
            <a:off x="7769224" y="4430713"/>
            <a:ext cx="1154113" cy="678068"/>
            <a:chOff x="7658100" y="4411663"/>
            <a:chExt cx="1154113" cy="678068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/>
          </p:nvGraphicFramePr>
          <p:xfrm>
            <a:off x="7658100" y="4411663"/>
            <a:ext cx="1152525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08805"/>
                  <a:gridCol w="343720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Informe de impresiones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y compromisos personales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a 1 día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9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3868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69"/>
          <p:cNvGrpSpPr/>
          <p:nvPr/>
        </p:nvGrpSpPr>
        <p:grpSpPr>
          <a:xfrm>
            <a:off x="7408069" y="1528087"/>
            <a:ext cx="1570831" cy="678342"/>
            <a:chOff x="6931025" y="1340767"/>
            <a:chExt cx="1570831" cy="678342"/>
          </a:xfrm>
        </p:grpSpPr>
        <p:graphicFrame>
          <p:nvGraphicFramePr>
            <p:cNvPr id="71" name="Espace réservé du contenu 3"/>
            <p:cNvGraphicFramePr>
              <a:graphicFrameLocks/>
            </p:cNvGraphicFramePr>
            <p:nvPr/>
          </p:nvGraphicFramePr>
          <p:xfrm>
            <a:off x="6931025" y="1340767"/>
            <a:ext cx="1570831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79053"/>
                  <a:gridCol w="691778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Lucha contra incendios y primeros auxilios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 día mín.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2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72"/>
          <p:cNvGrpSpPr/>
          <p:nvPr/>
        </p:nvGrpSpPr>
        <p:grpSpPr>
          <a:xfrm>
            <a:off x="5965527" y="1528087"/>
            <a:ext cx="1393825" cy="556422"/>
            <a:chOff x="5100638" y="1340768"/>
            <a:chExt cx="1393825" cy="556422"/>
          </a:xfrm>
        </p:grpSpPr>
        <p:graphicFrame>
          <p:nvGraphicFramePr>
            <p:cNvPr id="7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Reglas de oro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es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es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es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5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Espace réservé du contenu 3"/>
          <p:cNvGraphicFramePr>
            <a:graphicFrameLocks noGrp="1"/>
          </p:cNvGraphicFramePr>
          <p:nvPr/>
        </p:nvGraphicFramePr>
        <p:xfrm>
          <a:off x="6145212" y="5167525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Conducción segura o safe driving</a:t>
                      </a:r>
                      <a:endParaRPr kumimoji="0" lang="es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(Comerciales y profesiones itinerantes)</a:t>
                      </a:r>
                      <a:endParaRPr kumimoji="0" lang="es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día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7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7044" y="5214938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6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65229"/>
            <a:ext cx="8713788" cy="6000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 dirty="0">
              <a:solidFill>
                <a:srgbClr val="FFFFFF"/>
              </a:solidFill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74637" y="173038"/>
            <a:ext cx="8376517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 dirty="0">
                <a:cs typeface="Arial" charset="0"/>
              </a:rPr>
              <a:t>Recorrido 3 – </a:t>
            </a:r>
            <a:r>
              <a:rPr lang="es" sz="2000" b="0" i="0" u="none" cap="none" baseline="0" dirty="0">
                <a:cs typeface="Arial" charset="0"/>
              </a:rPr>
              <a:t>Operativos de las plantas industriales</a:t>
            </a:r>
            <a:r>
              <a:rPr lang="es" sz="2000" b="0" cap="none" dirty="0">
                <a:cs typeface="Arial" charset="0"/>
              </a:rPr>
              <a:t/>
            </a:r>
            <a:br>
              <a:rPr lang="es" sz="2000" b="0" cap="none" dirty="0">
                <a:cs typeface="Arial" charset="0"/>
              </a:rPr>
            </a:br>
            <a:r>
              <a:rPr lang="es" sz="1600" b="0" i="0" u="none" cap="none" baseline="0" dirty="0">
                <a:cs typeface="Arial" charset="0"/>
              </a:rPr>
              <a:t>(8 días de formación en sala más 15 días de formación/práctica en los siguientes 6 meses)</a:t>
            </a:r>
            <a:endParaRPr lang="es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Presentaciones por formador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Planta (tutorías entre compañeros, auditoría, visita, «shadowing», etc.)</a:t>
            </a:r>
          </a:p>
        </p:txBody>
      </p:sp>
      <p:pic>
        <p:nvPicPr>
          <p:cNvPr id="20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Ejercicios, talleres</a:t>
            </a:r>
          </a:p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simulaciones,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Trabajo personal, lectura de referencia,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42943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E-learning,</a:t>
            </a:r>
            <a:r>
              <a:rPr lang="es" sz="831">
                <a:solidFill>
                  <a:prstClr val="black"/>
                </a:solidFill>
              </a:rPr>
              <a:t/>
            </a:r>
            <a:br>
              <a:rPr lang="es" sz="831">
                <a:solidFill>
                  <a:prstClr val="black"/>
                </a:solidFill>
              </a:rPr>
            </a:br>
            <a:r>
              <a:rPr lang="es" sz="831" b="0" i="0" u="none" baseline="0">
                <a:solidFill>
                  <a:prstClr val="black"/>
                </a:solidFill>
              </a:rPr>
              <a:t> autoformación</a:t>
            </a:r>
          </a:p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Clases virtuales</a:t>
            </a:r>
            <a:endParaRPr lang="es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Intercambios entre actores, presentaciones de dirección, etc.</a:t>
            </a:r>
            <a:endParaRPr lang="es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44838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rgbClr val="FFFFFF"/>
                </a:solidFill>
              </a:rPr>
              <a:t>Tronco común general (3 días)</a:t>
            </a:r>
            <a:endParaRPr lang="es" altLang="fr-FR" sz="900" b="1" dirty="0">
              <a:solidFill>
                <a:srgbClr val="FFFFFF"/>
              </a:solidFill>
            </a:endParaRPr>
          </a:p>
        </p:txBody>
      </p:sp>
      <p:sp>
        <p:nvSpPr>
          <p:cNvPr id="43" name="Bouton d'action : Personnalisé 42">
            <a:hlinkClick r:id="" action="ppaction://noaction" highlightClick="1"/>
          </p:cNvPr>
          <p:cNvSpPr/>
          <p:nvPr/>
        </p:nvSpPr>
        <p:spPr>
          <a:xfrm rot="16200000">
            <a:off x="-1605978" y="3112318"/>
            <a:ext cx="4645025" cy="353964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rgbClr val="FFFFFF"/>
                </a:solidFill>
              </a:rPr>
              <a:t> Tronco común de la actividad de la planta (2 días)</a:t>
            </a:r>
          </a:p>
        </p:txBody>
      </p:sp>
      <p:graphicFrame>
        <p:nvGraphicFramePr>
          <p:cNvPr id="82" name="Espace réservé du contenu 3"/>
          <p:cNvGraphicFramePr>
            <a:graphicFrameLocks noGrp="1"/>
          </p:cNvGraphicFramePr>
          <p:nvPr/>
        </p:nvGraphicFramePr>
        <p:xfrm>
          <a:off x="2137445" y="976485"/>
          <a:ext cx="4248150" cy="3743326"/>
        </p:xfrm>
        <a:graphic>
          <a:graphicData uri="http://schemas.openxmlformats.org/drawingml/2006/table">
            <a:tbl>
              <a:tblPr/>
              <a:tblGrid>
                <a:gridCol w="1455738"/>
                <a:gridCol w="1377950"/>
                <a:gridCol w="1414462"/>
              </a:tblGrid>
              <a:tr h="569913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común técnico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    3 días</a:t>
                      </a:r>
                      <a:endParaRPr kumimoji="0" lang="es" altLang="fr-FR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Actor HSE en mi área de actividad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Aspectos y factores humanos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Señales débiles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El proceso de obras y la relación con los contratantes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Proceso de obras y permiso de trabajo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Focus coactividad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Conformidad de las obras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Relación con los contratantes (derechos y obligaciones)</a:t>
                      </a: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Identificar los riesgos y peligros en mi área de actividad para preservar la integridad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Análisis de riesgo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Barreras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Gestión de las modificaciones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547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Comunicación de seguridad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Sistema de gestión</a:t>
                      </a:r>
                      <a:b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/Auditoría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Bucle de mejora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4929288" y="104316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888" y="1051098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5621438" y="1036810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313" y="104157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Espace réservé du contenu 3"/>
          <p:cNvGraphicFramePr>
            <a:graphicFrameLocks noGrp="1"/>
          </p:cNvGraphicFramePr>
          <p:nvPr/>
        </p:nvGraphicFramePr>
        <p:xfrm>
          <a:off x="6444208" y="2877093"/>
          <a:ext cx="2548981" cy="2385060"/>
        </p:xfrm>
        <a:graphic>
          <a:graphicData uri="http://schemas.openxmlformats.org/drawingml/2006/table">
            <a:tbl>
              <a:tblPr/>
              <a:tblGrid>
                <a:gridCol w="1800200"/>
                <a:gridCol w="748781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Ejercicios en la planta</a:t>
                      </a:r>
                      <a:br>
                        <a:rPr kumimoji="0" lang="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y briefing al final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Circuito de permiso de trabajo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Auditoría de permiso de trabajo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Visita a la obra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Auditoría de planta HSE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Taller de análisis de riesgo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Comprobación de medidas compensatorias (REX, permiso, barreras)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Actividad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repartida en 7 días </a:t>
                      </a:r>
                      <a:b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aproximadamente</a:t>
                      </a: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2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87" y="2886931"/>
            <a:ext cx="388937" cy="3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51279" y="3223230"/>
            <a:ext cx="388937" cy="3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Espace réservé du contenu 3"/>
          <p:cNvGraphicFramePr>
            <a:graphicFrameLocks/>
          </p:cNvGraphicFramePr>
          <p:nvPr/>
        </p:nvGraphicFramePr>
        <p:xfrm>
          <a:off x="7800975" y="4834607"/>
          <a:ext cx="1152525" cy="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Informe de impresiones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Compromisos personales</a:t>
                      </a:r>
                      <a:endParaRPr kumimoji="0" lang="es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a 1 día</a:t>
                      </a:r>
                      <a:endParaRPr kumimoji="0" lang="es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3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609013" y="5199732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293894" y="6066870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100" b="1" i="0" u="none" baseline="0">
                <a:solidFill>
                  <a:prstClr val="white">
                    <a:lumMod val="65000"/>
                  </a:prstClr>
                </a:solidFill>
              </a:rPr>
              <a:t>6 meses</a:t>
            </a:r>
          </a:p>
        </p:txBody>
      </p:sp>
      <p:pic>
        <p:nvPicPr>
          <p:cNvPr id="34" name="Image 2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423" y="1035694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Espace réservé du numéro de diapositive 46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15</a:t>
            </a:fld>
            <a:endParaRPr lang="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ZoneTexte 1"/>
          <p:cNvSpPr txBox="1">
            <a:spLocks noChangeArrowheads="1"/>
          </p:cNvSpPr>
          <p:nvPr/>
        </p:nvSpPr>
        <p:spPr bwMode="auto">
          <a:xfrm>
            <a:off x="2771800" y="569753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D6</a:t>
            </a:r>
            <a:endParaRPr lang="es" altLang="fr-FR" b="1" dirty="0">
              <a:solidFill>
                <a:prstClr val="white"/>
              </a:solidFill>
            </a:endParaRPr>
          </a:p>
        </p:txBody>
      </p:sp>
      <p:sp>
        <p:nvSpPr>
          <p:cNvPr id="55" name="ZoneTexte 47"/>
          <p:cNvSpPr txBox="1">
            <a:spLocks noChangeArrowheads="1"/>
          </p:cNvSpPr>
          <p:nvPr/>
        </p:nvSpPr>
        <p:spPr bwMode="auto">
          <a:xfrm>
            <a:off x="3849902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D7</a:t>
            </a:r>
            <a:endParaRPr lang="es" altLang="fr-FR" b="1" dirty="0">
              <a:solidFill>
                <a:prstClr val="white"/>
              </a:solidFill>
            </a:endParaRPr>
          </a:p>
        </p:txBody>
      </p:sp>
      <p:sp>
        <p:nvSpPr>
          <p:cNvPr id="57" name="ZoneTexte 49"/>
          <p:cNvSpPr txBox="1">
            <a:spLocks noChangeArrowheads="1"/>
          </p:cNvSpPr>
          <p:nvPr/>
        </p:nvSpPr>
        <p:spPr bwMode="auto">
          <a:xfrm>
            <a:off x="4854789" y="568007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D8</a:t>
            </a:r>
            <a:endParaRPr lang="es" altLang="fr-FR" b="1" dirty="0">
              <a:solidFill>
                <a:prstClr val="white"/>
              </a:solidFill>
            </a:endParaRP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925513" y="4890010"/>
          <a:ext cx="1150937" cy="678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2075"/>
                <a:gridCol w="398862"/>
              </a:tblGrid>
              <a:tr h="62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Lucha contra incendios y primeros auxilios</a:t>
                      </a:r>
                      <a:endParaRPr kumimoji="0" lang="es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 día </a:t>
                      </a:r>
                      <a:b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mín.</a:t>
                      </a: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861" y="5228307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Espace réservé du contenu 3"/>
          <p:cNvGraphicFramePr>
            <a:graphicFrameLocks/>
          </p:cNvGraphicFramePr>
          <p:nvPr/>
        </p:nvGraphicFramePr>
        <p:xfrm>
          <a:off x="925511" y="4372484"/>
          <a:ext cx="1150939" cy="51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3"/>
                <a:gridCol w="528786"/>
              </a:tblGrid>
              <a:tr h="517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Reglas de oro</a:t>
                      </a:r>
                      <a:endParaRPr kumimoji="0" lang="es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h</a:t>
                      </a:r>
                      <a:endParaRPr kumimoji="0" lang="es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543" y="4662294"/>
            <a:ext cx="254000" cy="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Bouton d'action : Personnalisé 58">
            <a:hlinkClick r:id="" action="ppaction://noaction" highlightClick="1"/>
          </p:cNvPr>
          <p:cNvSpPr/>
          <p:nvPr/>
        </p:nvSpPr>
        <p:spPr>
          <a:xfrm rot="16200000">
            <a:off x="-55061" y="2226762"/>
            <a:ext cx="3312034" cy="792086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rgbClr val="FFFFFF"/>
                </a:solidFill>
              </a:rPr>
              <a:t>Ejercicios en la planta (3 días)</a:t>
            </a:r>
            <a:endParaRPr lang="es" altLang="fr-FR" sz="1600" b="1" dirty="0">
              <a:solidFill>
                <a:srgbClr val="FFFFFF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051720" y="1008410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115616" y="966787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outon d'action : Retour 6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/>
          </a:p>
        </p:txBody>
      </p:sp>
      <p:sp>
        <p:nvSpPr>
          <p:cNvPr id="62" name="ZoneTexte 61"/>
          <p:cNvSpPr txBox="1"/>
          <p:nvPr/>
        </p:nvSpPr>
        <p:spPr>
          <a:xfrm>
            <a:off x="236537" y="606687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100" b="1" i="0" u="none" baseline="0">
                <a:solidFill>
                  <a:prstClr val="white">
                    <a:lumMod val="65000"/>
                  </a:prstClr>
                </a:solidFill>
              </a:rPr>
              <a:t>Contratación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863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26757"/>
            <a:ext cx="8713788" cy="538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19458" name="Titre 1"/>
          <p:cNvSpPr>
            <a:spLocks noGrp="1"/>
          </p:cNvSpPr>
          <p:nvPr>
            <p:ph type="title"/>
          </p:nvPr>
        </p:nvSpPr>
        <p:spPr bwMode="auto">
          <a:xfrm>
            <a:off x="179512" y="44624"/>
            <a:ext cx="889463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es" b="1" i="0" u="none" cap="none" baseline="0" dirty="0">
                <a:cs typeface="Arial" charset="0"/>
              </a:rPr>
              <a:t>Recorrido 4 - </a:t>
            </a:r>
            <a:r>
              <a:rPr lang="es" sz="2000" b="0" i="0" u="none" cap="none" baseline="0" dirty="0">
                <a:cs typeface="Arial" charset="0"/>
              </a:rPr>
              <a:t>Empleados de gasolinera, conductores, operadores polivalentes de la explotación </a:t>
            </a:r>
            <a:r>
              <a:rPr lang="es" sz="2000" b="0" cap="none" dirty="0">
                <a:cs typeface="Arial" charset="0"/>
              </a:rPr>
              <a:t/>
            </a:r>
            <a:br>
              <a:rPr lang="es" sz="2000" b="0" cap="none" dirty="0">
                <a:cs typeface="Arial" charset="0"/>
              </a:rPr>
            </a:br>
            <a:r>
              <a:rPr lang="es" sz="1800" b="0" i="0" u="none" cap="none" baseline="0" dirty="0">
                <a:cs typeface="Arial" charset="0"/>
              </a:rPr>
              <a:t> </a:t>
            </a:r>
            <a:r>
              <a:rPr lang="es" sz="1600" b="0" i="0" u="none" cap="none" baseline="0" dirty="0">
                <a:cs typeface="Arial" charset="0"/>
              </a:rPr>
              <a:t>(4 días de formación más 3 días de formación/práctica en los siguientes 3 meses) </a:t>
            </a:r>
            <a:r>
              <a:rPr lang="es" sz="2000" b="0" cap="none" dirty="0">
                <a:cs typeface="Arial" charset="0"/>
              </a:rPr>
              <a:t/>
            </a:r>
            <a:br>
              <a:rPr lang="es" sz="2000" b="0" cap="none" dirty="0">
                <a:cs typeface="Arial" charset="0"/>
              </a:rPr>
            </a:br>
            <a:endParaRPr lang="es" altLang="fr-FR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Presentaciones por formador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Planta (tutorías entre compañeros, auditoría, visita, «shadowing», etc.)</a:t>
            </a:r>
          </a:p>
        </p:txBody>
      </p:sp>
      <p:pic>
        <p:nvPicPr>
          <p:cNvPr id="1946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09320"/>
            <a:ext cx="954087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 dirty="0">
                <a:solidFill>
                  <a:prstClr val="black"/>
                </a:solidFill>
              </a:rPr>
              <a:t>Ejercicios, talleres</a:t>
            </a:r>
          </a:p>
          <a:p>
            <a:pPr algn="l" rtl="0">
              <a:defRPr/>
            </a:pPr>
            <a:r>
              <a:rPr lang="es" sz="831" b="0" i="0" u="none" baseline="0" dirty="0">
                <a:solidFill>
                  <a:prstClr val="black"/>
                </a:solidFill>
              </a:rPr>
              <a:t>simulaciones,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588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Trabajo personal, lectura de referencia,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26224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E-learning,</a:t>
            </a:r>
            <a:r>
              <a:rPr lang="es" sz="831">
                <a:solidFill>
                  <a:prstClr val="black"/>
                </a:solidFill>
              </a:rPr>
              <a:t/>
            </a:r>
            <a:br>
              <a:rPr lang="es" sz="831">
                <a:solidFill>
                  <a:prstClr val="black"/>
                </a:solidFill>
              </a:rPr>
            </a:br>
            <a:r>
              <a:rPr lang="es" sz="831" b="0" i="0" u="none" baseline="0">
                <a:solidFill>
                  <a:prstClr val="black"/>
                </a:solidFill>
              </a:rPr>
              <a:t> autoformación</a:t>
            </a:r>
          </a:p>
          <a:p>
            <a:pPr algn="l" rtl="0">
              <a:defRPr/>
            </a:pPr>
            <a:r>
              <a:rPr lang="es" sz="831" b="0" i="0" u="none" baseline="0">
                <a:solidFill>
                  <a:prstClr val="black"/>
                </a:solidFill>
              </a:rPr>
              <a:t>Clases virtuales</a:t>
            </a:r>
            <a:endParaRPr lang="es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309320"/>
            <a:ext cx="1223962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es" sz="831" b="0" i="0" u="none" baseline="0" dirty="0">
                <a:solidFill>
                  <a:prstClr val="black"/>
                </a:solidFill>
              </a:rPr>
              <a:t>Intercambios entre actores, presentaciones de dirección, etc.</a:t>
            </a:r>
            <a:endParaRPr lang="es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924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sz="1600" b="1" i="0" u="none" baseline="0">
                <a:solidFill>
                  <a:srgbClr val="FFFFFF"/>
                </a:solidFill>
              </a:rPr>
              <a:t>Tronco común general simplificado (2 días)</a:t>
            </a:r>
            <a:endParaRPr lang="es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/>
        </p:nvGraphicFramePr>
        <p:xfrm>
          <a:off x="755576" y="1024041"/>
          <a:ext cx="3558754" cy="3980180"/>
        </p:xfrm>
        <a:graphic>
          <a:graphicData uri="http://schemas.openxmlformats.org/drawingml/2006/table">
            <a:tbl>
              <a:tblPr/>
              <a:tblGrid>
                <a:gridCol w="3558754"/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Tronco común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Actividad en la planta (2 días)</a:t>
                      </a:r>
                      <a:endParaRPr kumimoji="0" lang="e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Desafíos de la planta / mi actividad</a:t>
                      </a:r>
                      <a:endParaRPr kumimoji="0" lang="es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Riesgos y accidentes mayores de mi planta/filial//los productos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Emisiones, impactos medioambientales y salud, residuos</a:t>
                      </a:r>
                      <a:endParaRPr kumimoji="0" lang="es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Conocer y aplicar las normas de la planta</a:t>
                      </a:r>
                      <a:endParaRPr kumimoji="0" lang="es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Normas generales de seguridad, protección de la planta-filial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EPI para la planta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Visita dirigida de la planta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Situación urgente, conocer a los interlocutores</a:t>
                      </a:r>
                      <a:endParaRPr kumimoji="0" lang="es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Conocer y aplicar las normas de la planta</a:t>
                      </a: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(continuación)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Regla de oro problemática de la planta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Partes implicadas de la planta/filial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s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Hacer referencia e identificar a los buenos interlocutores</a:t>
                      </a:r>
                      <a:endParaRPr kumimoji="0" lang="es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Referencial HSE y herramientas relacionadas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es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87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846140" y="1131094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9515" y="1139032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492252" y="1124744"/>
            <a:ext cx="312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952" y="112791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Espace réservé du contenu 3"/>
          <p:cNvGraphicFramePr>
            <a:graphicFrameLocks/>
          </p:cNvGraphicFramePr>
          <p:nvPr/>
        </p:nvGraphicFramePr>
        <p:xfrm>
          <a:off x="7596336" y="4834607"/>
          <a:ext cx="1152525" cy="678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805"/>
                <a:gridCol w="343720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Informe de impresiones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 Compromisos personales</a:t>
                      </a:r>
                      <a:endParaRPr kumimoji="0" lang="es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h</a:t>
                      </a:r>
                      <a:endParaRPr kumimoji="0" lang="es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50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04374" y="5228307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8443913" y="6035675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100" b="1" i="0" u="none" baseline="0">
                <a:solidFill>
                  <a:prstClr val="white">
                    <a:lumMod val="65000"/>
                  </a:prstClr>
                </a:solidFill>
              </a:rPr>
              <a:t>3 meses</a:t>
            </a: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/>
        </p:nvGraphicFramePr>
        <p:xfrm>
          <a:off x="6744370" y="1472555"/>
          <a:ext cx="1393825" cy="611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921"/>
                <a:gridCol w="503904"/>
              </a:tblGrid>
              <a:tr h="611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Reglas de oro</a:t>
                      </a:r>
                      <a:endParaRPr kumimoji="0" lang="es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 h</a:t>
                      </a:r>
                      <a:endParaRPr kumimoji="0" lang="es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521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5306" y="1478137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79387" y="603567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100" b="1" i="0" u="none" baseline="0">
                <a:solidFill>
                  <a:prstClr val="white">
                    <a:lumMod val="65000"/>
                  </a:prstClr>
                </a:solidFill>
              </a:rPr>
              <a:t>Contratación</a:t>
            </a:r>
          </a:p>
        </p:txBody>
      </p:sp>
      <p:pic>
        <p:nvPicPr>
          <p:cNvPr id="3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006" y="1139032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Espace réservé du contenu 3"/>
          <p:cNvGraphicFramePr>
            <a:graphicFrameLocks noGrp="1"/>
          </p:cNvGraphicFramePr>
          <p:nvPr/>
        </p:nvGraphicFramePr>
        <p:xfrm>
          <a:off x="4379243" y="2132856"/>
          <a:ext cx="1992957" cy="1775400"/>
        </p:xfrm>
        <a:graphic>
          <a:graphicData uri="http://schemas.openxmlformats.org/drawingml/2006/table">
            <a:tbl>
              <a:tblPr/>
              <a:tblGrid>
                <a:gridCol w="984845"/>
                <a:gridCol w="1008112"/>
              </a:tblGrid>
              <a:tr h="14914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Ejercicios en la planta y briefing al final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Reglas de oro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Stop card</a:t>
                      </a:r>
                      <a:endParaRPr kumimoji="0" lang="es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Búsqueda de anomalías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Productos de la planta y FDS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Urgencia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Actividad repartida en 1 día.</a:t>
                      </a:r>
                      <a:endParaRPr kumimoji="0" lang="es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8054" y="2834456"/>
            <a:ext cx="541746" cy="4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16</a:t>
            </a:fld>
            <a:endParaRPr lang="e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5" name="Espace réservé du contenu 3"/>
          <p:cNvGraphicFramePr>
            <a:graphicFrameLocks noGrp="1"/>
          </p:cNvGraphicFramePr>
          <p:nvPr/>
        </p:nvGraphicFramePr>
        <p:xfrm>
          <a:off x="6416675" y="4412942"/>
          <a:ext cx="2547813" cy="342900"/>
        </p:xfrm>
        <a:graphic>
          <a:graphicData uri="http://schemas.openxmlformats.org/drawingml/2006/table">
            <a:tbl>
              <a:tblPr/>
              <a:tblGrid>
                <a:gridCol w="2202766"/>
                <a:gridCol w="345047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Conducción segura o safe driving</a:t>
                      </a:r>
                      <a:endParaRPr kumimoji="0" lang="es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(Conductores y profesiones itinerantes)</a:t>
                      </a:r>
                      <a:endParaRPr kumimoji="0" lang="es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 día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8195" y="4365104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necteur droit 57"/>
          <p:cNvCxnSpPr/>
          <p:nvPr/>
        </p:nvCxnSpPr>
        <p:spPr>
          <a:xfrm>
            <a:off x="6372200" y="1052736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1691476" y="561781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D3</a:t>
            </a:r>
            <a:endParaRPr lang="es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5282982" y="559898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es" b="1" i="0" u="none" baseline="0">
                <a:solidFill>
                  <a:prstClr val="white"/>
                </a:solidFill>
              </a:rPr>
              <a:t>D4</a:t>
            </a:r>
            <a:endParaRPr lang="es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"/>
          </a:p>
        </p:txBody>
      </p:sp>
      <p:grpSp>
        <p:nvGrpSpPr>
          <p:cNvPr id="52" name="Groupe 51"/>
          <p:cNvGrpSpPr/>
          <p:nvPr/>
        </p:nvGrpSpPr>
        <p:grpSpPr>
          <a:xfrm>
            <a:off x="6770688" y="2362720"/>
            <a:ext cx="1393825" cy="556422"/>
            <a:chOff x="5100638" y="1340768"/>
            <a:chExt cx="1393825" cy="556422"/>
          </a:xfrm>
        </p:grpSpPr>
        <p:graphicFrame>
          <p:nvGraphicFramePr>
            <p:cNvPr id="54" name="Espace réservé du contenu 3"/>
            <p:cNvGraphicFramePr>
              <a:graphicFrameLocks/>
            </p:cNvGraphicFramePr>
            <p:nvPr/>
          </p:nvGraphicFramePr>
          <p:xfrm>
            <a:off x="5100638" y="1340768"/>
            <a:ext cx="1393825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89921"/>
                  <a:gridCol w="503904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Step</a:t>
                        </a: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in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h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59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535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es" b="0" i="0" u="none" baseline="0">
                <a:cs typeface="Arial" pitchFamily="34" charset="0"/>
              </a:rPr>
              <a:t>Después de este módulo:</a:t>
            </a:r>
          </a:p>
          <a:p>
            <a:pPr marL="0" indent="0" algn="just" rtl="0">
              <a:buFont typeface="Lucida Grande"/>
              <a:buNone/>
            </a:pPr>
            <a:endParaRPr lang="es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es" b="0" i="0" u="none" baseline="0">
                <a:cs typeface="Arial" pitchFamily="34" charset="0"/>
              </a:rPr>
              <a:t>Habrán entendido el objetivo y los propósitos del recorrido de integración que han realizado y cómo esta integración va a desarrollarse. </a:t>
            </a:r>
            <a:endParaRPr lang="es" altLang="fr-FR" dirty="0">
              <a:cs typeface="Arial" pitchFamily="34" charset="0"/>
            </a:endParaRPr>
          </a:p>
          <a:p>
            <a:pPr marL="273050" indent="-273050" algn="just" rtl="0"/>
            <a:endParaRPr lang="es" altLang="fr-FR" dirty="0" smtClean="0">
              <a:cs typeface="Helvetica" pitchFamily="34" charset="0"/>
            </a:endParaRPr>
          </a:p>
          <a:p>
            <a:pPr marL="273050" indent="-273050" algn="just" rtl="0"/>
            <a:r>
              <a:rPr lang="es" b="0" i="0" u="none" baseline="0">
                <a:cs typeface="Arial" pitchFamily="34" charset="0"/>
              </a:rPr>
              <a:t>Habrán entendido y serán capaces de dar prueba del compromiso de Gestión excepcional y de su visión H3SE (Higiene/salud, Protección, Seguridad, Social y Medio ambiente).</a:t>
            </a:r>
          </a:p>
          <a:p>
            <a:pPr marL="0" indent="0" algn="l" rtl="0"/>
            <a:endParaRPr lang="es" altLang="fr-FR" dirty="0" smtClean="0">
              <a:cs typeface="Arial" pitchFamily="34" charset="0"/>
            </a:endParaRPr>
          </a:p>
        </p:txBody>
      </p:sp>
      <p:sp>
        <p:nvSpPr>
          <p:cNvPr id="1536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s" b="0" i="0" u="none" baseline="0">
                <a:latin typeface="Arial" pitchFamily="34" charset="0"/>
                <a:cs typeface="Helvetica" pitchFamily="34" charset="0"/>
              </a:rPr>
              <a:t>Kit de integración H3SE - TCG 1.1 – Introducción y compromiso de Gestión excepcional – V2</a:t>
            </a:r>
            <a:endParaRPr lang="es" altLang="fr-FR" dirty="0" smtClean="0">
              <a:latin typeface="Arial" pitchFamily="34" charset="0"/>
              <a:cs typeface="Helvetica" pitchFamily="34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44121557-CB0F-4576-A502-E93EEFB6D70D}" type="slidenum">
              <a:rPr/>
              <a:pPr algn="r" rtl="0"/>
              <a:t>2</a:t>
            </a:fld>
            <a:endParaRPr lang="es" alt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Los objetivos del módulo</a:t>
            </a:r>
            <a:endParaRPr lang="es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integración H3SE - TCG 1.1 – Introducción y compromiso de Gestión excepcional – V2</a:t>
            </a:r>
            <a:endParaRPr kumimoji="0" lang="es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</a:rPr>
              <a:t>Su recorrido de integración</a:t>
            </a:r>
            <a:endParaRPr lang="es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es" b="0" i="0" u="none" baseline="0">
                <a:cs typeface="Arial" pitchFamily="34" charset="0"/>
              </a:rPr>
              <a:t>Los objetivos de su recorrido de integración consisten en asegurarse de:</a:t>
            </a:r>
          </a:p>
          <a:p>
            <a:pPr marL="0" indent="0" algn="just" rtl="0">
              <a:buFont typeface="Lucida Grande"/>
              <a:buNone/>
            </a:pPr>
            <a:endParaRPr lang="es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es" b="0" i="0" u="none" baseline="0">
                <a:cs typeface="Arial" pitchFamily="34" charset="0"/>
              </a:rPr>
              <a:t>Que todos los empleados del grupo tengan los mismos conocimientos y competencias básicos H3SE.</a:t>
            </a:r>
          </a:p>
          <a:p>
            <a:pPr marL="273050" indent="-273050" algn="just" rtl="0"/>
            <a:r>
              <a:rPr lang="es" b="0" i="0" u="none" baseline="0">
                <a:cs typeface="Arial" pitchFamily="34" charset="0"/>
              </a:rPr>
              <a:t>Que estos conocimientos y competencias se adapten al puesto que va a desempeñar hoy.</a:t>
            </a:r>
          </a:p>
          <a:p>
            <a:pPr marL="273050" indent="-273050" algn="just" rtl="0"/>
            <a:r>
              <a:rPr lang="es" b="0" i="0" u="none" baseline="0">
                <a:cs typeface="Arial" pitchFamily="34" charset="0"/>
              </a:rPr>
              <a:t>Que el valor H3SE se arraigue como una manera de ser en su trabajo diario.</a:t>
            </a:r>
          </a:p>
          <a:p>
            <a:pPr marL="0" indent="0" algn="just" rtl="0">
              <a:buFont typeface="Lucida Grande"/>
              <a:buNone/>
            </a:pPr>
            <a:endParaRPr lang="es" altLang="fr-FR" dirty="0" smtClean="0">
              <a:cs typeface="Arial" pitchFamily="34" charset="0"/>
            </a:endParaRPr>
          </a:p>
          <a:p>
            <a:pPr marL="0" indent="0" algn="just" rtl="0">
              <a:buFont typeface="Lucida Grande"/>
              <a:buNone/>
            </a:pPr>
            <a:r>
              <a:rPr lang="es" b="0" i="0" u="none" baseline="0">
                <a:cs typeface="Arial" pitchFamily="34" charset="0"/>
              </a:rPr>
              <a:t>Al final de los primeros días de su recorrido: </a:t>
            </a:r>
          </a:p>
          <a:p>
            <a:pPr marL="273050" indent="-273050" algn="just" rtl="0"/>
            <a:r>
              <a:rPr lang="es" b="0" i="0" u="none" baseline="0">
                <a:cs typeface="Arial" pitchFamily="34" charset="0"/>
              </a:rPr>
              <a:t>Distribución de un </a:t>
            </a:r>
            <a:r>
              <a:rPr lang="es" b="1" i="0" u="none" baseline="0">
                <a:cs typeface="Arial" pitchFamily="34" charset="0"/>
              </a:rPr>
              <a:t>manual H3SE</a:t>
            </a:r>
            <a:r>
              <a:rPr lang="es" b="0" i="0" u="none" baseline="0">
                <a:cs typeface="Arial" pitchFamily="34" charset="0"/>
              </a:rPr>
              <a:t> como justificante de los módulos que habrá seguido: un </a:t>
            </a:r>
            <a:r>
              <a:rPr lang="es" b="1" i="0" u="none" baseline="0">
                <a:cs typeface="Arial" pitchFamily="34" charset="0"/>
              </a:rPr>
              <a:t>permiso de trabajar real en Total</a:t>
            </a:r>
            <a:r>
              <a:rPr lang="es" b="0" i="0" u="none" baseline="0">
                <a:cs typeface="Arial" pitchFamily="34" charset="0"/>
              </a:rPr>
              <a:t>.</a:t>
            </a:r>
          </a:p>
          <a:p>
            <a:pPr marL="0" indent="0" algn="l" rtl="0"/>
            <a:endParaRPr lang="es" altLang="fr-FR" dirty="0" smtClean="0">
              <a:cs typeface="Arial" pitchFamily="34" charset="0"/>
            </a:endParaRP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s" b="0" i="0" u="none" baseline="0">
                <a:latin typeface="Arial" pitchFamily="34" charset="0"/>
                <a:cs typeface="Helvetica" pitchFamily="34" charset="0"/>
              </a:rPr>
              <a:t>Kit de integración H3SE - TCG 1.1 – Introducción y compromiso de Gestión excepcional – V1</a:t>
            </a: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1D5BA84B-0130-4C22-8907-B9E163F7B049}" type="slidenum">
              <a:rPr/>
              <a:pPr algn="r" rtl="0"/>
              <a:t>3</a:t>
            </a:fld>
            <a:endParaRPr lang="es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integración H3SE - TCG 1.1 – Introducción y compromiso de Gestión excepcional – V2</a:t>
            </a:r>
            <a:endParaRPr kumimoji="0" lang="es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</a:rPr>
              <a:t>TOTAL en pocas palabras</a:t>
            </a:r>
            <a:endParaRPr lang="e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3"/>
          </p:nvPr>
        </p:nvSpPr>
        <p:spPr>
          <a:xfrm>
            <a:off x="457200" y="6411913"/>
            <a:ext cx="5562600" cy="365125"/>
          </a:xfrm>
        </p:spPr>
        <p:txBody>
          <a:bodyPr/>
          <a:lstStyle/>
          <a:p>
            <a:pPr algn="l" rtl="0">
              <a:defRPr/>
            </a:pPr>
            <a:r>
              <a:rPr lang="es" b="0" i="0" u="none" baseline="0"/>
              <a:t>Kit de integración H3SE - TCG 1.1 – Introducción y compromiso de Gestión excepcional – V1</a:t>
            </a:r>
            <a:endParaRPr lang="e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1C831C7C-3513-4BFE-8A2A-944D9D7FC9BE}" type="slidenum">
              <a:rPr/>
              <a:pPr algn="r" rtl="0"/>
              <a:t>4</a:t>
            </a:fld>
            <a:endParaRPr lang="es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8" y="1484784"/>
            <a:ext cx="6035972" cy="4019921"/>
          </a:xfrm>
          <a:prstGeom prst="rect">
            <a:avLst/>
          </a:prstGeom>
        </p:spPr>
      </p:pic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integración H3SE - TCG 1.1 – Introducción y compromiso de Gestión excepcional – V2</a:t>
            </a:r>
            <a:endParaRPr kumimoji="0" lang="es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en pocas palabras</a:t>
            </a:r>
            <a:endParaRPr lang="es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741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s" b="0" i="0" u="none" baseline="0">
                <a:latin typeface="Arial" pitchFamily="34" charset="0"/>
                <a:cs typeface="Arial" pitchFamily="34" charset="0"/>
              </a:rPr>
              <a:t>Kit de integración H3SE - TCG 1.1 – Introducción y compromiso de Gestión excepcional – V1</a:t>
            </a: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BF36F3B3-ECA7-4978-AFE2-5E11BC32AD21}" type="slidenum">
              <a:rPr/>
              <a:pPr algn="r" rtl="0"/>
              <a:t>5</a:t>
            </a:fld>
            <a:endParaRPr lang="es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476250" y="1771650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950" b="1" i="0" u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PRODUCCIÓN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0088" y="1989138"/>
            <a:ext cx="1639664" cy="2460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Producción de petróleo </a:t>
            </a:r>
            <a:r>
              <a:rPr lang="es" sz="800" b="1" cap="all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" sz="800" b="1" cap="all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y/o de gas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0088" y="23114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METANERO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088" y="250507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PETROLERO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0088" y="2695575"/>
            <a:ext cx="1030287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Licuefacción/</a:t>
            </a:r>
            <a:r>
              <a:rPr lang="es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s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s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regasificación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6250" y="3233738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950" b="1" i="0" u="none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REFINADO-QUÍMICA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0088" y="352742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Refinería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0088" y="37211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Fábrica petroquímica</a:t>
            </a:r>
          </a:p>
        </p:txBody>
      </p:sp>
      <p:sp>
        <p:nvSpPr>
          <p:cNvPr id="17420" name="ZoneTexte 13"/>
          <p:cNvSpPr txBox="1">
            <a:spLocks noChangeArrowheads="1"/>
          </p:cNvSpPr>
          <p:nvPr/>
        </p:nvSpPr>
        <p:spPr bwMode="auto">
          <a:xfrm>
            <a:off x="700088" y="3933056"/>
            <a:ext cx="163966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es" sz="800" b="1" i="0" u="none" baseline="0" dirty="0">
                <a:solidFill>
                  <a:schemeClr val="tx2"/>
                </a:solidFill>
              </a:rPr>
              <a:t>Química de especialidades</a:t>
            </a:r>
          </a:p>
        </p:txBody>
      </p:sp>
      <p:sp>
        <p:nvSpPr>
          <p:cNvPr id="15" name="Ellipse 14"/>
          <p:cNvSpPr/>
          <p:nvPr/>
        </p:nvSpPr>
        <p:spPr>
          <a:xfrm>
            <a:off x="484188" y="203041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es" sz="800" b="1" i="0" u="none" baseline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484188" y="22748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es" sz="800" b="1" i="0" u="none" baseline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7" name="Ellipse 16"/>
          <p:cNvSpPr/>
          <p:nvPr/>
        </p:nvSpPr>
        <p:spPr>
          <a:xfrm>
            <a:off x="484188" y="246856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es" sz="800" b="1" i="0" u="none" baseline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Ellipse 17"/>
          <p:cNvSpPr/>
          <p:nvPr/>
        </p:nvSpPr>
        <p:spPr>
          <a:xfrm>
            <a:off x="484188" y="27320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es" sz="800" b="1" i="0" u="none" baseline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" name="Ellipse 18"/>
          <p:cNvSpPr/>
          <p:nvPr/>
        </p:nvSpPr>
        <p:spPr>
          <a:xfrm>
            <a:off x="484188" y="34877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es" sz="800" b="1" i="0" u="none" baseline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0" name="Ellipse 19"/>
          <p:cNvSpPr/>
          <p:nvPr/>
        </p:nvSpPr>
        <p:spPr>
          <a:xfrm>
            <a:off x="484188" y="3679825"/>
            <a:ext cx="171450" cy="1730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es" sz="800" b="1" i="0" u="none" baseline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1" name="Ellipse 20"/>
          <p:cNvSpPr/>
          <p:nvPr/>
        </p:nvSpPr>
        <p:spPr>
          <a:xfrm>
            <a:off x="484188" y="387350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es" sz="800" b="1" i="0" u="none" baseline="0">
                <a:solidFill>
                  <a:schemeClr val="bg1"/>
                </a:solidFill>
                <a:cs typeface="Arial" pitchFamily="34" charset="0"/>
              </a:rPr>
              <a:t>7</a:t>
            </a:r>
            <a:r>
              <a:rPr lang="es" sz="800" b="0" i="0" u="none" baseline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00088" y="4106863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Oficina de trading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6250" y="4570413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950" b="1" i="0" u="none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MARKETING Y SERVICIOS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00088" y="486410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Estación de servicio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00088" y="5034081"/>
            <a:ext cx="1639664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Fábrica de lubricantes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0088" y="525145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Depósito petrolífero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0088" y="544512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es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Paneles solares</a:t>
            </a:r>
          </a:p>
        </p:txBody>
      </p:sp>
      <p:sp>
        <p:nvSpPr>
          <p:cNvPr id="28" name="Ellipse 27"/>
          <p:cNvSpPr/>
          <p:nvPr/>
        </p:nvSpPr>
        <p:spPr>
          <a:xfrm>
            <a:off x="484188" y="40719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es" sz="800" b="1" i="0" u="none" baseline="0">
                <a:solidFill>
                  <a:schemeClr val="bg1"/>
                </a:solidFill>
                <a:cs typeface="Arial" pitchFamily="34" charset="0"/>
              </a:rPr>
              <a:t>8</a:t>
            </a:r>
            <a:r>
              <a:rPr lang="es" sz="800" b="0" i="0" u="none" baseline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9" name="Ellipse 28"/>
          <p:cNvSpPr/>
          <p:nvPr/>
        </p:nvSpPr>
        <p:spPr>
          <a:xfrm>
            <a:off x="484188" y="4827588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es" sz="800" b="1" i="0" u="none" baseline="0">
                <a:solidFill>
                  <a:schemeClr val="bg1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30" name="Ellipse 29"/>
          <p:cNvSpPr/>
          <p:nvPr/>
        </p:nvSpPr>
        <p:spPr>
          <a:xfrm>
            <a:off x="484188" y="5019675"/>
            <a:ext cx="171450" cy="1730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es" sz="800" b="1" i="0" u="none" baseline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Ellipse 30"/>
          <p:cNvSpPr/>
          <p:nvPr/>
        </p:nvSpPr>
        <p:spPr>
          <a:xfrm>
            <a:off x="484188" y="5211763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es" sz="800" b="1" i="0" u="none" baseline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Ellipse 31"/>
          <p:cNvSpPr/>
          <p:nvPr/>
        </p:nvSpPr>
        <p:spPr>
          <a:xfrm>
            <a:off x="484188" y="5405438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es" sz="800" b="1" i="0" u="none" baseline="0">
                <a:solidFill>
                  <a:schemeClr val="bg1"/>
                </a:solidFill>
              </a:rPr>
              <a:t>12</a:t>
            </a:r>
            <a:r>
              <a:rPr lang="es" sz="800" b="0" i="0" u="none" baseline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7439" name="Imag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863" y="1271588"/>
            <a:ext cx="667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integración H3SE - TCG 1.1 – Introducción y compromiso de Gestión excepcional – V2</a:t>
            </a:r>
            <a:endParaRPr kumimoji="0" lang="es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y H3SE</a:t>
            </a:r>
            <a:endParaRPr lang="es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843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s" b="0" i="0" u="none" baseline="0">
                <a:latin typeface="Arial" pitchFamily="34" charset="0"/>
                <a:cs typeface="Arial" pitchFamily="34" charset="0"/>
              </a:rPr>
              <a:t>Kit de integración H3SE - TCG 1.1 – Introducción y compromiso de Gestión excepcional – V1</a:t>
            </a:r>
          </a:p>
        </p:txBody>
      </p:sp>
      <p:sp>
        <p:nvSpPr>
          <p:cNvPr id="18435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24471E0A-F404-4560-88A9-1DE4900604C9}" type="slidenum">
              <a:rPr/>
              <a:pPr algn="r" rtl="0"/>
              <a:t>6</a:t>
            </a:fld>
            <a:endParaRPr lang="es" altLang="fr-FR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2813"/>
            <a:ext cx="8075613" cy="51800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es" sz="2400" b="0" i="0" u="none" baseline="0">
                <a:cs typeface="Arial" pitchFamily="34" charset="0"/>
              </a:rPr>
              <a:t>Los desafíos: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es" sz="2000" b="0" i="0" u="none" baseline="0">
                <a:cs typeface="Arial" pitchFamily="34" charset="0"/>
              </a:rPr>
              <a:t>La protección de las personas, el medio ambiente y los bienes,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es" sz="2000" b="0" i="0" u="none" baseline="0">
                <a:cs typeface="Arial" pitchFamily="34" charset="0"/>
              </a:rPr>
              <a:t>La sostenibilidad de nuestras actividades.</a:t>
            </a:r>
          </a:p>
          <a:p>
            <a:pPr marL="0" indent="0" algn="just" rtl="0">
              <a:buFont typeface="Lucida Grande"/>
              <a:buNone/>
            </a:pPr>
            <a:r>
              <a:rPr lang="es" sz="2800" b="0" i="0" u="none" baseline="0">
                <a:cs typeface="Arial" pitchFamily="34" charset="0"/>
              </a:rPr>
              <a:t> </a:t>
            </a:r>
          </a:p>
          <a:p>
            <a:pPr marL="0" indent="0" algn="just" rtl="0">
              <a:buFont typeface="Lucida Grande"/>
              <a:buNone/>
            </a:pPr>
            <a:r>
              <a:rPr lang="es" sz="2400" b="0" i="0" u="none" baseline="0">
                <a:cs typeface="Arial" pitchFamily="34" charset="0"/>
              </a:rPr>
              <a:t>La voluntad: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es" sz="2000" b="0" i="0" u="none" baseline="0">
                <a:cs typeface="Arial" pitchFamily="34" charset="0"/>
              </a:rPr>
              <a:t>Evitar todo accidente corporal y controlar los riesgos inherentes a nuestras actividades.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es" sz="2000" b="0" i="0" u="none" baseline="0">
                <a:cs typeface="Arial" pitchFamily="34" charset="0"/>
              </a:rPr>
              <a:t>Reducir el impacto de las plantas en el medio ambiente (agua, aire, residuos, ruidos, olores y estética).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es" sz="2000" b="0" i="0" u="none" baseline="0">
                <a:cs typeface="Arial" pitchFamily="34" charset="0"/>
              </a:rPr>
              <a:t>Ser actor de la vida local y responder a las expectativas de las partes implicadas.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es" sz="2000" b="0" i="0" u="none" baseline="0">
                <a:cs typeface="Arial" pitchFamily="34" charset="0"/>
              </a:rPr>
              <a:t>Proteger a sus colaboradores.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integración H3SE - TCG 1.1 – Introducción y compromiso de Gestión excepcional – V2</a:t>
            </a:r>
            <a:endParaRPr kumimoji="0" lang="es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¿Qué es H3SE?</a:t>
            </a:r>
            <a:endParaRPr lang="es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945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s" b="0" i="0" u="none" baseline="0">
                <a:latin typeface="Arial" pitchFamily="34" charset="0"/>
                <a:cs typeface="Arial" pitchFamily="34" charset="0"/>
              </a:rPr>
              <a:t>Kit de integración H3SE - TCG 1.1 – Introducción y compromiso de Gestión excepcional – V1</a:t>
            </a:r>
          </a:p>
        </p:txBody>
      </p:sp>
      <p:sp>
        <p:nvSpPr>
          <p:cNvPr id="19459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C7EAA63-DDAC-44D4-8CC9-FCE0C40AFA49}" type="slidenum">
              <a:rPr/>
              <a:pPr algn="r" rtl="0"/>
              <a:t>7</a:t>
            </a:fld>
            <a:endParaRPr lang="es" altLang="fr-FR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720"/>
            <a:ext cx="8075613" cy="4967287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es" sz="2800" b="1" i="1" u="none" baseline="0" dirty="0">
                <a:solidFill>
                  <a:srgbClr val="A90025"/>
                </a:solidFill>
                <a:cs typeface="Arial" pitchFamily="34" charset="0"/>
              </a:rPr>
              <a:t>H</a:t>
            </a:r>
            <a:r>
              <a:rPr lang="es" sz="2400" b="0" i="1" u="none" baseline="0" dirty="0">
                <a:cs typeface="Arial" pitchFamily="34" charset="0"/>
              </a:rPr>
              <a:t>ygiène/Santé</a:t>
            </a:r>
            <a:r>
              <a:rPr lang="es" sz="2400" b="0" i="0" u="none" baseline="0" dirty="0">
                <a:cs typeface="Arial" pitchFamily="34" charset="0"/>
              </a:rPr>
              <a:t> (Higiene/Salud): protección de la salud de los empleados y la población.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es" sz="2800" b="1" i="1" u="none" baseline="0" dirty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es" sz="2400" b="0" i="1" u="none" baseline="0" dirty="0">
                <a:cs typeface="Arial" pitchFamily="34" charset="0"/>
              </a:rPr>
              <a:t>écurité </a:t>
            </a:r>
            <a:r>
              <a:rPr lang="es" sz="2400" b="0" i="0" u="none" baseline="0" dirty="0">
                <a:cs typeface="Arial" pitchFamily="34" charset="0"/>
              </a:rPr>
              <a:t>(Seguridad): protección de los empleados y aparición de riesgos relacionados con nuestras actividades.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es" sz="2800" b="1" i="1" u="none" baseline="0" dirty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es" sz="2400" b="0" i="1" u="none" baseline="0" dirty="0">
                <a:cs typeface="Arial" pitchFamily="34" charset="0"/>
              </a:rPr>
              <a:t>ûreté</a:t>
            </a:r>
            <a:r>
              <a:rPr lang="es" sz="2400" b="0" i="0" u="none" baseline="0" dirty="0">
                <a:cs typeface="Arial" pitchFamily="34" charset="0"/>
              </a:rPr>
              <a:t> (Protección): protección contra los sucesos externos al grupo (políticas, geopolíticas, criminalidad, etc.)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es" sz="2800" b="1" i="1" u="none" baseline="0" dirty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es" sz="2400" b="0" i="1" u="none" baseline="0" dirty="0">
                <a:cs typeface="Arial" pitchFamily="34" charset="0"/>
              </a:rPr>
              <a:t>ociétal</a:t>
            </a:r>
            <a:r>
              <a:rPr lang="es" sz="2400" b="0" i="0" u="none" baseline="0" dirty="0">
                <a:cs typeface="Arial" pitchFamily="34" charset="0"/>
              </a:rPr>
              <a:t> (Social): respeto de las partes implicadas.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es" sz="2800" b="1" i="1" u="none" baseline="0" dirty="0">
                <a:solidFill>
                  <a:srgbClr val="A90025"/>
                </a:solidFill>
                <a:cs typeface="Arial" pitchFamily="34" charset="0"/>
              </a:rPr>
              <a:t>E</a:t>
            </a:r>
            <a:r>
              <a:rPr lang="es" sz="2400" b="0" i="1" u="none" baseline="0" dirty="0">
                <a:cs typeface="Arial" pitchFamily="34" charset="0"/>
              </a:rPr>
              <a:t>nvironnement</a:t>
            </a:r>
            <a:r>
              <a:rPr lang="es" sz="2400" b="0" i="0" u="none" baseline="0" dirty="0">
                <a:cs typeface="Arial" pitchFamily="34" charset="0"/>
              </a:rPr>
              <a:t> (Medio ambiente): protección contra la contaminación de todo tipo.</a:t>
            </a:r>
            <a:endParaRPr lang="es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integración H3SE - TCG 1.1 – Introducción y compromiso de Gestión excepcional – V2</a:t>
            </a:r>
            <a:endParaRPr kumimoji="0" lang="es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s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Ejemplos de riesgos H3SE</a:t>
            </a:r>
            <a:endParaRPr lang="es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048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s" b="0" i="0" u="none" baseline="0">
                <a:latin typeface="Arial" pitchFamily="34" charset="0"/>
                <a:cs typeface="Arial" pitchFamily="34" charset="0"/>
              </a:rPr>
              <a:t>Kit de integración H3SE - TCG 1.1 – Introducción y compromiso de Gestión excepcional – V1</a:t>
            </a:r>
          </a:p>
        </p:txBody>
      </p:sp>
      <p:sp>
        <p:nvSpPr>
          <p:cNvPr id="20483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66F9F9EA-49A3-45FD-83B8-36C5861AD522}" type="slidenum">
              <a:rPr/>
              <a:pPr algn="r" rtl="0"/>
              <a:t>8</a:t>
            </a:fld>
            <a:endParaRPr lang="es" altLang="fr-FR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075613" cy="5287963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es" sz="2800" b="1" i="1" u="none" baseline="0">
                <a:solidFill>
                  <a:srgbClr val="A90025"/>
                </a:solidFill>
                <a:cs typeface="Arial" pitchFamily="34" charset="0"/>
              </a:rPr>
              <a:t>H</a:t>
            </a:r>
            <a:r>
              <a:rPr lang="es" sz="2400" b="0" i="1" u="none" baseline="0">
                <a:cs typeface="Arial" pitchFamily="34" charset="0"/>
              </a:rPr>
              <a:t>ygiène/Santé</a:t>
            </a:r>
            <a:r>
              <a:rPr lang="es" sz="2400" b="0" i="0" u="none" baseline="0">
                <a:cs typeface="Arial" pitchFamily="34" charset="0"/>
              </a:rPr>
              <a:t> (Higiene/Salud): productos peligrosos para la salud o cargas pesadas que tengan consecuencias para la integridad física. 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es" sz="2800" b="1" i="1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es" sz="2400" b="0" i="1" u="none" baseline="0">
                <a:cs typeface="Arial" pitchFamily="34" charset="0"/>
              </a:rPr>
              <a:t>écurité </a:t>
            </a:r>
            <a:r>
              <a:rPr lang="es" sz="2400" b="0" i="0" u="none" baseline="0">
                <a:cs typeface="Arial" pitchFamily="34" charset="0"/>
              </a:rPr>
              <a:t>(Seguridad): explosión o fuego de hidrocarburos.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es" sz="2800" b="1" i="1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es" sz="2400" b="0" i="1" u="none" baseline="0">
                <a:cs typeface="Arial" pitchFamily="34" charset="0"/>
              </a:rPr>
              <a:t>ûreté</a:t>
            </a:r>
            <a:r>
              <a:rPr lang="es" sz="2400" b="0" i="0" u="none" baseline="0">
                <a:cs typeface="Arial" pitchFamily="34" charset="0"/>
              </a:rPr>
              <a:t> (Protección): </a:t>
            </a:r>
            <a:r>
              <a:rPr lang="es" sz="2400" b="0" i="0" u="none" baseline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inestabilidades políticas o riesgo de ataques terroristas.</a:t>
            </a:r>
            <a:endParaRPr lang="es" altLang="fr-FR" sz="2400" dirty="0" smtClean="0">
              <a:cs typeface="Arial" pitchFamily="34" charset="0"/>
            </a:endParaRP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es" sz="2800" b="1" i="1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es" sz="2400" b="0" i="1" u="none" baseline="0">
                <a:cs typeface="Arial" pitchFamily="34" charset="0"/>
              </a:rPr>
              <a:t>ociétal</a:t>
            </a:r>
            <a:r>
              <a:rPr lang="es" sz="2400" b="0" i="0" u="none" baseline="0">
                <a:cs typeface="Arial" pitchFamily="34" charset="0"/>
              </a:rPr>
              <a:t> (Social): riesgos para los vecinos de nuestras instalaciones.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es" sz="2800" b="1" i="1" u="none" baseline="0">
                <a:solidFill>
                  <a:srgbClr val="A90025"/>
                </a:solidFill>
                <a:cs typeface="Arial" pitchFamily="34" charset="0"/>
              </a:rPr>
              <a:t>E</a:t>
            </a:r>
            <a:r>
              <a:rPr lang="es" sz="2400" b="0" i="1" u="none" baseline="0">
                <a:cs typeface="Arial" pitchFamily="34" charset="0"/>
              </a:rPr>
              <a:t>nvironnement</a:t>
            </a:r>
            <a:r>
              <a:rPr lang="es" sz="2400" b="0" i="0" u="none" baseline="0">
                <a:cs typeface="Arial" pitchFamily="34" charset="0"/>
              </a:rPr>
              <a:t> (Medio ambiente): contaminación del agua o el suelo por fuga de hidrocarburo.</a:t>
            </a:r>
            <a:endParaRPr lang="es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Kit de integración H3SE - TCG 1.1 – Introducción y compromiso de Gestión excepcional – V2</a:t>
            </a:r>
            <a:endParaRPr kumimoji="0" lang="es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4" y="29605"/>
            <a:ext cx="8218488" cy="49006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s" sz="2000" b="1" i="0" u="none" baseline="0"/>
              <a:t>4 recorridos predefinidos en 3 tiempos</a:t>
            </a:r>
            <a:endParaRPr lang="es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955259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5440001-4D0E-9E45-BD4B-D61B24722928}" type="slidenum">
              <a:rPr/>
              <a:pPr algn="r" rtl="0"/>
              <a:t>9</a:t>
            </a:fld>
            <a:endParaRPr lang="es" altLang="x-none"/>
          </a:p>
        </p:txBody>
      </p:sp>
      <p:sp>
        <p:nvSpPr>
          <p:cNvPr id="10" name="Rectangle à coins arrondis 9"/>
          <p:cNvSpPr/>
          <p:nvPr/>
        </p:nvSpPr>
        <p:spPr>
          <a:xfrm>
            <a:off x="59374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b="1" i="0" u="none" baseline="0">
                <a:solidFill>
                  <a:srgbClr val="A90025"/>
                </a:solidFill>
              </a:rPr>
              <a:t>H3SE </a:t>
            </a:r>
          </a:p>
          <a:p>
            <a:pPr algn="ctr" rtl="0"/>
            <a:r>
              <a:rPr lang="es" b="1" i="0" u="none" baseline="0">
                <a:solidFill>
                  <a:srgbClr val="A90025"/>
                </a:solidFill>
              </a:rPr>
              <a:t>Grupo TOTAL</a:t>
            </a:r>
            <a:endParaRPr lang="es" altLang="fr-FR" dirty="0">
              <a:solidFill>
                <a:srgbClr val="A90025"/>
              </a:solidFill>
            </a:endParaRPr>
          </a:p>
          <a:p>
            <a:pPr algn="ctr" rtl="0"/>
            <a:endParaRPr lang="es" altLang="fr-FR" sz="1600" dirty="0">
              <a:solidFill>
                <a:srgbClr val="A90025"/>
              </a:solidFill>
            </a:endParaRPr>
          </a:p>
          <a:p>
            <a:pPr algn="ctr" rtl="0"/>
            <a:r>
              <a:rPr lang="es" sz="1600" b="1" i="1" u="none" baseline="0">
                <a:solidFill>
                  <a:srgbClr val="A90025"/>
                </a:solidFill>
              </a:rPr>
              <a:t>T</a:t>
            </a:r>
            <a:r>
              <a:rPr lang="es" sz="1600" b="0" i="1" u="none" baseline="0">
                <a:solidFill>
                  <a:srgbClr val="A90025"/>
                </a:solidFill>
              </a:rPr>
              <a:t>ronc </a:t>
            </a:r>
            <a:r>
              <a:rPr lang="es" sz="1600" b="1" i="1" u="none" baseline="0">
                <a:solidFill>
                  <a:srgbClr val="A90025"/>
                </a:solidFill>
              </a:rPr>
              <a:t>C</a:t>
            </a:r>
            <a:r>
              <a:rPr lang="es" sz="1600" b="0" i="1" u="none" baseline="0">
                <a:solidFill>
                  <a:srgbClr val="A90025"/>
                </a:solidFill>
              </a:rPr>
              <a:t>ommun </a:t>
            </a:r>
            <a:r>
              <a:rPr lang="es" sz="1600" b="1" i="1" u="none" baseline="0">
                <a:solidFill>
                  <a:srgbClr val="A90025"/>
                </a:solidFill>
              </a:rPr>
              <a:t>G</a:t>
            </a:r>
            <a:r>
              <a:rPr lang="es" sz="1600" b="0" i="1" u="none" baseline="0">
                <a:solidFill>
                  <a:srgbClr val="A90025"/>
                </a:solidFill>
              </a:rPr>
              <a:t>roupe</a:t>
            </a:r>
            <a:r>
              <a:rPr lang="es" sz="1600" b="0" i="0" u="none" baseline="0">
                <a:solidFill>
                  <a:srgbClr val="A90025"/>
                </a:solidFill>
              </a:rPr>
              <a:t> (tronco común del grupo)</a:t>
            </a:r>
          </a:p>
          <a:p>
            <a:pPr algn="ctr" rtl="0"/>
            <a:r>
              <a:rPr lang="es" sz="1600" b="1" i="0" u="none" baseline="0">
                <a:solidFill>
                  <a:srgbClr val="A90025"/>
                </a:solidFill>
              </a:rPr>
              <a:t>(TCG)</a:t>
            </a:r>
            <a:endParaRPr lang="es" altLang="fr-FR" sz="1600" b="1" dirty="0">
              <a:solidFill>
                <a:srgbClr val="A90025"/>
              </a:solidFill>
            </a:endParaRPr>
          </a:p>
          <a:p>
            <a:pPr algn="ctr" rtl="0"/>
            <a:endParaRPr lang="es" altLang="fr-FR" dirty="0">
              <a:solidFill>
                <a:srgbClr val="A90025"/>
              </a:solidFill>
            </a:endParaRPr>
          </a:p>
          <a:p>
            <a:pPr algn="ctr" rtl="0"/>
            <a:endParaRPr lang="es" altLang="fr-FR" dirty="0">
              <a:solidFill>
                <a:srgbClr val="A90025"/>
              </a:solidFill>
            </a:endParaRPr>
          </a:p>
        </p:txBody>
      </p:sp>
      <p:sp>
        <p:nvSpPr>
          <p:cNvPr id="16" name="Flèche vers la droite 15"/>
          <p:cNvSpPr/>
          <p:nvPr/>
        </p:nvSpPr>
        <p:spPr>
          <a:xfrm>
            <a:off x="467545" y="5029165"/>
            <a:ext cx="8193456" cy="3571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es" altLang="fr-FR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8172157" y="5340315"/>
            <a:ext cx="86433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100" b="1" i="0" u="none" baseline="0">
                <a:solidFill>
                  <a:srgbClr val="C00000"/>
                </a:solidFill>
              </a:rPr>
              <a:t>3 a 6 meses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063672" y="4032273"/>
            <a:ext cx="9268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es" sz="1200" b="1" i="0" u="none" baseline="0">
                <a:solidFill>
                  <a:srgbClr val="E20031">
                    <a:lumMod val="75000"/>
                  </a:srgbClr>
                </a:solidFill>
              </a:rPr>
              <a:t>Manual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33015" y="476672"/>
            <a:ext cx="2340000" cy="3978275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>
              <a:defRPr/>
            </a:pPr>
            <a:r>
              <a:rPr lang="es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H3SE </a:t>
            </a:r>
          </a:p>
          <a:p>
            <a:pPr algn="ctr" rtl="0">
              <a:defRPr/>
            </a:pPr>
            <a:r>
              <a:rPr lang="es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de mi puesto</a:t>
            </a:r>
          </a:p>
          <a:p>
            <a:pPr algn="ctr" rtl="0">
              <a:defRPr/>
            </a:pPr>
            <a:endParaRPr lang="es" altLang="fr-FR" b="1" dirty="0" smtClean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 rtl="0">
              <a:defRPr/>
            </a:pPr>
            <a:r>
              <a:rPr lang="es" sz="1600" b="1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es" sz="1600" b="0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ronc </a:t>
            </a:r>
            <a:r>
              <a:rPr lang="es" sz="1600" b="1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C</a:t>
            </a:r>
            <a:r>
              <a:rPr lang="es" sz="1600" b="0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ommun </a:t>
            </a:r>
            <a:r>
              <a:rPr lang="es" sz="1600" b="1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es" sz="1600" b="0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echnique </a:t>
            </a:r>
            <a:r>
              <a:rPr lang="es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o</a:t>
            </a:r>
            <a:r>
              <a:rPr lang="es" sz="1600" b="0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 </a:t>
            </a:r>
            <a:r>
              <a:rPr lang="es" sz="1600" b="1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N</a:t>
            </a:r>
            <a:r>
              <a:rPr lang="es" sz="1600" b="0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on </a:t>
            </a:r>
            <a:r>
              <a:rPr lang="es" sz="1600" b="1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es" sz="1600" b="0" i="1" u="none" baseline="0">
                <a:solidFill>
                  <a:srgbClr val="00B050"/>
                </a:solidFill>
                <a:ea typeface="Arial" charset="0"/>
                <a:cs typeface="Arial" charset="0"/>
              </a:rPr>
              <a:t>echnique</a:t>
            </a:r>
            <a:r>
              <a:rPr lang="es" sz="1600" b="0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 (tronco común técnico o no técnico)</a:t>
            </a:r>
          </a:p>
          <a:p>
            <a:pPr algn="ctr" rtl="0">
              <a:defRPr/>
            </a:pPr>
            <a:r>
              <a:rPr lang="es" sz="1600" b="1" i="0" u="none" baseline="0">
                <a:solidFill>
                  <a:srgbClr val="00B050"/>
                </a:solidFill>
                <a:ea typeface="Arial" charset="0"/>
                <a:cs typeface="Arial" charset="0"/>
              </a:rPr>
              <a:t>(TCT o TCNT)</a:t>
            </a:r>
            <a:endParaRPr lang="es" altLang="fr-FR" sz="1600" b="1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7105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es" b="1" i="0" u="none" baseline="0">
                <a:solidFill>
                  <a:srgbClr val="00B0F0"/>
                </a:solidFill>
              </a:rPr>
              <a:t>H3SE </a:t>
            </a:r>
          </a:p>
          <a:p>
            <a:pPr algn="ctr" rtl="0"/>
            <a:r>
              <a:rPr lang="es" b="1" i="0" u="none" baseline="0">
                <a:solidFill>
                  <a:srgbClr val="00B0F0"/>
                </a:solidFill>
              </a:rPr>
              <a:t>en mi filial</a:t>
            </a:r>
          </a:p>
          <a:p>
            <a:pPr algn="ctr" rtl="0"/>
            <a:endParaRPr lang="es" altLang="fr-FR" b="1" dirty="0" smtClean="0">
              <a:solidFill>
                <a:srgbClr val="00B0F0"/>
              </a:solidFill>
            </a:endParaRPr>
          </a:p>
          <a:p>
            <a:pPr algn="ctr" rtl="0"/>
            <a:r>
              <a:rPr lang="es" sz="1600" b="1" i="1" u="none" baseline="0">
                <a:solidFill>
                  <a:srgbClr val="00B0F0"/>
                </a:solidFill>
              </a:rPr>
              <a:t>T</a:t>
            </a:r>
            <a:r>
              <a:rPr lang="es" sz="1600" b="0" i="1" u="none" baseline="0">
                <a:solidFill>
                  <a:srgbClr val="00B0F0"/>
                </a:solidFill>
              </a:rPr>
              <a:t>ronc </a:t>
            </a:r>
            <a:r>
              <a:rPr lang="es" sz="1600" b="1" i="1" u="none" baseline="0">
                <a:solidFill>
                  <a:srgbClr val="00B0F0"/>
                </a:solidFill>
              </a:rPr>
              <a:t>C</a:t>
            </a:r>
            <a:r>
              <a:rPr lang="es" sz="1600" b="0" i="1" u="none" baseline="0">
                <a:solidFill>
                  <a:srgbClr val="00B0F0"/>
                </a:solidFill>
              </a:rPr>
              <a:t>ommun </a:t>
            </a:r>
            <a:r>
              <a:rPr lang="es" sz="1600" b="1" i="1" u="none" baseline="0">
                <a:solidFill>
                  <a:srgbClr val="00B0F0"/>
                </a:solidFill>
              </a:rPr>
              <a:t>A</a:t>
            </a:r>
            <a:r>
              <a:rPr lang="es" sz="1600" b="0" i="1" u="none" baseline="0">
                <a:solidFill>
                  <a:srgbClr val="00B0F0"/>
                </a:solidFill>
              </a:rPr>
              <a:t>ctivité </a:t>
            </a:r>
            <a:r>
              <a:rPr lang="es" sz="1600" b="1" i="1" u="none" baseline="0">
                <a:solidFill>
                  <a:srgbClr val="00B0F0"/>
                </a:solidFill>
              </a:rPr>
              <a:t>S</a:t>
            </a:r>
            <a:r>
              <a:rPr lang="es" sz="1600" b="0" i="1" u="none" baseline="0">
                <a:solidFill>
                  <a:srgbClr val="00B0F0"/>
                </a:solidFill>
              </a:rPr>
              <a:t>ite</a:t>
            </a:r>
            <a:r>
              <a:rPr lang="es" sz="1600" b="0" i="0" u="none" baseline="0">
                <a:solidFill>
                  <a:srgbClr val="00B0F0"/>
                </a:solidFill>
              </a:rPr>
              <a:t> (tronco común de la actividad de la planta)</a:t>
            </a:r>
          </a:p>
          <a:p>
            <a:pPr algn="ctr" rtl="0"/>
            <a:r>
              <a:rPr lang="es" sz="1600" b="1" i="0" u="none" baseline="0">
                <a:solidFill>
                  <a:srgbClr val="00B0F0"/>
                </a:solidFill>
              </a:rPr>
              <a:t>(TCAS)</a:t>
            </a:r>
          </a:p>
          <a:p>
            <a:pPr algn="ctr" rtl="0"/>
            <a:endParaRPr lang="es" altLang="fr-FR" dirty="0">
              <a:solidFill>
                <a:srgbClr val="00B0F0"/>
              </a:solidFill>
            </a:endParaRPr>
          </a:p>
        </p:txBody>
      </p:sp>
      <p:sp>
        <p:nvSpPr>
          <p:cNvPr id="53" name="Rectangle 52">
            <a:hlinkClick r:id="rId3" action="ppaction://hlinksldjump"/>
          </p:cNvPr>
          <p:cNvSpPr/>
          <p:nvPr/>
        </p:nvSpPr>
        <p:spPr>
          <a:xfrm>
            <a:off x="593745" y="34360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es" sz="1400" b="1" i="0" u="none" baseline="0">
                <a:solidFill>
                  <a:srgbClr val="E20031">
                    <a:lumMod val="75000"/>
                  </a:srgbClr>
                </a:solidFill>
              </a:rPr>
              <a:t>Recorrido 3 - Operativos de los sitios industriales (20 días)</a:t>
            </a:r>
            <a:endParaRPr lang="es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9394" y="5303803"/>
            <a:ext cx="8218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s" sz="1200" b="1" i="0" u="none" baseline="0" dirty="0">
                <a:solidFill>
                  <a:srgbClr val="C00000"/>
                </a:solidFill>
              </a:rPr>
              <a:t>Los recorridos comienzan en el momento de la contratación, el nuevo empleado dispone de 3 a 6 meses para completar su recorrido          </a:t>
            </a:r>
            <a:endParaRPr lang="es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593745" y="3003971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es" sz="1400" b="1" i="0" u="none" baseline="0">
                <a:solidFill>
                  <a:srgbClr val="E20031">
                    <a:lumMod val="75000"/>
                  </a:srgbClr>
                </a:solidFill>
              </a:rPr>
              <a:t>Recorrido 2 - Personal de apoyo de las operaciones (10 días)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93745" y="257241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es" sz="1400" b="1" i="0" u="none" baseline="0">
                <a:solidFill>
                  <a:srgbClr val="E20031">
                    <a:lumMod val="75000"/>
                  </a:srgbClr>
                </a:solidFill>
              </a:rPr>
              <a:t>Recorrido 1 - Personal de apoyo y operativo no técnico (5 días)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746" y="3868067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es" sz="1400" b="1" i="0" u="none" baseline="0">
                <a:solidFill>
                  <a:srgbClr val="E20031">
                    <a:lumMod val="75000"/>
                  </a:srgbClr>
                </a:solidFill>
              </a:rPr>
              <a:t>Recorrido 4 - Empleados de gasolinera, conductores, operadores polivalentes de la explotación (9 días)</a:t>
            </a:r>
            <a:endParaRPr lang="es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3998" y="4315346"/>
            <a:ext cx="982135" cy="688747"/>
          </a:xfrm>
          <a:prstGeom prst="rect">
            <a:avLst/>
          </a:prstGeom>
        </p:spPr>
      </p:pic>
      <p:grpSp>
        <p:nvGrpSpPr>
          <p:cNvPr id="5" name="Groupe 16"/>
          <p:cNvGrpSpPr/>
          <p:nvPr/>
        </p:nvGrpSpPr>
        <p:grpSpPr>
          <a:xfrm>
            <a:off x="467544" y="4741460"/>
            <a:ext cx="6797422" cy="252000"/>
            <a:chOff x="1049466" y="4734256"/>
            <a:chExt cx="6797422" cy="252000"/>
          </a:xfrm>
        </p:grpSpPr>
        <p:pic>
          <p:nvPicPr>
            <p:cNvPr id="19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17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3953342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145" y="4734256"/>
              <a:ext cx="25372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09" y="4734256"/>
              <a:ext cx="25368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56" y="4734256"/>
              <a:ext cx="293426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2334547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41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6532489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639" y="4734256"/>
              <a:ext cx="25372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734256"/>
              <a:ext cx="25314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484" y="4734256"/>
              <a:ext cx="29240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5803803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78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41" y="4734256"/>
              <a:ext cx="25358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1049466" y="4734256"/>
              <a:ext cx="26012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85859" y="5662989"/>
            <a:ext cx="873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" sz="1200" b="1" i="0" u="none" baseline="0" dirty="0">
                <a:solidFill>
                  <a:srgbClr val="FF0000"/>
                </a:solidFill>
              </a:rPr>
              <a:t>Día 1: HSE con su N+1, como mínimo Carta + Compromiso HSE + E-learning ROR + Planta + otros temas TCG.</a:t>
            </a:r>
          </a:p>
          <a:p>
            <a:pPr algn="l" rtl="0"/>
            <a:r>
              <a:rPr lang="es" sz="1200" b="1" i="0" u="none" baseline="0" dirty="0" smtClean="0">
                <a:solidFill>
                  <a:srgbClr val="FF0000"/>
                </a:solidFill>
              </a:rPr>
              <a:t>Todos </a:t>
            </a:r>
            <a:r>
              <a:rPr lang="es" sz="1200" b="1" i="0" u="none" baseline="0" dirty="0">
                <a:solidFill>
                  <a:srgbClr val="FF0000"/>
                </a:solidFill>
              </a:rPr>
              <a:t>los recién contratados en el grupo tienen un contrato indefinido. Contratos temporales y contratados por decisión de la filial.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3745" y="2572419"/>
            <a:ext cx="307050" cy="16034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es" b="0" i="0" u="none" baseline="0"/>
              <a:t>D1Y2</a:t>
            </a:r>
            <a:endParaRPr lang="es" dirty="0"/>
          </a:p>
        </p:txBody>
      </p:sp>
      <p:sp>
        <p:nvSpPr>
          <p:cNvPr id="39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l" rtl="0"/>
            <a:r>
              <a:rPr lang="es" b="0" i="0" u="none" baseline="0">
                <a:latin typeface="Arial" pitchFamily="34" charset="0"/>
                <a:cs typeface="Helvetica" pitchFamily="34" charset="0"/>
              </a:rPr>
              <a:t>Kit de integración H3SE - TCG 1.1 – Introducción y compromiso de Gestión excepcional – V2</a:t>
            </a:r>
            <a:endParaRPr lang="es" altLang="fr-FR" dirty="0" smtClean="0">
              <a:latin typeface="Arial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752</TotalTime>
  <Words>1988</Words>
  <Application>Microsoft Office PowerPoint</Application>
  <PresentationFormat>Affichage à l'écran (4:3)</PresentationFormat>
  <Paragraphs>404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fr_total_modele_rouge_fonce</vt:lpstr>
      <vt:lpstr>Introducción al recorrido de integración y compromiso de Gestión excepcional</vt:lpstr>
      <vt:lpstr>Los objetivos del módulo</vt:lpstr>
      <vt:lpstr>Su recorrido de integración</vt:lpstr>
      <vt:lpstr>TOTAL en pocas palabras</vt:lpstr>
      <vt:lpstr>TOTAL en pocas palabras</vt:lpstr>
      <vt:lpstr>TOTAL y H3SE</vt:lpstr>
      <vt:lpstr>¿Qué es H3SE?</vt:lpstr>
      <vt:lpstr>Ejemplos de riesgos H3SE</vt:lpstr>
      <vt:lpstr>4 recorridos predefinidos en 3 tiempos</vt:lpstr>
      <vt:lpstr>El mensaje de Patrick Pouyanné – PDG del grupo</vt:lpstr>
      <vt:lpstr>EL COMPROMISO DE PATRICK POUYANNÉ</vt:lpstr>
      <vt:lpstr>Final del primer módulo</vt:lpstr>
      <vt:lpstr>Recorrido 1 – Personal de apoyo y operativo no técnico  (4,5 días de formación en sala más 5 días de formación/práctica en los siguientes 3 meses)  </vt:lpstr>
      <vt:lpstr>Recorrido 2 – Personal de apoyo de operaciones  (5 días de formación en sala más 5 días de formación/práctica en los siguientes 3 meses)</vt:lpstr>
      <vt:lpstr>Recorrido 3 – Operativos de las plantas industriales (8 días de formación en sala más 15 días de formación/práctica en los siguientes 6 meses)</vt:lpstr>
      <vt:lpstr>Recorrido 4 - Empleados de gasolinera, conductores, operadores polivalentes de la explotación   (4 días de formación más 3 días de formación/práctica en los siguientes 3 meses)  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J0023432</cp:lastModifiedBy>
  <cp:revision>96</cp:revision>
  <dcterms:created xsi:type="dcterms:W3CDTF">2015-09-07T13:13:13Z</dcterms:created>
  <dcterms:modified xsi:type="dcterms:W3CDTF">2017-10-30T09:15:38Z</dcterms:modified>
</cp:coreProperties>
</file>