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74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C75"/>
    <a:srgbClr val="3876AF"/>
    <a:srgbClr val="BD2B0B"/>
    <a:srgbClr val="7ABFC0"/>
    <a:srgbClr val="CAEBEA"/>
    <a:srgbClr val="55DD61"/>
    <a:srgbClr val="3AAFC3"/>
    <a:srgbClr val="FFAA00"/>
    <a:srgbClr val="ABCE36"/>
    <a:srgbClr val="002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76878" autoAdjust="0"/>
  </p:normalViewPr>
  <p:slideViewPr>
    <p:cSldViewPr snapToObjects="1" showGuides="1">
      <p:cViewPr varScale="1">
        <p:scale>
          <a:sx n="93" d="100"/>
          <a:sy n="93" d="100"/>
        </p:scale>
        <p:origin x="1134" y="9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13/09/2018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13/09/2018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378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52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commencer, regardons ensemble les objectifs de ce premier module et son déroulement.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Projeter le </a:t>
            </a:r>
            <a:r>
              <a:rPr lang="fr-F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Assurez-vous que le contenu est clair pour tous.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Répondre aux éventuelles questions.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Avant de rentrer dans le vif du sujet, je vais vous expliquer rapidement pourquoi nous sommes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là. Vous venez d’être embauché dans le groupe, et, vous le verrez, la sécurité est une valeur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notre groupe, c’est pourquoi tous les nouveaux embauchés suivent un parcours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d’intégration autour de cette valeur.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Projeter le </a:t>
            </a:r>
            <a:r>
              <a:rPr lang="fr-F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10DDC-CDD3-4FD7-BED3-D8FEE1A2E342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117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372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699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373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Après avoir montré les enjeux H3SE de Total, demandez aux participants :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Pouvez vous dire, en quelques mots, ce que signifiée l’acronyme H3SE ?</a:t>
            </a:r>
          </a:p>
          <a:p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Félicitez le ou les volontaires, puis faites le lien avec le </a:t>
            </a:r>
            <a:r>
              <a:rPr lang="fr-F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016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Chacun de ces domaines présente des risques différents pour nous, nos parties prenantes (c’est-à-dire, nos partenaires et nos voisins) et nos installations. Concrètement, voici quelques exemples de risques, vous y reviendrez largement dans le détail durant toute votre parcours d’intégration.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Projetez le </a:t>
            </a:r>
            <a:r>
              <a:rPr lang="fr-F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83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55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70F6-B35C-1444-A800-7798699BE7EE}" type="slidenum">
              <a:rPr lang="fr-FR" altLang="x-none" smtClean="0"/>
              <a:pPr/>
              <a:t>9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76087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OTAL_LOGO_bandeau_01_haut_T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 de la slide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Total en bref 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820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Bar graph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 smtClean="0"/>
              <a:t>Ring graph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spcBef>
                <a:spcPct val="50000"/>
              </a:spcBef>
              <a:buNone/>
              <a:defRPr sz="1600"/>
            </a:lvl1pPr>
          </a:lstStyle>
          <a:p>
            <a:pPr algn="ctr">
              <a:spcBef>
                <a:spcPct val="50000"/>
              </a:spcBef>
            </a:pPr>
            <a:r>
              <a:rPr lang="en-GB" sz="1600" dirty="0" smtClean="0">
                <a:cs typeface="Arial"/>
              </a:rPr>
              <a:t>Ring graph title</a:t>
            </a:r>
            <a:endParaRPr lang="en-GB" sz="1600" dirty="0">
              <a:cs typeface="Arial"/>
            </a:endParaRP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Table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dirty="0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pic>
        <p:nvPicPr>
          <p:cNvPr id="11" name="Image 10" descr="TOTAL_ADM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087" y="6374892"/>
            <a:ext cx="1008000" cy="402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3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2.jpe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12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3.jpeg"/><Relationship Id="rId10" Type="http://schemas.openxmlformats.org/officeDocument/2006/relationships/image" Target="../media/image12.jpeg"/><Relationship Id="rId4" Type="http://schemas.openxmlformats.org/officeDocument/2006/relationships/image" Target="../media/image15.png"/><Relationship Id="rId9" Type="http://schemas.openxmlformats.org/officeDocument/2006/relationships/image" Target="../media/image22.jpeg"/><Relationship Id="rId1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slide" Target="slide9.xml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12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5.jpeg"/><Relationship Id="rId5" Type="http://schemas.openxmlformats.org/officeDocument/2006/relationships/image" Target="../media/image13.jpe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5.png"/><Relationship Id="rId7" Type="http://schemas.openxmlformats.org/officeDocument/2006/relationships/image" Target="../media/image22.jpeg"/><Relationship Id="rId12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image" Target="../media/image14.png"/><Relationship Id="rId4" Type="http://schemas.openxmlformats.org/officeDocument/2006/relationships/image" Target="../media/image16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slide" Target="slide15.xm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9.png"/><Relationship Id="rId5" Type="http://schemas.openxmlformats.org/officeDocument/2006/relationships/slide" Target="slide13.xml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slide" Target="slide14.xml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ea typeface="+mj-ea"/>
              </a:rPr>
              <a:t>Introduction au parcours et engagement top management</a:t>
            </a:r>
            <a:endParaRPr lang="fr-FR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cs typeface="Arial" pitchFamily="34" charset="0"/>
              </a:rPr>
              <a:t>Formation Sécurité des Nouveaux Embauchés</a:t>
            </a:r>
          </a:p>
          <a:p>
            <a:pPr eaLnBrk="1" hangingPunct="1"/>
            <a:r>
              <a:rPr lang="fr-FR" altLang="fr-FR" dirty="0" smtClean="0">
                <a:cs typeface="Arial" pitchFamily="34" charset="0"/>
              </a:rPr>
              <a:t>Module TCG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 message de Patrick </a:t>
            </a:r>
            <a:r>
              <a:rPr lang="fr-FR" dirty="0" err="1" smtClean="0"/>
              <a:t>pouyanné</a:t>
            </a:r>
            <a:r>
              <a:rPr lang="fr-FR" dirty="0" smtClean="0"/>
              <a:t> – PDG du groupe</a:t>
            </a:r>
            <a:endParaRPr lang="fr-FR" dirty="0"/>
          </a:p>
        </p:txBody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EEE818D-B523-4C66-A181-DA6ADF68CD23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3995738" y="3476625"/>
            <a:ext cx="114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Vidéo PP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intégration H3SE - TCG 1.1 – Introduction et engagement Top Management – V2</a:t>
            </a:r>
            <a:endParaRPr kumimoji="0" lang="fr-FR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altLang="fr-FR" cap="none" smtClean="0">
                <a:cs typeface="Arial" pitchFamily="34" charset="0"/>
              </a:rPr>
              <a:t>L’ENGAGEMENT DE PATRICK POUYANNÉ</a:t>
            </a: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/>
            <a:r>
              <a:rPr lang="fr-FR" altLang="fr-FR" b="1" dirty="0" smtClean="0">
                <a:cs typeface="Arial" pitchFamily="34" charset="0"/>
              </a:rPr>
              <a:t>Quels sont, pour vous les mots clé, les idées fortes de cette vidéo ?</a:t>
            </a:r>
            <a:endParaRPr lang="fr-FR" altLang="fr-FR" dirty="0" smtClean="0">
              <a:cs typeface="Arial" pitchFamily="34" charset="0"/>
            </a:endParaRPr>
          </a:p>
          <a:p>
            <a:pPr algn="just">
              <a:buFont typeface="Lucida Grande"/>
              <a:buNone/>
            </a:pPr>
            <a:r>
              <a:rPr lang="fr-FR" altLang="fr-FR" dirty="0" smtClean="0">
                <a:cs typeface="Arial" pitchFamily="34" charset="0"/>
              </a:rPr>
              <a:t> </a:t>
            </a:r>
          </a:p>
          <a:p>
            <a:pPr algn="just"/>
            <a:r>
              <a:rPr lang="fr-FR" altLang="fr-FR" b="1" dirty="0" smtClean="0">
                <a:cs typeface="Arial" pitchFamily="34" charset="0"/>
              </a:rPr>
              <a:t>Qu’est-ce qui vous marque ou surprend le plus dans ce que dit Patrick </a:t>
            </a:r>
            <a:r>
              <a:rPr lang="fr-FR" altLang="fr-FR" b="1" dirty="0" err="1" smtClean="0">
                <a:cs typeface="Arial" pitchFamily="34" charset="0"/>
              </a:rPr>
              <a:t>Pouyanné</a:t>
            </a:r>
            <a:r>
              <a:rPr lang="fr-FR" altLang="fr-FR" b="1" dirty="0" smtClean="0">
                <a:cs typeface="Arial" pitchFamily="34" charset="0"/>
              </a:rPr>
              <a:t> ? </a:t>
            </a:r>
            <a:endParaRPr lang="fr-FR" altLang="fr-FR" dirty="0" smtClean="0">
              <a:cs typeface="Arial" pitchFamily="34" charset="0"/>
            </a:endParaRPr>
          </a:p>
          <a:p>
            <a:pPr algn="just">
              <a:buFont typeface="Lucida Grande"/>
              <a:buNone/>
            </a:pPr>
            <a:r>
              <a:rPr lang="fr-FR" altLang="fr-FR" b="1" dirty="0" smtClean="0">
                <a:cs typeface="Arial" pitchFamily="34" charset="0"/>
              </a:rPr>
              <a:t> </a:t>
            </a:r>
            <a:endParaRPr lang="fr-FR" altLang="fr-FR" dirty="0" smtClean="0">
              <a:cs typeface="Arial" pitchFamily="34" charset="0"/>
            </a:endParaRPr>
          </a:p>
          <a:p>
            <a:pPr algn="just"/>
            <a:r>
              <a:rPr lang="fr-FR" altLang="fr-FR" b="1" dirty="0" smtClean="0">
                <a:cs typeface="Arial" pitchFamily="34" charset="0"/>
              </a:rPr>
              <a:t>Comment pourrait-on résumer son engagement vis-à-vis du H3SE?</a:t>
            </a:r>
            <a:r>
              <a:rPr lang="fr-FR" altLang="fr-FR" dirty="0" smtClean="0">
                <a:cs typeface="Arial" pitchFamily="34" charset="0"/>
              </a:rPr>
              <a:t> </a:t>
            </a:r>
          </a:p>
        </p:txBody>
      </p:sp>
      <p:sp>
        <p:nvSpPr>
          <p:cNvPr id="2355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E6610B8-DA37-474D-93E5-BA1A1781F029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intégration H3SE - TCG 1.1 – Introduction et engagement Top Management – 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Fin du premier module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60350" y="5619750"/>
            <a:ext cx="8713788" cy="56673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47431061"/>
              </p:ext>
            </p:extLst>
          </p:nvPr>
        </p:nvGraphicFramePr>
        <p:xfrm>
          <a:off x="269875" y="1052513"/>
          <a:ext cx="4464050" cy="4624730"/>
        </p:xfrm>
        <a:graphic>
          <a:graphicData uri="http://schemas.openxmlformats.org/drawingml/2006/table">
            <a:tbl>
              <a:tblPr/>
              <a:tblGrid>
                <a:gridCol w="1554163"/>
                <a:gridCol w="1414462"/>
                <a:gridCol w="1495425"/>
              </a:tblGrid>
              <a:tr h="576287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Tronc Commun Général (3 j)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93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La vision du groupe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Vidéo du CEO 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Engagement 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du management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HSE = une Valeur Total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La charte HSEQ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La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responsabilité 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sociétale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Fierté d’appartenance et grands enjeux mondiaux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Les risques (suite)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Sûreté 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personnes et installations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Hygiène/Santé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Environnement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L’engagement pour le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climat 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Susciter l’engagement,  et la culture Sécurité Total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Les comportements HSE positifs et négatifs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Le travail en équipe, et les relations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hiérarchiques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L’exemplarité HSE envers les contractants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</a:tr>
              <a:tr h="1846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Les risques HSE liés à nos activités 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Risques et accidents majeurs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Sécurité morts /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accidents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Introduction aux 12 Règles d’Or.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La chaine de </a:t>
                      </a:r>
                      <a:r>
                        <a:rPr kumimoji="0" lang="fr-FR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responsabilté</a:t>
                      </a: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 HSEQ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One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maestro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Responsabilité HSEQ Siège/site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Chacun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à 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son niveau est responsable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04775" indent="-10477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104775" marR="0" lvl="0" indent="-104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fr-FR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Espace réservé du contenu 3"/>
          <p:cNvGraphicFramePr>
            <a:graphicFrameLocks noGrp="1"/>
          </p:cNvGraphicFramePr>
          <p:nvPr/>
        </p:nvGraphicFramePr>
        <p:xfrm>
          <a:off x="5076825" y="3581400"/>
          <a:ext cx="2447999" cy="771526"/>
        </p:xfrm>
        <a:graphic>
          <a:graphicData uri="http://schemas.openxmlformats.org/drawingml/2006/table">
            <a:tbl>
              <a:tblPr/>
              <a:tblGrid>
                <a:gridCol w="1583903"/>
                <a:gridCol w="86409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Risques au bureau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 j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Accidents de bureau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Sureté de l’information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Gestes et postures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1.1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1.2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7457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altLang="fr-FR" cap="none" dirty="0">
                <a:cs typeface="Arial" charset="0"/>
              </a:rPr>
              <a:t>Parcours 1 </a:t>
            </a:r>
            <a:r>
              <a:rPr lang="fr-FR" altLang="fr-FR" cap="none" dirty="0" smtClean="0">
                <a:cs typeface="Arial" charset="0"/>
              </a:rPr>
              <a:t>– </a:t>
            </a:r>
            <a:r>
              <a:rPr lang="fr-FR" altLang="fr-FR" sz="2000" b="0" cap="none" dirty="0" smtClean="0">
                <a:cs typeface="Arial" charset="0"/>
              </a:rPr>
              <a:t>Personnel support et opérationnel non technique </a:t>
            </a:r>
            <a:r>
              <a:rPr lang="fr-FR" altLang="fr-FR" sz="1800" cap="none" dirty="0">
                <a:cs typeface="Arial" charset="0"/>
              </a:rPr>
              <a:t/>
            </a:r>
            <a:br>
              <a:rPr lang="fr-FR" altLang="fr-FR" sz="1800" cap="none" dirty="0">
                <a:cs typeface="Arial" charset="0"/>
              </a:rPr>
            </a:br>
            <a:r>
              <a:rPr lang="fr-FR" altLang="fr-FR" cap="none" dirty="0">
                <a:cs typeface="Arial" charset="0"/>
              </a:rPr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537" y="6092825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b="1" dirty="0">
                <a:solidFill>
                  <a:prstClr val="white">
                    <a:lumMod val="65000"/>
                  </a:prstClr>
                </a:solidFill>
              </a:rPr>
              <a:t>Embauche</a:t>
            </a:r>
          </a:p>
        </p:txBody>
      </p:sp>
      <p:pic>
        <p:nvPicPr>
          <p:cNvPr id="17460" name="Imag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825" y="284480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50"/>
          <p:cNvGrpSpPr/>
          <p:nvPr/>
        </p:nvGrpSpPr>
        <p:grpSpPr>
          <a:xfrm>
            <a:off x="6931025" y="1283617"/>
            <a:ext cx="1570831" cy="556422"/>
            <a:chOff x="6931025" y="1340767"/>
            <a:chExt cx="1570831" cy="556422"/>
          </a:xfrm>
        </p:grpSpPr>
        <p:graphicFrame>
          <p:nvGraphicFramePr>
            <p:cNvPr id="30" name="Espace réservé du contenu 3"/>
            <p:cNvGraphicFramePr>
              <a:graphicFrameLocks/>
            </p:cNvGraphicFramePr>
            <p:nvPr/>
          </p:nvGraphicFramePr>
          <p:xfrm>
            <a:off x="6931025" y="1340767"/>
            <a:ext cx="1570831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9053"/>
                  <a:gridCol w="691778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Lutte incendie secourisme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0,5j  mini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71" name="Image 2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19" y="1365249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Présentations par formateur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>
                <a:solidFill>
                  <a:prstClr val="black"/>
                </a:solidFill>
              </a:rPr>
              <a:t>Terrain (compagnonnage</a:t>
            </a:r>
            <a:r>
              <a:rPr lang="fr-FR" sz="831" dirty="0">
                <a:solidFill>
                  <a:prstClr val="black"/>
                </a:solidFill>
              </a:rPr>
              <a:t>, audit, visite, « </a:t>
            </a:r>
            <a:r>
              <a:rPr lang="fr-FR" sz="831" dirty="0" err="1">
                <a:solidFill>
                  <a:prstClr val="black"/>
                </a:solidFill>
              </a:rPr>
              <a:t>shadowing</a:t>
            </a:r>
            <a:r>
              <a:rPr lang="fr-FR" sz="831" dirty="0">
                <a:solidFill>
                  <a:prstClr val="black"/>
                </a:solidFill>
              </a:rPr>
              <a:t> », etc.)</a:t>
            </a:r>
          </a:p>
        </p:txBody>
      </p:sp>
      <p:pic>
        <p:nvPicPr>
          <p:cNvPr id="17474" name="Imag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5" name="Imag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6" name="Imag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7" name="Imag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8" name="Imag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9" name="Imag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Exercices, ateliers</a:t>
            </a:r>
          </a:p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simulations, etc.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Travail personnel, </a:t>
            </a:r>
            <a:r>
              <a:rPr lang="fr-FR" sz="831">
                <a:solidFill>
                  <a:prstClr val="black"/>
                </a:solidFill>
              </a:rPr>
              <a:t>lecture référentiel</a:t>
            </a:r>
            <a:r>
              <a:rPr lang="fr-FR" sz="831" dirty="0">
                <a:solidFill>
                  <a:prstClr val="black"/>
                </a:solidFill>
              </a:rPr>
              <a:t>, etc.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199063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Echanges avec acteurs, présentations direction</a:t>
            </a:r>
            <a:r>
              <a:rPr lang="fr-FR" sz="831">
                <a:solidFill>
                  <a:prstClr val="black"/>
                </a:solidFill>
              </a:rPr>
              <a:t>, etc.</a:t>
            </a:r>
            <a:endParaRPr lang="fr-FR" sz="831" dirty="0">
              <a:solidFill>
                <a:prstClr val="black"/>
              </a:solidFill>
            </a:endParaRPr>
          </a:p>
        </p:txBody>
      </p:sp>
      <p:grpSp>
        <p:nvGrpSpPr>
          <p:cNvPr id="3" name="Groupe 66"/>
          <p:cNvGrpSpPr/>
          <p:nvPr/>
        </p:nvGrpSpPr>
        <p:grpSpPr>
          <a:xfrm>
            <a:off x="5076825" y="4593535"/>
            <a:ext cx="2066925" cy="352425"/>
            <a:chOff x="5249863" y="4633913"/>
            <a:chExt cx="2066925" cy="352425"/>
          </a:xfrm>
        </p:grpSpPr>
        <p:graphicFrame>
          <p:nvGraphicFramePr>
            <p:cNvPr id="53" name="Espace réservé du contenu 3"/>
            <p:cNvGraphicFramePr>
              <a:graphicFrameLocks/>
            </p:cNvGraphicFramePr>
            <p:nvPr/>
          </p:nvGraphicFramePr>
          <p:xfrm>
            <a:off x="5249863" y="4633913"/>
            <a:ext cx="2066925" cy="352425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662516"/>
                  <a:gridCol w="404409"/>
                </a:tblGrid>
                <a:tr h="352425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Stop </a:t>
                        </a:r>
                        <a:r>
                          <a:rPr kumimoji="0" lang="fr-FR" altLang="fr-FR" sz="900" b="0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card</a:t>
                        </a:r>
                        <a:endPara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Observation Sécurité</a:t>
                        </a:r>
                        <a:endPara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j</a:t>
                        </a:r>
                        <a:endParaRPr kumimoji="0" lang="fr-FR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84" name="Image 2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088" y="4633913"/>
              <a:ext cx="3857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85" name="Imag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813" y="3117850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6" name="Imag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1214438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7" name="Imag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222375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8" name="Image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25" y="1196975"/>
            <a:ext cx="2857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9" name="Imag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038" y="120808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0" name="Imag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438" y="121285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62"/>
          <p:cNvGrpSpPr/>
          <p:nvPr/>
        </p:nvGrpSpPr>
        <p:grpSpPr>
          <a:xfrm>
            <a:off x="5927725" y="1966042"/>
            <a:ext cx="1698625" cy="561775"/>
            <a:chOff x="5537200" y="2023184"/>
            <a:chExt cx="1928784" cy="793536"/>
          </a:xfrm>
        </p:grpSpPr>
        <p:graphicFrame>
          <p:nvGraphicFramePr>
            <p:cNvPr id="66" name="Espace réservé du contenu 3"/>
            <p:cNvGraphicFramePr>
              <a:graphicFrameLocks/>
            </p:cNvGraphicFramePr>
            <p:nvPr/>
          </p:nvGraphicFramePr>
          <p:xfrm>
            <a:off x="5537200" y="2023190"/>
            <a:ext cx="1928784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67345"/>
                  <a:gridCol w="631280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Sûreté information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2 h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99" name="Image 24"/>
            <p:cNvPicPr preferRelativeResize="0">
              <a:picLocks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705" y="2023184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e 64"/>
          <p:cNvGrpSpPr/>
          <p:nvPr/>
        </p:nvGrpSpPr>
        <p:grpSpPr>
          <a:xfrm>
            <a:off x="7769224" y="4430713"/>
            <a:ext cx="1154113" cy="678068"/>
            <a:chOff x="7658100" y="4411663"/>
            <a:chExt cx="1154113" cy="678068"/>
          </a:xfrm>
        </p:grpSpPr>
        <p:graphicFrame>
          <p:nvGraphicFramePr>
            <p:cNvPr id="45" name="Espace réservé du contenu 3"/>
            <p:cNvGraphicFramePr>
              <a:graphicFrameLocks/>
            </p:cNvGraphicFramePr>
            <p:nvPr/>
          </p:nvGraphicFramePr>
          <p:xfrm>
            <a:off x="7658100" y="4411663"/>
            <a:ext cx="1152525" cy="67806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8805"/>
                  <a:gridCol w="343720"/>
                </a:tblGrid>
                <a:tr h="67786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Rapport d’étonnement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&amp; Engagements personnels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j à 1 j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17" name="Image 25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6138" y="4738688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ZoneTexte 46"/>
          <p:cNvSpPr txBox="1"/>
          <p:nvPr/>
        </p:nvSpPr>
        <p:spPr>
          <a:xfrm>
            <a:off x="8388424" y="6092825"/>
            <a:ext cx="6303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b="1" dirty="0">
                <a:solidFill>
                  <a:prstClr val="white">
                    <a:lumMod val="65000"/>
                  </a:prstClr>
                </a:solidFill>
              </a:rPr>
              <a:t>3</a:t>
            </a:r>
            <a:r>
              <a:rPr lang="fr-FR" sz="1100" b="1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fr-FR" sz="1100" b="1" dirty="0">
                <a:solidFill>
                  <a:prstClr val="white">
                    <a:lumMod val="65000"/>
                  </a:prstClr>
                </a:solidFill>
              </a:rPr>
              <a:t>mois</a:t>
            </a:r>
          </a:p>
        </p:txBody>
      </p:sp>
      <p:sp>
        <p:nvSpPr>
          <p:cNvPr id="17522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 smtClean="0">
                <a:solidFill>
                  <a:prstClr val="white"/>
                </a:solidFill>
              </a:rPr>
              <a:t>J1</a:t>
            </a:r>
            <a:endParaRPr lang="fr-FR" altLang="fr-FR" b="1" dirty="0">
              <a:solidFill>
                <a:prstClr val="white"/>
              </a:solidFill>
            </a:endParaRPr>
          </a:p>
        </p:txBody>
      </p:sp>
      <p:sp>
        <p:nvSpPr>
          <p:cNvPr id="17523" name="ZoneTexte 47"/>
          <p:cNvSpPr txBox="1">
            <a:spLocks noChangeArrowheads="1"/>
          </p:cNvSpPr>
          <p:nvPr/>
        </p:nvSpPr>
        <p:spPr bwMode="auto">
          <a:xfrm>
            <a:off x="2330450" y="5680075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>
                <a:solidFill>
                  <a:prstClr val="white"/>
                </a:solidFill>
              </a:rPr>
              <a:t>J2</a:t>
            </a:r>
          </a:p>
        </p:txBody>
      </p:sp>
      <p:sp>
        <p:nvSpPr>
          <p:cNvPr id="17524" name="ZoneTexte 49"/>
          <p:cNvSpPr txBox="1">
            <a:spLocks noChangeArrowheads="1"/>
          </p:cNvSpPr>
          <p:nvPr/>
        </p:nvSpPr>
        <p:spPr bwMode="auto">
          <a:xfrm>
            <a:off x="3851275" y="5651500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>
                <a:solidFill>
                  <a:prstClr val="white"/>
                </a:solidFill>
              </a:rPr>
              <a:t>J3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Espace réservé du contenu 3"/>
          <p:cNvGraphicFramePr>
            <a:graphicFrameLocks noGrp="1"/>
          </p:cNvGraphicFramePr>
          <p:nvPr/>
        </p:nvGraphicFramePr>
        <p:xfrm>
          <a:off x="5076825" y="2603688"/>
          <a:ext cx="3155903" cy="815658"/>
        </p:xfrm>
        <a:graphic>
          <a:graphicData uri="http://schemas.openxmlformats.org/drawingml/2006/table">
            <a:tbl>
              <a:tblPr/>
              <a:tblGrid>
                <a:gridCol w="1943447"/>
                <a:gridCol w="121245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HSE site/filiale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0,5j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95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Les risques / accidents majeurs l’activité / produits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Les risques Hygiène, Santé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Les règles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 1.0, 1.1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1.4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2.1,2.3,, 2.4</a:t>
                      </a:r>
                      <a:endParaRPr kumimoji="0" lang="fr-FR" altLang="fr-F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Espace réservé du contenu 3"/>
          <p:cNvGraphicFramePr>
            <a:graphicFrameLocks noGrp="1"/>
          </p:cNvGraphicFramePr>
          <p:nvPr/>
        </p:nvGraphicFramePr>
        <p:xfrm>
          <a:off x="5076825" y="5167525"/>
          <a:ext cx="2778125" cy="455399"/>
        </p:xfrm>
        <a:graphic>
          <a:graphicData uri="http://schemas.openxmlformats.org/drawingml/2006/table">
            <a:tbl>
              <a:tblPr/>
              <a:tblGrid>
                <a:gridCol w="2401887"/>
                <a:gridCol w="376238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Conduite sûre ou </a:t>
                      </a:r>
                      <a:r>
                        <a:rPr kumimoji="0" lang="fr-FR" altLang="fr-F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safe</a:t>
                      </a:r>
                      <a:r>
                        <a: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fr-FR" altLang="fr-F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driving</a:t>
                      </a:r>
                      <a:endParaRPr kumimoji="0" lang="fr-FR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fr-FR" altLang="fr-F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oommerciaux</a:t>
                      </a:r>
                      <a:r>
                        <a: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et métiers itinérants)</a:t>
                      </a:r>
                      <a:endParaRPr kumimoji="0" lang="fr-FR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j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9" name="Espace réservé du numéro de diapositive 58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588224" y="6381328"/>
            <a:ext cx="1262063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E-learning,</a:t>
            </a:r>
            <a:br>
              <a:rPr lang="fr-FR" sz="831" dirty="0">
                <a:solidFill>
                  <a:prstClr val="black"/>
                </a:solidFill>
              </a:rPr>
            </a:br>
            <a:r>
              <a:rPr lang="fr-FR" sz="831" dirty="0">
                <a:solidFill>
                  <a:prstClr val="black"/>
                </a:solidFill>
              </a:rPr>
              <a:t> </a:t>
            </a:r>
            <a:r>
              <a:rPr lang="fr-FR" sz="831" dirty="0" smtClean="0">
                <a:solidFill>
                  <a:prstClr val="black"/>
                </a:solidFill>
              </a:rPr>
              <a:t>auto-formation</a:t>
            </a:r>
          </a:p>
          <a:p>
            <a:pPr>
              <a:defRPr/>
            </a:pPr>
            <a:r>
              <a:rPr lang="fr-FR" sz="831" dirty="0" smtClean="0">
                <a:solidFill>
                  <a:prstClr val="black"/>
                </a:solidFill>
              </a:rPr>
              <a:t>Classe virtuelle</a:t>
            </a:r>
            <a:endParaRPr lang="fr-FR" sz="831" dirty="0">
              <a:solidFill>
                <a:prstClr val="black"/>
              </a:solidFill>
            </a:endParaRPr>
          </a:p>
        </p:txBody>
      </p:sp>
      <p:grpSp>
        <p:nvGrpSpPr>
          <p:cNvPr id="7" name="Groupe 60"/>
          <p:cNvGrpSpPr/>
          <p:nvPr/>
        </p:nvGrpSpPr>
        <p:grpSpPr>
          <a:xfrm>
            <a:off x="5376863" y="1283618"/>
            <a:ext cx="1393825" cy="556422"/>
            <a:chOff x="5100638" y="1340768"/>
            <a:chExt cx="1393825" cy="556422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Règles d’or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h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08" name="Image 2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0" name="Connecteur droit 59"/>
          <p:cNvCxnSpPr/>
          <p:nvPr/>
        </p:nvCxnSpPr>
        <p:spPr>
          <a:xfrm>
            <a:off x="5057006" y="1052513"/>
            <a:ext cx="769" cy="49974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Bouton d'action : Retour 50">
            <a:hlinkClick r:id="rId13" action="ppaction://hlinksldjump" highlightClick="1"/>
          </p:cNvPr>
          <p:cNvSpPr/>
          <p:nvPr/>
        </p:nvSpPr>
        <p:spPr>
          <a:xfrm>
            <a:off x="8675688" y="0"/>
            <a:ext cx="343037" cy="274638"/>
          </a:xfrm>
          <a:prstGeom prst="actionButtonReturn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1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Espace réservé du contenu 3"/>
          <p:cNvGraphicFramePr>
            <a:graphicFrameLocks noGrp="1"/>
          </p:cNvGraphicFramePr>
          <p:nvPr/>
        </p:nvGraphicFramePr>
        <p:xfrm>
          <a:off x="4143474" y="1043091"/>
          <a:ext cx="1470669" cy="770881"/>
        </p:xfrm>
        <a:graphic>
          <a:graphicData uri="http://schemas.openxmlformats.org/drawingml/2006/table">
            <a:tbl>
              <a:tblPr/>
              <a:tblGrid>
                <a:gridCol w="1028883"/>
                <a:gridCol w="441786"/>
              </a:tblGrid>
              <a:tr h="7708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Visite Site accompagnée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Connaître les interlocuteurs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fr-FR" alt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 </a:t>
                      </a: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Espace réservé du contenu 3"/>
          <p:cNvGraphicFramePr>
            <a:graphicFrameLocks noGrp="1"/>
          </p:cNvGraphicFramePr>
          <p:nvPr/>
        </p:nvGraphicFramePr>
        <p:xfrm>
          <a:off x="5891411" y="2441575"/>
          <a:ext cx="2785045" cy="1623000"/>
        </p:xfrm>
        <a:graphic>
          <a:graphicData uri="http://schemas.openxmlformats.org/drawingml/2006/table">
            <a:tbl>
              <a:tblPr/>
              <a:tblGrid>
                <a:gridCol w="1920949"/>
                <a:gridCol w="864096"/>
              </a:tblGrid>
              <a:tr h="14906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Exercices Terrain</a:t>
                      </a:r>
                      <a:br>
                        <a:rPr kumimoji="0" lang="fr-FR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fr-FR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et débriefing à l’issue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Règles d’or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Stop 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Card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Chasse aux anomalies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Produits site &amp; FDS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Urgence (visite)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REX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Eléments 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du Système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 management 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place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kumimoji="0" lang="fr-FR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jours répartis dans </a:t>
                      </a:r>
                      <a:r>
                        <a:rPr kumimoji="0" lang="fr-FR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l’activité 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6" name="Flèche vers la droite 55"/>
          <p:cNvSpPr/>
          <p:nvPr/>
        </p:nvSpPr>
        <p:spPr>
          <a:xfrm>
            <a:off x="250825" y="5575852"/>
            <a:ext cx="8713788" cy="47887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8442" name="Titre 1"/>
          <p:cNvSpPr>
            <a:spLocks noGrp="1"/>
          </p:cNvSpPr>
          <p:nvPr>
            <p:ph type="title"/>
          </p:nvPr>
        </p:nvSpPr>
        <p:spPr bwMode="auto">
          <a:xfrm>
            <a:off x="498797" y="260648"/>
            <a:ext cx="852137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altLang="fr-FR" cap="none" dirty="0">
                <a:cs typeface="Arial" charset="0"/>
              </a:rPr>
              <a:t>Parcours 2 </a:t>
            </a:r>
            <a:r>
              <a:rPr lang="fr-FR" altLang="fr-FR" cap="none" dirty="0" smtClean="0">
                <a:cs typeface="Arial" charset="0"/>
              </a:rPr>
              <a:t>– </a:t>
            </a:r>
            <a:r>
              <a:rPr lang="fr-FR" altLang="fr-FR" b="0" cap="none" dirty="0" smtClean="0">
                <a:cs typeface="Arial" charset="0"/>
              </a:rPr>
              <a:t>Personnel support des opérations </a:t>
            </a:r>
            <a:r>
              <a:rPr lang="fr-FR" altLang="fr-FR" cap="none" dirty="0" smtClean="0">
                <a:cs typeface="Arial" charset="0"/>
              </a:rPr>
              <a:t/>
            </a:r>
            <a:br>
              <a:rPr lang="fr-FR" altLang="fr-FR" cap="none" dirty="0" smtClean="0">
                <a:cs typeface="Arial" charset="0"/>
              </a:rPr>
            </a:br>
            <a:endParaRPr lang="fr-FR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Présentations par formateur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>
                <a:solidFill>
                  <a:prstClr val="black"/>
                </a:solidFill>
              </a:rPr>
              <a:t>Terrain (compagnonnage</a:t>
            </a:r>
            <a:r>
              <a:rPr lang="fr-FR" sz="831" dirty="0">
                <a:solidFill>
                  <a:prstClr val="black"/>
                </a:solidFill>
              </a:rPr>
              <a:t>, audit, visite, « </a:t>
            </a:r>
            <a:r>
              <a:rPr lang="fr-FR" sz="831" dirty="0" err="1">
                <a:solidFill>
                  <a:prstClr val="black"/>
                </a:solidFill>
              </a:rPr>
              <a:t>shadowing</a:t>
            </a:r>
            <a:r>
              <a:rPr lang="fr-FR" sz="831" dirty="0">
                <a:solidFill>
                  <a:prstClr val="black"/>
                </a:solidFill>
              </a:rPr>
              <a:t> », etc.)</a:t>
            </a:r>
          </a:p>
        </p:txBody>
      </p:sp>
      <p:pic>
        <p:nvPicPr>
          <p:cNvPr id="18455" name="Imag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Imag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Imag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Imag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646" y="647615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Imag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Image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Exercices, ateliers</a:t>
            </a:r>
          </a:p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simulations, etc.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Travail personnel, </a:t>
            </a:r>
            <a:r>
              <a:rPr lang="fr-FR" sz="831">
                <a:solidFill>
                  <a:prstClr val="black"/>
                </a:solidFill>
              </a:rPr>
              <a:t>lecture référentiel</a:t>
            </a:r>
            <a:r>
              <a:rPr lang="fr-FR" sz="831" dirty="0">
                <a:solidFill>
                  <a:prstClr val="black"/>
                </a:solidFill>
              </a:rPr>
              <a:t>, etc.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544196" y="6409484"/>
            <a:ext cx="1196156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E-learning,</a:t>
            </a:r>
            <a:br>
              <a:rPr lang="fr-FR" sz="831" dirty="0">
                <a:solidFill>
                  <a:prstClr val="black"/>
                </a:solidFill>
              </a:rPr>
            </a:br>
            <a:r>
              <a:rPr lang="fr-FR" sz="831" dirty="0">
                <a:solidFill>
                  <a:prstClr val="black"/>
                </a:solidFill>
              </a:rPr>
              <a:t> </a:t>
            </a:r>
            <a:r>
              <a:rPr lang="fr-FR" sz="831" dirty="0" smtClean="0">
                <a:solidFill>
                  <a:prstClr val="black"/>
                </a:solidFill>
              </a:rPr>
              <a:t>auto-formation</a:t>
            </a:r>
          </a:p>
          <a:p>
            <a:pPr>
              <a:defRPr/>
            </a:pPr>
            <a:r>
              <a:rPr lang="fr-FR" sz="831" dirty="0" smtClean="0">
                <a:solidFill>
                  <a:prstClr val="black"/>
                </a:solidFill>
              </a:rPr>
              <a:t>Classes virtuelles</a:t>
            </a:r>
            <a:endParaRPr lang="fr-FR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26732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Echanges avec acteurs, présentations direction, etc.</a:t>
            </a:r>
          </a:p>
        </p:txBody>
      </p:sp>
      <p:pic>
        <p:nvPicPr>
          <p:cNvPr id="18465" name="Imag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5793" y="3279603"/>
            <a:ext cx="781645" cy="67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230563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600" b="1" dirty="0">
                <a:solidFill>
                  <a:srgbClr val="FFFFFF"/>
                </a:solidFill>
              </a:rPr>
              <a:t>Tronc Commun </a:t>
            </a:r>
            <a:r>
              <a:rPr lang="fr-FR" altLang="fr-FR" sz="1600" b="1" dirty="0" smtClean="0">
                <a:solidFill>
                  <a:srgbClr val="FFFFFF"/>
                </a:solidFill>
              </a:rPr>
              <a:t>Général (3 jours)</a:t>
            </a:r>
            <a:endParaRPr lang="fr-FR" altLang="fr-FR" sz="900" b="1" dirty="0">
              <a:solidFill>
                <a:srgbClr val="FFFFFF"/>
              </a:solidFill>
            </a:endParaRPr>
          </a:p>
        </p:txBody>
      </p:sp>
      <p:graphicFrame>
        <p:nvGraphicFramePr>
          <p:cNvPr id="48" name="Espace réservé du conten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208604"/>
              </p:ext>
            </p:extLst>
          </p:nvPr>
        </p:nvGraphicFramePr>
        <p:xfrm>
          <a:off x="611188" y="1043091"/>
          <a:ext cx="3384550" cy="4130437"/>
        </p:xfrm>
        <a:graphic>
          <a:graphicData uri="http://schemas.openxmlformats.org/drawingml/2006/table">
            <a:tbl>
              <a:tblPr/>
              <a:tblGrid>
                <a:gridCol w="1670050"/>
                <a:gridCol w="1714500"/>
              </a:tblGrid>
              <a:tr h="404314">
                <a:tc grid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Tronc Commun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Activité Site (2j)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9504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Enjeux du site / mon activité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Feuille de route HSE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site/filiale par 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son directeur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Les risques / accidents majeurs l’activité site-filiale / produits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Rejets, impacts environnementaux et santé, déchets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Connaître et appliquer les règles du site (suite)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EPI pour le site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Urgences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Règle d’or problématique site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Faire référence et identifier les bons interlocuteurs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Référentiel HSE et outils associés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737757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Enjeux du site-filiale / mon activité (suite)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Sociétal et Parties prenantes site-filiale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Connaître et appliquer les règles du site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Règles pays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Règles générales Sécurité, sureté site-filiale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Contribuer </a:t>
                      </a:r>
                      <a:r>
                        <a:rPr kumimoji="0" lang="fr-FR" altLang="fr-FR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à l’amélioration continue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Analyse des évènements / des causes </a:t>
                      </a:r>
                      <a:b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Atelier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8480" name="Imag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0488" y="1081191"/>
            <a:ext cx="254000" cy="24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1" name="Imag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863" y="1089130"/>
            <a:ext cx="233362" cy="2314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2" name="Imag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074841"/>
            <a:ext cx="312738" cy="2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3" name="Imag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300" y="1078017"/>
            <a:ext cx="254000" cy="2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2" name="Image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081191"/>
            <a:ext cx="3317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2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552" y="1089129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Espace réservé du numéro de diapositive 54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 smtClean="0">
                <a:solidFill>
                  <a:prstClr val="white"/>
                </a:solidFill>
              </a:rPr>
              <a:t>J4</a:t>
            </a:r>
            <a:endParaRPr lang="fr-FR" altLang="fr-FR" b="1" dirty="0">
              <a:solidFill>
                <a:prstClr val="white"/>
              </a:solidFill>
            </a:endParaRPr>
          </a:p>
        </p:txBody>
      </p: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2834710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 smtClean="0">
                <a:solidFill>
                  <a:prstClr val="white"/>
                </a:solidFill>
              </a:rPr>
              <a:t>J5</a:t>
            </a:r>
            <a:endParaRPr lang="fr-FR" altLang="fr-FR" b="1" dirty="0">
              <a:solidFill>
                <a:prstClr val="white"/>
              </a:solidFill>
            </a:endParaRPr>
          </a:p>
        </p:txBody>
      </p:sp>
      <p:sp>
        <p:nvSpPr>
          <p:cNvPr id="61" name="ZoneTexte 49"/>
          <p:cNvSpPr txBox="1">
            <a:spLocks noChangeArrowheads="1"/>
          </p:cNvSpPr>
          <p:nvPr/>
        </p:nvSpPr>
        <p:spPr bwMode="auto">
          <a:xfrm>
            <a:off x="4788024" y="5661248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 smtClean="0">
                <a:solidFill>
                  <a:prstClr val="white"/>
                </a:solidFill>
              </a:rPr>
              <a:t>J6</a:t>
            </a:r>
            <a:endParaRPr lang="fr-FR" altLang="fr-FR" b="1" dirty="0">
              <a:solidFill>
                <a:prstClr val="white"/>
              </a:solidFill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5796136" y="1052513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236537" y="600710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b="1" dirty="0">
                <a:solidFill>
                  <a:prstClr val="white">
                    <a:lumMod val="65000"/>
                  </a:prstClr>
                </a:solidFill>
              </a:rPr>
              <a:t>Embauche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8388424" y="6007100"/>
            <a:ext cx="6303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b="1" dirty="0">
                <a:solidFill>
                  <a:prstClr val="white">
                    <a:lumMod val="65000"/>
                  </a:prstClr>
                </a:solidFill>
              </a:rPr>
              <a:t>3</a:t>
            </a:r>
            <a:r>
              <a:rPr lang="fr-FR" sz="1100" b="1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fr-FR" sz="1100" b="1" dirty="0">
                <a:solidFill>
                  <a:prstClr val="white">
                    <a:lumMod val="65000"/>
                  </a:prstClr>
                </a:solidFill>
              </a:rPr>
              <a:t>mois</a:t>
            </a:r>
          </a:p>
        </p:txBody>
      </p:sp>
      <p:grpSp>
        <p:nvGrpSpPr>
          <p:cNvPr id="2" name="Groupe 63"/>
          <p:cNvGrpSpPr/>
          <p:nvPr/>
        </p:nvGrpSpPr>
        <p:grpSpPr>
          <a:xfrm>
            <a:off x="5956002" y="4488860"/>
            <a:ext cx="1698625" cy="561775"/>
            <a:chOff x="5537200" y="2023184"/>
            <a:chExt cx="1928784" cy="793536"/>
          </a:xfrm>
        </p:grpSpPr>
        <p:graphicFrame>
          <p:nvGraphicFramePr>
            <p:cNvPr id="65" name="Espace réservé du contenu 3"/>
            <p:cNvGraphicFramePr>
              <a:graphicFrameLocks/>
            </p:cNvGraphicFramePr>
            <p:nvPr/>
          </p:nvGraphicFramePr>
          <p:xfrm>
            <a:off x="5537200" y="2023190"/>
            <a:ext cx="1928784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67345"/>
                  <a:gridCol w="631280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Sûreté information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2 h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6" name="Image 24"/>
            <p:cNvPicPr preferRelativeResize="0"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705" y="2023184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66"/>
          <p:cNvGrpSpPr/>
          <p:nvPr/>
        </p:nvGrpSpPr>
        <p:grpSpPr>
          <a:xfrm>
            <a:off x="7769224" y="4430713"/>
            <a:ext cx="1154113" cy="678068"/>
            <a:chOff x="7658100" y="4411663"/>
            <a:chExt cx="1154113" cy="678068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/>
          </p:nvGraphicFramePr>
          <p:xfrm>
            <a:off x="7658100" y="4411663"/>
            <a:ext cx="1152525" cy="67806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8805"/>
                  <a:gridCol w="343720"/>
                </a:tblGrid>
                <a:tr h="67786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Rapport d’étonnement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&amp; Engagements personnels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j à 1 j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9" name="Image 2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6138" y="4738688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e 69"/>
          <p:cNvGrpSpPr/>
          <p:nvPr/>
        </p:nvGrpSpPr>
        <p:grpSpPr>
          <a:xfrm>
            <a:off x="7408069" y="1528087"/>
            <a:ext cx="1570831" cy="556422"/>
            <a:chOff x="6931025" y="1340767"/>
            <a:chExt cx="1570831" cy="556422"/>
          </a:xfrm>
        </p:grpSpPr>
        <p:graphicFrame>
          <p:nvGraphicFramePr>
            <p:cNvPr id="71" name="Espace réservé du contenu 3"/>
            <p:cNvGraphicFramePr>
              <a:graphicFrameLocks/>
            </p:cNvGraphicFramePr>
            <p:nvPr/>
          </p:nvGraphicFramePr>
          <p:xfrm>
            <a:off x="6931025" y="1340767"/>
            <a:ext cx="1570831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9053"/>
                  <a:gridCol w="691778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Lutte incendie secourisme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0,5j  mini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2" name="Image 23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19" y="1365249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72"/>
          <p:cNvGrpSpPr/>
          <p:nvPr/>
        </p:nvGrpSpPr>
        <p:grpSpPr>
          <a:xfrm>
            <a:off x="5965527" y="1528087"/>
            <a:ext cx="1393825" cy="556422"/>
            <a:chOff x="5100638" y="1340768"/>
            <a:chExt cx="1393825" cy="556422"/>
          </a:xfrm>
        </p:grpSpPr>
        <p:graphicFrame>
          <p:nvGraphicFramePr>
            <p:cNvPr id="74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Règles d’or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h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5" name="Image 2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6" name="Espace réservé du contenu 3"/>
          <p:cNvGraphicFramePr>
            <a:graphicFrameLocks noGrp="1"/>
          </p:cNvGraphicFramePr>
          <p:nvPr/>
        </p:nvGraphicFramePr>
        <p:xfrm>
          <a:off x="6145212" y="5167525"/>
          <a:ext cx="2778125" cy="455399"/>
        </p:xfrm>
        <a:graphic>
          <a:graphicData uri="http://schemas.openxmlformats.org/drawingml/2006/table">
            <a:tbl>
              <a:tblPr/>
              <a:tblGrid>
                <a:gridCol w="2401887"/>
                <a:gridCol w="376238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Conduite sûre ou </a:t>
                      </a:r>
                      <a:r>
                        <a:rPr kumimoji="0" lang="fr-FR" altLang="fr-F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safe</a:t>
                      </a:r>
                      <a:r>
                        <a: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fr-FR" altLang="fr-F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driving</a:t>
                      </a:r>
                      <a:endParaRPr kumimoji="0" lang="fr-FR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fr-FR" altLang="fr-F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oommerciaux</a:t>
                      </a:r>
                      <a:r>
                        <a: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et métiers itinérants)</a:t>
                      </a:r>
                      <a:endParaRPr kumimoji="0" lang="fr-FR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j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77" name="Image 2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7044" y="5214938"/>
            <a:ext cx="385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Bouton d'action : Retour 50">
            <a:hlinkClick r:id="rId14" action="ppaction://hlinksldjump" highlightClick="1"/>
          </p:cNvPr>
          <p:cNvSpPr/>
          <p:nvPr/>
        </p:nvSpPr>
        <p:spPr>
          <a:xfrm>
            <a:off x="8675688" y="0"/>
            <a:ext cx="343037" cy="274638"/>
          </a:xfrm>
          <a:prstGeom prst="actionButtonReturn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9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50825" y="5565229"/>
            <a:ext cx="8713788" cy="6000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74638" y="173038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altLang="fr-FR" cap="none" dirty="0">
                <a:cs typeface="Arial" charset="0"/>
              </a:rPr>
              <a:t>Parcours 3 – </a:t>
            </a:r>
            <a:r>
              <a:rPr lang="fr-FR" altLang="fr-FR" sz="2000" b="0" cap="none" dirty="0" smtClean="0">
                <a:cs typeface="Arial" charset="0"/>
              </a:rPr>
              <a:t>Services production</a:t>
            </a:r>
            <a:br>
              <a:rPr lang="fr-FR" altLang="fr-FR" sz="2000" b="0" cap="none" dirty="0" smtClean="0">
                <a:cs typeface="Arial" charset="0"/>
              </a:rPr>
            </a:br>
            <a:endParaRPr lang="fr-FR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Présentations par formateur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>
                <a:solidFill>
                  <a:prstClr val="black"/>
                </a:solidFill>
              </a:rPr>
              <a:t>Terrain (compagnonnage</a:t>
            </a:r>
            <a:r>
              <a:rPr lang="fr-FR" sz="831" dirty="0">
                <a:solidFill>
                  <a:prstClr val="black"/>
                </a:solidFill>
              </a:rPr>
              <a:t>, audit, visite, « </a:t>
            </a:r>
            <a:r>
              <a:rPr lang="fr-FR" sz="831" dirty="0" err="1">
                <a:solidFill>
                  <a:prstClr val="black"/>
                </a:solidFill>
              </a:rPr>
              <a:t>shadowing</a:t>
            </a:r>
            <a:r>
              <a:rPr lang="fr-FR" sz="831" dirty="0">
                <a:solidFill>
                  <a:prstClr val="black"/>
                </a:solidFill>
              </a:rPr>
              <a:t> », etc.)</a:t>
            </a:r>
          </a:p>
        </p:txBody>
      </p:sp>
      <p:pic>
        <p:nvPicPr>
          <p:cNvPr id="20486" name="Imag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Imag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mag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Image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Exercices, ateliers</a:t>
            </a:r>
          </a:p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simulations, etc.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Travail personnel, </a:t>
            </a:r>
            <a:r>
              <a:rPr lang="fr-FR" sz="831">
                <a:solidFill>
                  <a:prstClr val="black"/>
                </a:solidFill>
              </a:rPr>
              <a:t>lecture référentiel</a:t>
            </a:r>
            <a:r>
              <a:rPr lang="fr-FR" sz="831" dirty="0">
                <a:solidFill>
                  <a:prstClr val="black"/>
                </a:solidFill>
              </a:rPr>
              <a:t>, etc.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642943" y="6410325"/>
            <a:ext cx="1241425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E-learning,</a:t>
            </a:r>
            <a:br>
              <a:rPr lang="fr-FR" sz="831" dirty="0">
                <a:solidFill>
                  <a:prstClr val="black"/>
                </a:solidFill>
              </a:rPr>
            </a:br>
            <a:r>
              <a:rPr lang="fr-FR" sz="831" dirty="0">
                <a:solidFill>
                  <a:prstClr val="black"/>
                </a:solidFill>
              </a:rPr>
              <a:t> </a:t>
            </a:r>
            <a:r>
              <a:rPr lang="fr-FR" sz="831" dirty="0" smtClean="0">
                <a:solidFill>
                  <a:prstClr val="black"/>
                </a:solidFill>
              </a:rPr>
              <a:t>auto-formation</a:t>
            </a:r>
          </a:p>
          <a:p>
            <a:pPr>
              <a:defRPr/>
            </a:pPr>
            <a:r>
              <a:rPr lang="fr-FR" sz="831" dirty="0" smtClean="0">
                <a:solidFill>
                  <a:prstClr val="black"/>
                </a:solidFill>
              </a:rPr>
              <a:t>Classes virtuelles</a:t>
            </a:r>
            <a:endParaRPr lang="fr-FR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99063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Echanges avec acteurs, présentations direction</a:t>
            </a:r>
            <a:r>
              <a:rPr lang="fr-FR" sz="831">
                <a:solidFill>
                  <a:prstClr val="black"/>
                </a:solidFill>
              </a:rPr>
              <a:t>, etc.</a:t>
            </a:r>
            <a:endParaRPr lang="fr-FR" sz="831" dirty="0">
              <a:solidFill>
                <a:prstClr val="black"/>
              </a:solidFill>
            </a:endParaRPr>
          </a:p>
        </p:txBody>
      </p:sp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144838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600" b="1" dirty="0">
                <a:solidFill>
                  <a:srgbClr val="FFFFFF"/>
                </a:solidFill>
              </a:rPr>
              <a:t>Tronc </a:t>
            </a:r>
            <a:r>
              <a:rPr lang="fr-FR" altLang="fr-FR" sz="1600" b="1" dirty="0" smtClean="0">
                <a:solidFill>
                  <a:srgbClr val="FFFFFF"/>
                </a:solidFill>
              </a:rPr>
              <a:t>Commun Général  (3 jours)</a:t>
            </a:r>
            <a:endParaRPr lang="fr-FR" altLang="fr-FR" sz="900" b="1" dirty="0">
              <a:solidFill>
                <a:srgbClr val="FFFFFF"/>
              </a:solidFill>
            </a:endParaRPr>
          </a:p>
        </p:txBody>
      </p:sp>
      <p:sp>
        <p:nvSpPr>
          <p:cNvPr id="43" name="Bouton d'action : Personnalisé 42">
            <a:hlinkClick r:id="" action="ppaction://noaction" highlightClick="1"/>
          </p:cNvPr>
          <p:cNvSpPr/>
          <p:nvPr/>
        </p:nvSpPr>
        <p:spPr>
          <a:xfrm rot="16200000">
            <a:off x="-1605978" y="3112318"/>
            <a:ext cx="4645025" cy="353964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600" b="1" dirty="0" smtClean="0">
                <a:solidFill>
                  <a:srgbClr val="FFFFFF"/>
                </a:solidFill>
              </a:rPr>
              <a:t> Tronc Commun Activité Site (2 jours)</a:t>
            </a:r>
          </a:p>
        </p:txBody>
      </p:sp>
      <p:graphicFrame>
        <p:nvGraphicFramePr>
          <p:cNvPr id="82" name="Espace réservé du conten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778566"/>
              </p:ext>
            </p:extLst>
          </p:nvPr>
        </p:nvGraphicFramePr>
        <p:xfrm>
          <a:off x="2137445" y="976485"/>
          <a:ext cx="4248150" cy="3743326"/>
        </p:xfrm>
        <a:graphic>
          <a:graphicData uri="http://schemas.openxmlformats.org/drawingml/2006/table">
            <a:tbl>
              <a:tblPr/>
              <a:tblGrid>
                <a:gridCol w="1455738"/>
                <a:gridCol w="1377950"/>
                <a:gridCol w="1414462"/>
              </a:tblGrid>
              <a:tr h="569913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Tronc Commun Technique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                   (3 j)</a:t>
                      </a:r>
                      <a:endParaRPr kumimoji="0" lang="fr-FR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Acteur HSE dans mon Métier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Aspects facteurs humains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Signaux faibles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Le processus travaux et la relation avec les contractants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Processus travaux et permis de travail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Focus 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-activité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Conformité des travaux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Relation avec les contractants (droits et devoirs)</a:t>
                      </a: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Identifier risques et dangers dans mon Métier pour préserver l’intégrité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Analyse de risque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Barrières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Gestion des modifications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54781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Conversation Sécurité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Système de management</a:t>
                      </a:r>
                      <a:b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/Audit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Boucle d’amélioration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3" name="Imag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288" y="104316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Imag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888" y="1051098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Imag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438" y="1036810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Imag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313" y="1041573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Espace réservé du contenu 3"/>
          <p:cNvGraphicFramePr>
            <a:graphicFrameLocks noGrp="1"/>
          </p:cNvGraphicFramePr>
          <p:nvPr/>
        </p:nvGraphicFramePr>
        <p:xfrm>
          <a:off x="6444208" y="2877093"/>
          <a:ext cx="2548981" cy="1927860"/>
        </p:xfrm>
        <a:graphic>
          <a:graphicData uri="http://schemas.openxmlformats.org/drawingml/2006/table">
            <a:tbl>
              <a:tblPr/>
              <a:tblGrid>
                <a:gridCol w="1800200"/>
                <a:gridCol w="748781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Exercices Terrain</a:t>
                      </a:r>
                      <a:r>
                        <a:rPr kumimoji="0" lang="fr-FR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fr-FR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fr-FR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et débriefing à l’issue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Circuit Permis de travail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Audit Permis de travail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Visite chantier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Audit Terrain HSE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Atelier Analyse de risque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Vérification mesures compensatoires (REX, Permis, barrières)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Environ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 </a:t>
                      </a: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jours répartis dans </a:t>
                      </a:r>
                      <a:r>
                        <a:rPr kumimoji="0" lang="fr-FR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fr-FR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fr-FR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l’activité 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20525" name="Imag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687" y="2886931"/>
            <a:ext cx="388937" cy="33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6" name="Image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1279" y="3223230"/>
            <a:ext cx="388937" cy="3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Espace réservé du contenu 3"/>
          <p:cNvGraphicFramePr>
            <a:graphicFrameLocks/>
          </p:cNvGraphicFramePr>
          <p:nvPr/>
        </p:nvGraphicFramePr>
        <p:xfrm>
          <a:off x="7800975" y="4834607"/>
          <a:ext cx="1152525" cy="67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05"/>
                <a:gridCol w="343720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Rapport d’étonnement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 Engagements personnels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 j à 1 j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0538" name="Image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9013" y="5199732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8293894" y="6066870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b="1" dirty="0">
                <a:solidFill>
                  <a:prstClr val="white">
                    <a:lumMod val="65000"/>
                  </a:prstClr>
                </a:solidFill>
              </a:rPr>
              <a:t>6 mois</a:t>
            </a:r>
          </a:p>
        </p:txBody>
      </p:sp>
      <p:pic>
        <p:nvPicPr>
          <p:cNvPr id="34" name="Image 26"/>
          <p:cNvPicPr preferRelativeResize="0"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423" y="1035694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Espace réservé du numéro de diapositive 46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ZoneTexte 1"/>
          <p:cNvSpPr txBox="1">
            <a:spLocks noChangeArrowheads="1"/>
          </p:cNvSpPr>
          <p:nvPr/>
        </p:nvSpPr>
        <p:spPr bwMode="auto">
          <a:xfrm>
            <a:off x="2771800" y="5697538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 smtClean="0">
                <a:solidFill>
                  <a:prstClr val="white"/>
                </a:solidFill>
              </a:rPr>
              <a:t>J6</a:t>
            </a:r>
            <a:endParaRPr lang="fr-FR" altLang="fr-FR" b="1" dirty="0">
              <a:solidFill>
                <a:prstClr val="white"/>
              </a:solidFill>
            </a:endParaRPr>
          </a:p>
        </p:txBody>
      </p:sp>
      <p:sp>
        <p:nvSpPr>
          <p:cNvPr id="55" name="ZoneTexte 47"/>
          <p:cNvSpPr txBox="1">
            <a:spLocks noChangeArrowheads="1"/>
          </p:cNvSpPr>
          <p:nvPr/>
        </p:nvSpPr>
        <p:spPr bwMode="auto">
          <a:xfrm>
            <a:off x="3849902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 smtClean="0">
                <a:solidFill>
                  <a:prstClr val="white"/>
                </a:solidFill>
              </a:rPr>
              <a:t>J7</a:t>
            </a:r>
            <a:endParaRPr lang="fr-FR" altLang="fr-FR" b="1" dirty="0">
              <a:solidFill>
                <a:prstClr val="white"/>
              </a:solidFill>
            </a:endParaRPr>
          </a:p>
        </p:txBody>
      </p:sp>
      <p:sp>
        <p:nvSpPr>
          <p:cNvPr id="57" name="ZoneTexte 49"/>
          <p:cNvSpPr txBox="1">
            <a:spLocks noChangeArrowheads="1"/>
          </p:cNvSpPr>
          <p:nvPr/>
        </p:nvSpPr>
        <p:spPr bwMode="auto">
          <a:xfrm>
            <a:off x="4854789" y="5680075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 smtClean="0">
                <a:solidFill>
                  <a:prstClr val="white"/>
                </a:solidFill>
              </a:rPr>
              <a:t>J8</a:t>
            </a:r>
            <a:endParaRPr lang="fr-FR" altLang="fr-FR" b="1" dirty="0">
              <a:solidFill>
                <a:prstClr val="white"/>
              </a:solidFill>
            </a:endParaRPr>
          </a:p>
        </p:txBody>
      </p:sp>
      <p:graphicFrame>
        <p:nvGraphicFramePr>
          <p:cNvPr id="49" name="Espace réservé du contenu 3"/>
          <p:cNvGraphicFramePr>
            <a:graphicFrameLocks/>
          </p:cNvGraphicFramePr>
          <p:nvPr/>
        </p:nvGraphicFramePr>
        <p:xfrm>
          <a:off x="925513" y="4890010"/>
          <a:ext cx="1150937" cy="62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075"/>
                <a:gridCol w="398862"/>
              </a:tblGrid>
              <a:tr h="62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Lutte incendie secourisme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0,5j </a:t>
                      </a:r>
                      <a:b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mini</a:t>
                      </a: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0" name="Imag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861" y="5228307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" name="Espace réservé du contenu 3"/>
          <p:cNvGraphicFramePr>
            <a:graphicFrameLocks/>
          </p:cNvGraphicFramePr>
          <p:nvPr/>
        </p:nvGraphicFramePr>
        <p:xfrm>
          <a:off x="925511" y="4372484"/>
          <a:ext cx="1150939" cy="51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153"/>
                <a:gridCol w="528786"/>
              </a:tblGrid>
              <a:tr h="517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Elearning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Règles d’or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 h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8" name="Imag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543" y="4662294"/>
            <a:ext cx="254000" cy="1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Bouton d'action : Personnalisé 58">
            <a:hlinkClick r:id="" action="ppaction://noaction" highlightClick="1"/>
          </p:cNvPr>
          <p:cNvSpPr/>
          <p:nvPr/>
        </p:nvSpPr>
        <p:spPr>
          <a:xfrm rot="16200000">
            <a:off x="-55061" y="2226762"/>
            <a:ext cx="3312034" cy="792086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600" b="1" dirty="0" smtClean="0">
                <a:solidFill>
                  <a:srgbClr val="FFFFFF"/>
                </a:solidFill>
              </a:rPr>
              <a:t>Exercices Terrain (3 jours)</a:t>
            </a:r>
            <a:endParaRPr lang="fr-FR" altLang="fr-FR" sz="1600" b="1" dirty="0">
              <a:solidFill>
                <a:srgbClr val="FFFFFF"/>
              </a:solidFill>
            </a:endParaRPr>
          </a:p>
        </p:txBody>
      </p:sp>
      <p:cxnSp>
        <p:nvCxnSpPr>
          <p:cNvPr id="60" name="Connecteur droit 59"/>
          <p:cNvCxnSpPr/>
          <p:nvPr/>
        </p:nvCxnSpPr>
        <p:spPr>
          <a:xfrm>
            <a:off x="2051720" y="1008410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1115616" y="966787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-897820" y="6021288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b="1" dirty="0">
                <a:solidFill>
                  <a:prstClr val="white">
                    <a:lumMod val="65000"/>
                  </a:prstClr>
                </a:solidFill>
              </a:rPr>
              <a:t>Embauche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236537" y="606687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b="1" dirty="0">
                <a:solidFill>
                  <a:prstClr val="white">
                    <a:lumMod val="65000"/>
                  </a:prstClr>
                </a:solidFill>
              </a:rPr>
              <a:t>Embauche</a:t>
            </a:r>
          </a:p>
        </p:txBody>
      </p:sp>
      <p:sp>
        <p:nvSpPr>
          <p:cNvPr id="48" name="Bouton d'action : Retour 47">
            <a:hlinkClick r:id="rId13" action="ppaction://hlinksldjump" highlightClick="1"/>
          </p:cNvPr>
          <p:cNvSpPr/>
          <p:nvPr/>
        </p:nvSpPr>
        <p:spPr>
          <a:xfrm>
            <a:off x="8675688" y="0"/>
            <a:ext cx="343037" cy="274638"/>
          </a:xfrm>
          <a:prstGeom prst="actionButtonReturn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8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Espace réservé du conten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19600"/>
              </p:ext>
            </p:extLst>
          </p:nvPr>
        </p:nvGraphicFramePr>
        <p:xfrm>
          <a:off x="611188" y="1043091"/>
          <a:ext cx="3384550" cy="4128100"/>
        </p:xfrm>
        <a:graphic>
          <a:graphicData uri="http://schemas.openxmlformats.org/drawingml/2006/table">
            <a:tbl>
              <a:tblPr/>
              <a:tblGrid>
                <a:gridCol w="1670050"/>
                <a:gridCol w="1714500"/>
              </a:tblGrid>
              <a:tr h="404314">
                <a:tc grid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Tronc Commun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Activité Site (2j)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9504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Enjeux du site / mon activité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Feuille de route HSE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site/filiale par 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son directeur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Les risques / accidents majeurs l’activité site-filiale /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produits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RPS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Faire </a:t>
                      </a:r>
                      <a:r>
                        <a:rPr kumimoji="0" lang="fr-FR" altLang="fr-FR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référence et identifier les bons interlocuteurs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Référentiel HSE et outils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associés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Organisation HSE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15000"/>
                      </a:schemeClr>
                    </a:solidFill>
                  </a:tcPr>
                </a:tc>
              </a:tr>
              <a:tr h="1737757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Connaître </a:t>
                      </a: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et appliquer les règles du site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Règles 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pays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Règles 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générales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sécurité site/filiale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EPI pour le site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Règle d’or problématique site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Conduite à tenir en cas d’urgence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Contribuer </a:t>
                      </a:r>
                      <a:r>
                        <a:rPr kumimoji="0" lang="fr-FR" altLang="fr-FR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à l’amélioration continue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Analyse des évènements / des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causes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Activités HSE spécifiques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REX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1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553200" y="6440491"/>
            <a:ext cx="725488" cy="365125"/>
          </a:xfrm>
        </p:spPr>
        <p:txBody>
          <a:bodyPr/>
          <a:lstStyle/>
          <a:p>
            <a:fld id="{21F90BE8-D879-4F46-ACF9-7BCC67DCFB75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Flèche vers la droite 55"/>
          <p:cNvSpPr/>
          <p:nvPr/>
        </p:nvSpPr>
        <p:spPr>
          <a:xfrm>
            <a:off x="250825" y="5526757"/>
            <a:ext cx="8713788" cy="53816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5612" y="138137"/>
            <a:ext cx="8293249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Parcours 4 </a:t>
            </a:r>
            <a:r>
              <a:rPr kumimoji="0" lang="fr-FR" altLang="fr-FR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– 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Chargeurs, Chauffeurs</a:t>
            </a:r>
            <a:r>
              <a:rPr lang="fr-FR" altLang="fr-FR" dirty="0" smtClean="0">
                <a:solidFill>
                  <a:schemeClr val="bg2"/>
                </a:solidFill>
                <a:latin typeface="+mj-lt"/>
                <a:ea typeface="+mj-ea"/>
                <a:cs typeface="Arial"/>
              </a:rPr>
              <a:t>, manutentionnaires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 </a:t>
            </a:r>
            <a:r>
              <a:rPr kumimoji="0" lang="fr-FR" altLang="fr-FR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 </a:t>
            </a:r>
            <a:br>
              <a:rPr kumimoji="0" lang="fr-FR" altLang="fr-FR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</a:br>
            <a:endParaRPr kumimoji="0" lang="fr-FR" altLang="fr-FR" sz="1600" b="1" i="0" u="none" strike="noStrike" kern="1200" cap="all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8" name="Espace réservé du numéro de diapositive 49"/>
          <p:cNvSpPr txBox="1">
            <a:spLocks/>
          </p:cNvSpPr>
          <p:nvPr/>
        </p:nvSpPr>
        <p:spPr>
          <a:xfrm>
            <a:off x="6553200" y="6440491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90BE8-D879-4F46-ACF9-7BCC67DCFB7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Bouton d'action : Personnalisé 21">
            <a:hlinkClick r:id="" action="ppaction://noaction" highlightClick="1"/>
          </p:cNvPr>
          <p:cNvSpPr/>
          <p:nvPr/>
        </p:nvSpPr>
        <p:spPr>
          <a:xfrm rot="16200000">
            <a:off x="-1927225" y="3192463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600" b="1" dirty="0">
                <a:solidFill>
                  <a:srgbClr val="FFFFFF"/>
                </a:solidFill>
              </a:rPr>
              <a:t>Tronc </a:t>
            </a:r>
            <a:r>
              <a:rPr lang="fr-FR" altLang="fr-FR" sz="1600" b="1" dirty="0" smtClean="0">
                <a:solidFill>
                  <a:srgbClr val="FFFFFF"/>
                </a:solidFill>
              </a:rPr>
              <a:t>Commun Groupe simplifié  (2 jours)</a:t>
            </a:r>
            <a:endParaRPr lang="fr-FR" altLang="fr-FR" sz="900" b="1" dirty="0">
              <a:solidFill>
                <a:srgbClr val="FFFFFF"/>
              </a:solidFill>
            </a:endParaRPr>
          </a:p>
        </p:txBody>
      </p:sp>
      <p:pic>
        <p:nvPicPr>
          <p:cNvPr id="24" name="Imag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065" y="1131094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440" y="1139032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177" y="1124744"/>
            <a:ext cx="3127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877" y="112791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Espace réservé du contenu 3"/>
          <p:cNvGraphicFramePr>
            <a:graphicFrameLocks/>
          </p:cNvGraphicFramePr>
          <p:nvPr/>
        </p:nvGraphicFramePr>
        <p:xfrm>
          <a:off x="7596336" y="4834607"/>
          <a:ext cx="1152525" cy="67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05"/>
                <a:gridCol w="343720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Rapport d’étonnement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 Engagements personnels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2h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9" name="Imag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4374" y="5228307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8443913" y="6035675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b="1" dirty="0" smtClean="0">
                <a:solidFill>
                  <a:prstClr val="white">
                    <a:lumMod val="65000"/>
                  </a:prstClr>
                </a:solidFill>
              </a:rPr>
              <a:t>3 </a:t>
            </a:r>
            <a:r>
              <a:rPr lang="fr-FR" sz="1100" b="1" dirty="0">
                <a:solidFill>
                  <a:prstClr val="white">
                    <a:lumMod val="65000"/>
                  </a:prstClr>
                </a:solidFill>
              </a:rPr>
              <a:t>mois</a:t>
            </a:r>
          </a:p>
        </p:txBody>
      </p:sp>
      <p:graphicFrame>
        <p:nvGraphicFramePr>
          <p:cNvPr id="32" name="Espace réservé du contenu 3"/>
          <p:cNvGraphicFramePr>
            <a:graphicFrameLocks/>
          </p:cNvGraphicFramePr>
          <p:nvPr/>
        </p:nvGraphicFramePr>
        <p:xfrm>
          <a:off x="6804248" y="1380332"/>
          <a:ext cx="1393825" cy="31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921"/>
                <a:gridCol w="503904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Elearning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Règles d’or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 h</a:t>
                      </a:r>
                      <a:endParaRPr kumimoji="0" lang="fr-FR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3" name="Imag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5184" y="1385913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931" y="1139032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Espace réservé du contenu 3"/>
          <p:cNvGraphicFramePr>
            <a:graphicFrameLocks noGrp="1"/>
          </p:cNvGraphicFramePr>
          <p:nvPr/>
        </p:nvGraphicFramePr>
        <p:xfrm>
          <a:off x="4379243" y="2132856"/>
          <a:ext cx="1992957" cy="1744920"/>
        </p:xfrm>
        <a:graphic>
          <a:graphicData uri="http://schemas.openxmlformats.org/drawingml/2006/table">
            <a:tbl>
              <a:tblPr/>
              <a:tblGrid>
                <a:gridCol w="984845"/>
                <a:gridCol w="1008112"/>
              </a:tblGrid>
              <a:tr h="14914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Exercices  Terrain et débriefing à l’issue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Règles d’or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Stop </a:t>
                      </a:r>
                      <a:r>
                        <a:rPr kumimoji="0" lang="fr-FR" alt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card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Chasse 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aux anomalies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Produits site &amp; FDS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fr-FR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Urgence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jours réparti </a:t>
                      </a: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dans </a:t>
                      </a:r>
                      <a:r>
                        <a:rPr kumimoji="0" lang="fr-FR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l’activité.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37" name="Imag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054" y="2834456"/>
            <a:ext cx="541746" cy="46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Espace réservé du contenu 3"/>
          <p:cNvGraphicFramePr>
            <a:graphicFrameLocks noGrp="1"/>
          </p:cNvGraphicFramePr>
          <p:nvPr/>
        </p:nvGraphicFramePr>
        <p:xfrm>
          <a:off x="6416675" y="4412942"/>
          <a:ext cx="2547813" cy="342900"/>
        </p:xfrm>
        <a:graphic>
          <a:graphicData uri="http://schemas.openxmlformats.org/drawingml/2006/table">
            <a:tbl>
              <a:tblPr/>
              <a:tblGrid>
                <a:gridCol w="2202766"/>
                <a:gridCol w="345047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Conduite sûre ou </a:t>
                      </a:r>
                      <a:r>
                        <a:rPr kumimoji="0" lang="fr-FR" altLang="fr-F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safe</a:t>
                      </a:r>
                      <a:r>
                        <a: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fr-FR" altLang="fr-F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driving</a:t>
                      </a:r>
                      <a:endParaRPr kumimoji="0" lang="fr-FR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(Chauffeurs et métiers itinérants)</a:t>
                      </a:r>
                      <a:endParaRPr kumimoji="0" lang="fr-FR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</a:t>
                      </a:r>
                      <a:r>
                        <a: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39" name="Image 2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8195" y="4365104"/>
            <a:ext cx="385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Connecteur droit 39"/>
          <p:cNvCxnSpPr/>
          <p:nvPr/>
        </p:nvCxnSpPr>
        <p:spPr>
          <a:xfrm>
            <a:off x="6372200" y="1052736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 51"/>
          <p:cNvGrpSpPr/>
          <p:nvPr/>
        </p:nvGrpSpPr>
        <p:grpSpPr>
          <a:xfrm>
            <a:off x="6770688" y="2084509"/>
            <a:ext cx="1393825" cy="556422"/>
            <a:chOff x="5100638" y="1340768"/>
            <a:chExt cx="1393825" cy="556422"/>
          </a:xfrm>
        </p:grpSpPr>
        <p:graphicFrame>
          <p:nvGraphicFramePr>
            <p:cNvPr id="43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Step</a:t>
                        </a: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in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h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44" name="Image 2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Espace réservé du numéro de diapositive 49"/>
          <p:cNvSpPr txBox="1">
            <a:spLocks/>
          </p:cNvSpPr>
          <p:nvPr/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90BE8-D879-4F46-ACF9-7BCC67DCFB7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Helvetica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Présentations par formateur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>
                <a:solidFill>
                  <a:prstClr val="black"/>
                </a:solidFill>
              </a:rPr>
              <a:t>Terrain (compagnonnage</a:t>
            </a:r>
            <a:r>
              <a:rPr lang="fr-FR" sz="831" dirty="0">
                <a:solidFill>
                  <a:prstClr val="black"/>
                </a:solidFill>
              </a:rPr>
              <a:t>, audit, visite, « </a:t>
            </a:r>
            <a:r>
              <a:rPr lang="fr-FR" sz="831" dirty="0" err="1">
                <a:solidFill>
                  <a:prstClr val="black"/>
                </a:solidFill>
              </a:rPr>
              <a:t>shadowing</a:t>
            </a:r>
            <a:r>
              <a:rPr lang="fr-FR" sz="831" dirty="0">
                <a:solidFill>
                  <a:prstClr val="black"/>
                </a:solidFill>
              </a:rPr>
              <a:t> », etc.)</a:t>
            </a:r>
          </a:p>
        </p:txBody>
      </p:sp>
      <p:pic>
        <p:nvPicPr>
          <p:cNvPr id="48" name="Imag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ZoneTexte 53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Exercices, ateliers</a:t>
            </a:r>
          </a:p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simulations, etc.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Travail personnel, </a:t>
            </a:r>
            <a:r>
              <a:rPr lang="fr-FR" sz="831">
                <a:solidFill>
                  <a:prstClr val="black"/>
                </a:solidFill>
              </a:rPr>
              <a:t>lecture référentiel</a:t>
            </a:r>
            <a:r>
              <a:rPr lang="fr-FR" sz="831" dirty="0">
                <a:solidFill>
                  <a:prstClr val="black"/>
                </a:solidFill>
              </a:rPr>
              <a:t>, etc.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199063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31" dirty="0">
                <a:solidFill>
                  <a:prstClr val="black"/>
                </a:solidFill>
              </a:rPr>
              <a:t>Echanges avec acteurs, présentations direction</a:t>
            </a:r>
            <a:r>
              <a:rPr lang="fr-FR" sz="831">
                <a:solidFill>
                  <a:prstClr val="black"/>
                </a:solidFill>
              </a:rPr>
              <a:t>, etc.</a:t>
            </a:r>
            <a:endParaRPr lang="fr-FR" sz="831" dirty="0">
              <a:solidFill>
                <a:prstClr val="black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69862" y="589542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b="1" dirty="0">
                <a:solidFill>
                  <a:prstClr val="white">
                    <a:lumMod val="65000"/>
                  </a:prstClr>
                </a:solidFill>
              </a:rPr>
              <a:t>Embauche</a:t>
            </a:r>
          </a:p>
        </p:txBody>
      </p:sp>
      <p:sp>
        <p:nvSpPr>
          <p:cNvPr id="42" name="Bouton d'action : Retour 41">
            <a:hlinkClick r:id="rId12" action="ppaction://hlinksldjump" highlightClick="1"/>
          </p:cNvPr>
          <p:cNvSpPr/>
          <p:nvPr/>
        </p:nvSpPr>
        <p:spPr>
          <a:xfrm>
            <a:off x="8675688" y="0"/>
            <a:ext cx="343037" cy="274638"/>
          </a:xfrm>
          <a:prstGeom prst="actionButtonReturn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>
              <a:buFont typeface="Lucida Grande"/>
              <a:buNone/>
            </a:pPr>
            <a:r>
              <a:rPr lang="fr-FR" altLang="fr-FR" dirty="0" smtClean="0">
                <a:cs typeface="Arial" pitchFamily="34" charset="0"/>
              </a:rPr>
              <a:t>A l’issue de ce module:</a:t>
            </a:r>
          </a:p>
          <a:p>
            <a:pPr marL="0" indent="0" algn="just">
              <a:buFont typeface="Lucida Grande"/>
              <a:buNone/>
            </a:pPr>
            <a:endParaRPr lang="fr-FR" altLang="fr-FR" dirty="0" smtClean="0">
              <a:cs typeface="Arial" pitchFamily="34" charset="0"/>
            </a:endParaRPr>
          </a:p>
          <a:p>
            <a:pPr marL="273050" indent="-273050" algn="just"/>
            <a:r>
              <a:rPr lang="fr-FR" altLang="fr-FR" dirty="0" smtClean="0">
                <a:cs typeface="Arial" pitchFamily="34" charset="0"/>
              </a:rPr>
              <a:t>Vous aurez compris le but et les intentions du parcours d’intégration que vous allez réalisé et comment cette intégration va se dérouler. </a:t>
            </a:r>
            <a:endParaRPr lang="fr-FR" altLang="fr-FR" dirty="0">
              <a:cs typeface="Arial" pitchFamily="34" charset="0"/>
            </a:endParaRPr>
          </a:p>
          <a:p>
            <a:pPr marL="273050" indent="-273050" algn="just"/>
            <a:endParaRPr lang="fr-FR" altLang="fr-FR" dirty="0" smtClean="0">
              <a:cs typeface="Helvetica" pitchFamily="34" charset="0"/>
            </a:endParaRPr>
          </a:p>
          <a:p>
            <a:pPr marL="273050" indent="-273050" algn="just"/>
            <a:r>
              <a:rPr lang="fr-FR" altLang="fr-FR" dirty="0" smtClean="0">
                <a:cs typeface="Arial" pitchFamily="34" charset="0"/>
              </a:rPr>
              <a:t>Vous aurez compris et serez capables de témoigner de l’engagement du Top Management et de sa </a:t>
            </a:r>
            <a:r>
              <a:rPr lang="fr-FR" altLang="fr-FR" smtClean="0">
                <a:cs typeface="Arial" pitchFamily="34" charset="0"/>
              </a:rPr>
              <a:t>vision H3SE </a:t>
            </a:r>
            <a:r>
              <a:rPr lang="fr-FR" altLang="fr-FR" dirty="0" smtClean="0">
                <a:cs typeface="Arial" pitchFamily="34" charset="0"/>
              </a:rPr>
              <a:t>(Hygiène/santé, Sureté, Sécurité, Sociétal </a:t>
            </a:r>
            <a:r>
              <a:rPr lang="fr-FR" altLang="fr-FR" dirty="0">
                <a:cs typeface="Arial" pitchFamily="34" charset="0"/>
              </a:rPr>
              <a:t>et </a:t>
            </a:r>
            <a:r>
              <a:rPr lang="fr-FR" altLang="fr-FR" dirty="0" smtClean="0">
                <a:cs typeface="Arial" pitchFamily="34" charset="0"/>
              </a:rPr>
              <a:t>Environnement).</a:t>
            </a:r>
          </a:p>
          <a:p>
            <a:pPr marL="0" indent="0"/>
            <a:endParaRPr lang="fr-FR" altLang="fr-FR" dirty="0" smtClean="0">
              <a:cs typeface="Arial" pitchFamily="34" charset="0"/>
            </a:endParaRP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4121557-CB0F-4576-A502-E93EEFB6D70D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ea typeface="+mj-ea"/>
              </a:rPr>
              <a:t>Les objectifs du module</a:t>
            </a:r>
            <a:endParaRPr lang="fr-FR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intégration H3SE - TCG 1.1 – Introduction et engagement Top Management – V2</a:t>
            </a:r>
            <a:endParaRPr kumimoji="0" lang="fr-FR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Votre parcours d’intégration</a:t>
            </a:r>
            <a:endParaRPr lang="fr-FR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>
              <a:buFont typeface="Lucida Grande"/>
              <a:buNone/>
            </a:pPr>
            <a:r>
              <a:rPr lang="fr-FR" altLang="fr-FR" dirty="0" smtClean="0">
                <a:cs typeface="Arial" pitchFamily="34" charset="0"/>
              </a:rPr>
              <a:t>Les objectifs de votre parcours d’intégration sont d’assurer :</a:t>
            </a:r>
          </a:p>
          <a:p>
            <a:pPr marL="0" indent="0" algn="just">
              <a:buFont typeface="Lucida Grande"/>
              <a:buNone/>
            </a:pPr>
            <a:endParaRPr lang="fr-FR" altLang="fr-FR" dirty="0" smtClean="0">
              <a:cs typeface="Arial" pitchFamily="34" charset="0"/>
            </a:endParaRPr>
          </a:p>
          <a:p>
            <a:pPr marL="273050" indent="-273050" algn="just"/>
            <a:r>
              <a:rPr lang="fr-FR" altLang="fr-FR" dirty="0" smtClean="0">
                <a:cs typeface="Arial" pitchFamily="34" charset="0"/>
              </a:rPr>
              <a:t>Que tous les employés du groupe ont les mêmes connaissances et compétences de base HSE.</a:t>
            </a:r>
          </a:p>
          <a:p>
            <a:pPr marL="273050" indent="-273050" algn="just"/>
            <a:r>
              <a:rPr lang="fr-FR" altLang="fr-FR" dirty="0" smtClean="0">
                <a:cs typeface="Arial" pitchFamily="34" charset="0"/>
              </a:rPr>
              <a:t>Que ces connaissances et compétences sont adaptées au poste que vous prenez aujourd’hui.</a:t>
            </a:r>
          </a:p>
          <a:p>
            <a:pPr marL="273050" indent="-273050" algn="just"/>
            <a:r>
              <a:rPr lang="fr-FR" altLang="fr-FR" dirty="0" smtClean="0">
                <a:cs typeface="Arial" pitchFamily="34" charset="0"/>
              </a:rPr>
              <a:t>Que la valeur HSE est ancrée comme une façon d’être dans votre travail au quotidien.</a:t>
            </a:r>
          </a:p>
          <a:p>
            <a:pPr marL="0" indent="0" algn="just">
              <a:buFont typeface="Lucida Grande"/>
              <a:buNone/>
            </a:pPr>
            <a:endParaRPr lang="fr-FR" altLang="fr-FR" dirty="0" smtClean="0">
              <a:cs typeface="Arial" pitchFamily="34" charset="0"/>
            </a:endParaRPr>
          </a:p>
          <a:p>
            <a:pPr marL="0" indent="0" algn="just">
              <a:buFont typeface="Lucida Grande"/>
              <a:buNone/>
            </a:pPr>
            <a:r>
              <a:rPr lang="fr-FR" altLang="fr-FR" dirty="0" smtClean="0">
                <a:cs typeface="Arial" pitchFamily="34" charset="0"/>
              </a:rPr>
              <a:t>A la fin de votre parcours : </a:t>
            </a:r>
          </a:p>
          <a:p>
            <a:pPr marL="273050" indent="-273050" algn="just"/>
            <a:r>
              <a:rPr lang="fr-FR" altLang="fr-FR" dirty="0" smtClean="0">
                <a:cs typeface="Arial" pitchFamily="34" charset="0"/>
              </a:rPr>
              <a:t>Distribution d’un </a:t>
            </a:r>
            <a:r>
              <a:rPr lang="fr-FR" altLang="fr-FR" b="1" dirty="0" smtClean="0">
                <a:cs typeface="Arial" pitchFamily="34" charset="0"/>
              </a:rPr>
              <a:t>Passeport Sécurité </a:t>
            </a:r>
            <a:r>
              <a:rPr lang="fr-FR" altLang="fr-FR" dirty="0" smtClean="0">
                <a:cs typeface="Arial" pitchFamily="34" charset="0"/>
              </a:rPr>
              <a:t>justifiant des modules que vous aurez suivi : un </a:t>
            </a:r>
            <a:r>
              <a:rPr lang="fr-FR" altLang="fr-FR" b="1" dirty="0" smtClean="0">
                <a:cs typeface="Arial" pitchFamily="34" charset="0"/>
              </a:rPr>
              <a:t>véritable permis de travailler chez Total</a:t>
            </a:r>
            <a:r>
              <a:rPr lang="fr-FR" altLang="fr-FR" dirty="0" smtClean="0">
                <a:cs typeface="Arial" pitchFamily="34" charset="0"/>
              </a:rPr>
              <a:t>.</a:t>
            </a:r>
          </a:p>
          <a:p>
            <a:pPr marL="0" indent="0"/>
            <a:endParaRPr lang="fr-FR" altLang="fr-FR" dirty="0" smtClean="0">
              <a:cs typeface="Arial" pitchFamily="34" charset="0"/>
            </a:endParaRP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D5BA84B-0130-4C22-8907-B9E163F7B049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intégration H3SE - TCG 1.1 – Introduction et engagement Top Management – V2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TOTAL en quelques mots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fld id="{1C831C7C-3513-4BFE-8A2A-944D9D7FC9BE}" type="slidenum">
              <a:rPr lang="fr-FR" altLang="fr-FR" smtClean="0"/>
              <a:pPr/>
              <a:t>4</a:t>
            </a:fld>
            <a:endParaRPr lang="fr-FR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58" y="1484784"/>
            <a:ext cx="6035972" cy="4019921"/>
          </a:xfrm>
          <a:prstGeom prst="rect">
            <a:avLst/>
          </a:prstGeom>
        </p:spPr>
      </p:pic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intégration H3SE - TCG 1.1 – Introduction et engagement Top Management – V2</a:t>
            </a:r>
          </a:p>
        </p:txBody>
      </p:sp>
    </p:spTree>
    <p:extLst>
      <p:ext uri="{BB962C8B-B14F-4D97-AF65-F5344CB8AC3E}">
        <p14:creationId xmlns:p14="http://schemas.microsoft.com/office/powerpoint/2010/main" val="6901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TOTAL en quelques mots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altLang="fr-FR" dirty="0" smtClean="0">
                <a:latin typeface="Arial" pitchFamily="34" charset="0"/>
                <a:cs typeface="Helvetica" pitchFamily="34" charset="0"/>
              </a:rPr>
              <a:t>Kit intégration H3SE - TCG 1.1 – Introduction et engagement Top Management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600" y="1005839"/>
            <a:ext cx="4294493" cy="53028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27686" y="1548419"/>
            <a:ext cx="28194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solidFill>
                  <a:schemeClr val="accent3">
                    <a:lumMod val="75000"/>
                  </a:schemeClr>
                </a:solidFill>
              </a:rPr>
              <a:t>EXPLORER ET PRODUIRE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234832" y="1807252"/>
            <a:ext cx="2757934" cy="180000"/>
            <a:chOff x="1234832" y="2416852"/>
            <a:chExt cx="2757934" cy="180000"/>
          </a:xfrm>
        </p:grpSpPr>
        <p:sp>
          <p:nvSpPr>
            <p:cNvPr id="9" name="ZoneTexte 8"/>
            <p:cNvSpPr txBox="1"/>
            <p:nvPr/>
          </p:nvSpPr>
          <p:spPr>
            <a:xfrm>
              <a:off x="1497218" y="2438423"/>
              <a:ext cx="249554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b="1" cap="all" dirty="0">
                  <a:solidFill>
                    <a:schemeClr val="tx2"/>
                  </a:solidFill>
                </a:rPr>
                <a:t>PÉTROLE ET GAZ</a:t>
              </a:r>
            </a:p>
          </p:txBody>
        </p:sp>
        <p:sp>
          <p:nvSpPr>
            <p:cNvPr id="10" name="Ellipse 9"/>
            <p:cNvSpPr>
              <a:spLocks noChangeAspect="1"/>
            </p:cNvSpPr>
            <p:nvPr/>
          </p:nvSpPr>
          <p:spPr>
            <a:xfrm>
              <a:off x="1234832" y="2416852"/>
              <a:ext cx="180000" cy="180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1234832" y="2052677"/>
            <a:ext cx="2757934" cy="180000"/>
            <a:chOff x="1234832" y="2662277"/>
            <a:chExt cx="2757934" cy="180000"/>
          </a:xfrm>
        </p:grpSpPr>
        <p:sp>
          <p:nvSpPr>
            <p:cNvPr id="12" name="ZoneTexte 11"/>
            <p:cNvSpPr txBox="1"/>
            <p:nvPr/>
          </p:nvSpPr>
          <p:spPr>
            <a:xfrm>
              <a:off x="1497218" y="2687121"/>
              <a:ext cx="249554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b="1" cap="all">
                  <a:solidFill>
                    <a:schemeClr val="tx2"/>
                  </a:solidFill>
                </a:rPr>
                <a:t>SOLAIRE</a:t>
              </a:r>
              <a:endParaRPr lang="fr-FR" sz="1000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1234832" y="2662277"/>
              <a:ext cx="180000" cy="180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000" b="1">
                  <a:solidFill>
                    <a:schemeClr val="bg1"/>
                  </a:solidFill>
                </a:rPr>
                <a:t>2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e 15"/>
          <p:cNvGrpSpPr/>
          <p:nvPr/>
        </p:nvGrpSpPr>
        <p:grpSpPr>
          <a:xfrm>
            <a:off x="1234832" y="2298102"/>
            <a:ext cx="2757934" cy="180000"/>
            <a:chOff x="1234832" y="2907702"/>
            <a:chExt cx="2757934" cy="180000"/>
          </a:xfrm>
        </p:grpSpPr>
        <p:sp>
          <p:nvSpPr>
            <p:cNvPr id="14" name="ZoneTexte 13"/>
            <p:cNvSpPr txBox="1"/>
            <p:nvPr/>
          </p:nvSpPr>
          <p:spPr>
            <a:xfrm>
              <a:off x="1497218" y="2932546"/>
              <a:ext cx="249554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b="1" cap="all">
                  <a:solidFill>
                    <a:schemeClr val="tx2"/>
                  </a:solidFill>
                </a:rPr>
                <a:t>BIOMASSE</a:t>
              </a:r>
              <a:endParaRPr lang="fr-FR" sz="1000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1234832" y="2907702"/>
              <a:ext cx="180000" cy="180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000" b="1">
                  <a:solidFill>
                    <a:schemeClr val="bg1"/>
                  </a:solidFill>
                </a:rPr>
                <a:t>3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227686" y="2886922"/>
            <a:ext cx="28194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solidFill>
                  <a:schemeClr val="accent2"/>
                </a:solidFill>
              </a:rPr>
              <a:t>TRANSFORMER ET VALORISER</a:t>
            </a:r>
          </a:p>
        </p:txBody>
      </p:sp>
      <p:grpSp>
        <p:nvGrpSpPr>
          <p:cNvPr id="16" name="Groupe 16"/>
          <p:cNvGrpSpPr/>
          <p:nvPr/>
        </p:nvGrpSpPr>
        <p:grpSpPr>
          <a:xfrm>
            <a:off x="1234832" y="3145755"/>
            <a:ext cx="2757934" cy="180000"/>
            <a:chOff x="1234832" y="3755355"/>
            <a:chExt cx="2757934" cy="180000"/>
          </a:xfrm>
        </p:grpSpPr>
        <p:sp>
          <p:nvSpPr>
            <p:cNvPr id="19" name="ZoneTexte 18"/>
            <p:cNvSpPr txBox="1"/>
            <p:nvPr/>
          </p:nvSpPr>
          <p:spPr>
            <a:xfrm>
              <a:off x="1497218" y="3776926"/>
              <a:ext cx="249554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b="1" cap="all">
                  <a:solidFill>
                    <a:schemeClr val="tx2"/>
                  </a:solidFill>
                </a:rPr>
                <a:t>CHIMIE DE SPÉCIALITÉS</a:t>
              </a:r>
              <a:endParaRPr lang="fr-FR" sz="1000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1234832" y="3755355"/>
              <a:ext cx="180000" cy="18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000" b="1">
                  <a:solidFill>
                    <a:schemeClr val="bg1"/>
                  </a:solidFill>
                </a:rPr>
                <a:t>4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e 29"/>
          <p:cNvGrpSpPr/>
          <p:nvPr/>
        </p:nvGrpSpPr>
        <p:grpSpPr>
          <a:xfrm>
            <a:off x="1234832" y="3391180"/>
            <a:ext cx="2757934" cy="180000"/>
            <a:chOff x="1234832" y="4000780"/>
            <a:chExt cx="2757934" cy="180000"/>
          </a:xfrm>
        </p:grpSpPr>
        <p:sp>
          <p:nvSpPr>
            <p:cNvPr id="21" name="ZoneTexte 20"/>
            <p:cNvSpPr txBox="1"/>
            <p:nvPr/>
          </p:nvSpPr>
          <p:spPr>
            <a:xfrm>
              <a:off x="1497218" y="4025624"/>
              <a:ext cx="249554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b="1" cap="all">
                  <a:solidFill>
                    <a:schemeClr val="tx2"/>
                  </a:solidFill>
                </a:rPr>
                <a:t>POLYMÈRES</a:t>
              </a:r>
              <a:endParaRPr lang="fr-FR" sz="1000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1234832" y="4000780"/>
              <a:ext cx="180000" cy="18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000" b="1">
                  <a:solidFill>
                    <a:schemeClr val="bg1"/>
                  </a:solidFill>
                </a:rPr>
                <a:t>5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e 30"/>
          <p:cNvGrpSpPr/>
          <p:nvPr/>
        </p:nvGrpSpPr>
        <p:grpSpPr>
          <a:xfrm>
            <a:off x="1234832" y="3636605"/>
            <a:ext cx="2757934" cy="180000"/>
            <a:chOff x="1234832" y="4246205"/>
            <a:chExt cx="2757934" cy="180000"/>
          </a:xfrm>
        </p:grpSpPr>
        <p:sp>
          <p:nvSpPr>
            <p:cNvPr id="23" name="ZoneTexte 22"/>
            <p:cNvSpPr txBox="1"/>
            <p:nvPr/>
          </p:nvSpPr>
          <p:spPr>
            <a:xfrm>
              <a:off x="1497218" y="4271049"/>
              <a:ext cx="249554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b="1" cap="all">
                  <a:solidFill>
                    <a:schemeClr val="tx2"/>
                  </a:solidFill>
                </a:rPr>
                <a:t>RAFFINAGE - PÉTROCHIMIE</a:t>
              </a:r>
              <a:endParaRPr lang="fr-FR" sz="1000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24" name="Ellipse 23"/>
            <p:cNvSpPr>
              <a:spLocks noChangeAspect="1"/>
            </p:cNvSpPr>
            <p:nvPr/>
          </p:nvSpPr>
          <p:spPr>
            <a:xfrm>
              <a:off x="1234832" y="4246205"/>
              <a:ext cx="180000" cy="18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000" b="1">
                  <a:solidFill>
                    <a:schemeClr val="bg1"/>
                  </a:solidFill>
                </a:rPr>
                <a:t>6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1227686" y="4225425"/>
            <a:ext cx="28194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>
                <a:solidFill>
                  <a:schemeClr val="accent4"/>
                </a:solidFill>
              </a:rPr>
              <a:t>TRANSPORTER ET DISTRIBUER</a:t>
            </a:r>
            <a:endParaRPr lang="fr-FR" sz="1200" b="1" dirty="0">
              <a:solidFill>
                <a:schemeClr val="accent4"/>
              </a:solidFill>
            </a:endParaRPr>
          </a:p>
        </p:txBody>
      </p:sp>
      <p:grpSp>
        <p:nvGrpSpPr>
          <p:cNvPr id="31" name="Groupe 31"/>
          <p:cNvGrpSpPr/>
          <p:nvPr/>
        </p:nvGrpSpPr>
        <p:grpSpPr>
          <a:xfrm>
            <a:off x="1234832" y="4484258"/>
            <a:ext cx="2757934" cy="180000"/>
            <a:chOff x="1234832" y="5093858"/>
            <a:chExt cx="2757934" cy="180000"/>
          </a:xfrm>
        </p:grpSpPr>
        <p:sp>
          <p:nvSpPr>
            <p:cNvPr id="26" name="ZoneTexte 25"/>
            <p:cNvSpPr txBox="1"/>
            <p:nvPr/>
          </p:nvSpPr>
          <p:spPr>
            <a:xfrm>
              <a:off x="1497218" y="5115429"/>
              <a:ext cx="249554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b="1" cap="all">
                  <a:solidFill>
                    <a:schemeClr val="tx2"/>
                  </a:solidFill>
                </a:rPr>
                <a:t>TRADING - SHIPPING</a:t>
              </a:r>
              <a:endParaRPr lang="fr-FR" sz="1000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27" name="Ellipse 26"/>
            <p:cNvSpPr>
              <a:spLocks noChangeAspect="1"/>
            </p:cNvSpPr>
            <p:nvPr/>
          </p:nvSpPr>
          <p:spPr>
            <a:xfrm>
              <a:off x="1234832" y="509385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000" b="1">
                  <a:solidFill>
                    <a:schemeClr val="bg1"/>
                  </a:solidFill>
                </a:rPr>
                <a:t>7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e 32"/>
          <p:cNvGrpSpPr/>
          <p:nvPr/>
        </p:nvGrpSpPr>
        <p:grpSpPr>
          <a:xfrm>
            <a:off x="1234832" y="4729683"/>
            <a:ext cx="2757934" cy="180000"/>
            <a:chOff x="1234832" y="5339283"/>
            <a:chExt cx="2757934" cy="180000"/>
          </a:xfrm>
        </p:grpSpPr>
        <p:sp>
          <p:nvSpPr>
            <p:cNvPr id="28" name="ZoneTexte 27"/>
            <p:cNvSpPr txBox="1"/>
            <p:nvPr/>
          </p:nvSpPr>
          <p:spPr>
            <a:xfrm>
              <a:off x="1497218" y="5364127"/>
              <a:ext cx="249554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b="1" cap="all" dirty="0">
                  <a:solidFill>
                    <a:schemeClr val="tx2"/>
                  </a:solidFill>
                </a:rPr>
                <a:t>PRODUITS &amp; SERVICES</a:t>
              </a:r>
            </a:p>
          </p:txBody>
        </p:sp>
        <p:sp>
          <p:nvSpPr>
            <p:cNvPr id="29" name="Ellipse 28"/>
            <p:cNvSpPr>
              <a:spLocks noChangeAspect="1"/>
            </p:cNvSpPr>
            <p:nvPr/>
          </p:nvSpPr>
          <p:spPr>
            <a:xfrm>
              <a:off x="1234832" y="5339283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000" b="1">
                  <a:solidFill>
                    <a:schemeClr val="bg1"/>
                  </a:solidFill>
                </a:rPr>
                <a:t>8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Ellipse 32"/>
          <p:cNvSpPr/>
          <p:nvPr/>
        </p:nvSpPr>
        <p:spPr>
          <a:xfrm>
            <a:off x="1234832" y="5013176"/>
            <a:ext cx="180000" cy="216024"/>
          </a:xfrm>
          <a:prstGeom prst="ellipse">
            <a:avLst/>
          </a:prstGeom>
          <a:solidFill>
            <a:srgbClr val="133C75"/>
          </a:solidFill>
          <a:ln>
            <a:solidFill>
              <a:srgbClr val="13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 dirty="0" smtClean="0"/>
              <a:t>9</a:t>
            </a:r>
            <a:endParaRPr lang="en-US" sz="10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414832" y="5013176"/>
            <a:ext cx="2077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DISTRIBUTION D’ELECTRICITE ET DE GAZ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8640472" y="4885130"/>
            <a:ext cx="180000" cy="200054"/>
          </a:xfrm>
          <a:prstGeom prst="ellipse">
            <a:avLst/>
          </a:prstGeom>
          <a:solidFill>
            <a:srgbClr val="133C75"/>
          </a:solidFill>
          <a:ln>
            <a:solidFill>
              <a:srgbClr val="3876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/>
              <a:t>9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075192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ea typeface="+mj-ea"/>
              </a:rPr>
              <a:t>TOTAL et le HSE</a:t>
            </a:r>
            <a:endParaRPr lang="fr-FR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8435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4471E0A-F404-4560-88A9-1DE4900604C9}" type="slidenum">
              <a:rPr lang="en-GB" altLang="fr-FR"/>
              <a:pPr/>
              <a:t>6</a:t>
            </a:fld>
            <a:endParaRPr lang="en-GB" altLang="fr-FR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2813"/>
            <a:ext cx="8075613" cy="5180012"/>
          </a:xfrm>
        </p:spPr>
        <p:txBody>
          <a:bodyPr/>
          <a:lstStyle/>
          <a:p>
            <a:pPr marL="0" indent="0" algn="just">
              <a:buFont typeface="Lucida Grande"/>
              <a:buNone/>
            </a:pPr>
            <a:r>
              <a:rPr lang="fr-FR" altLang="fr-FR" sz="2400" dirty="0" smtClean="0">
                <a:cs typeface="Arial" pitchFamily="34" charset="0"/>
              </a:rPr>
              <a:t>Les Enjeux :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altLang="fr-FR" sz="2000" dirty="0" smtClean="0">
                <a:cs typeface="Arial" pitchFamily="34" charset="0"/>
              </a:rPr>
              <a:t>La protection des personnes, de l’environnement et des biens,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altLang="fr-FR" sz="2000" dirty="0" smtClean="0">
                <a:cs typeface="Arial" pitchFamily="34" charset="0"/>
              </a:rPr>
              <a:t>La pérennité de nos activités.</a:t>
            </a:r>
          </a:p>
          <a:p>
            <a:pPr marL="0" indent="0" algn="just">
              <a:buFont typeface="Lucida Grande"/>
              <a:buNone/>
            </a:pPr>
            <a:r>
              <a:rPr lang="fr-FR" altLang="fr-FR" sz="2800" dirty="0" smtClean="0">
                <a:cs typeface="Arial" pitchFamily="34" charset="0"/>
              </a:rPr>
              <a:t> </a:t>
            </a:r>
          </a:p>
          <a:p>
            <a:pPr marL="0" indent="0" algn="just">
              <a:buFont typeface="Lucida Grande"/>
              <a:buNone/>
            </a:pPr>
            <a:r>
              <a:rPr lang="fr-FR" altLang="fr-FR" sz="2400" dirty="0" smtClean="0">
                <a:cs typeface="Arial" pitchFamily="34" charset="0"/>
              </a:rPr>
              <a:t>La Volonté :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altLang="fr-FR" sz="2000" dirty="0">
                <a:cs typeface="Arial" pitchFamily="34" charset="0"/>
              </a:rPr>
              <a:t>E</a:t>
            </a:r>
            <a:r>
              <a:rPr lang="fr-FR" altLang="fr-FR" sz="2000" dirty="0" smtClean="0">
                <a:cs typeface="Arial" pitchFamily="34" charset="0"/>
              </a:rPr>
              <a:t>viter tout accident corporel et maîtriser les risques inhérents à nos activités.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altLang="fr-FR" sz="2000" dirty="0">
                <a:cs typeface="Arial" pitchFamily="34" charset="0"/>
              </a:rPr>
              <a:t>R</a:t>
            </a:r>
            <a:r>
              <a:rPr lang="fr-FR" altLang="fr-FR" sz="2000" dirty="0" smtClean="0">
                <a:cs typeface="Arial" pitchFamily="34" charset="0"/>
              </a:rPr>
              <a:t>éduire l’impact des sites sur l’environnement (eau, air, déchets, bruits, odeurs et esthétique).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altLang="fr-FR" sz="2000" dirty="0">
                <a:cs typeface="Arial" pitchFamily="34" charset="0"/>
              </a:rPr>
              <a:t>E</a:t>
            </a:r>
            <a:r>
              <a:rPr lang="fr-FR" altLang="fr-FR" sz="2000" dirty="0" smtClean="0">
                <a:cs typeface="Arial" pitchFamily="34" charset="0"/>
              </a:rPr>
              <a:t>tre acteur de la vie locale et répondre aux attentes des parties prenantes.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altLang="fr-FR" sz="2000" dirty="0" smtClean="0">
                <a:cs typeface="Arial" pitchFamily="34" charset="0"/>
              </a:rPr>
              <a:t>Protéger ses collaborateurs.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intégration H3SE - TCG 1.1 – Introduction et engagement Top Management – V2</a:t>
            </a:r>
            <a:endParaRPr kumimoji="0" lang="fr-FR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ea typeface="+mj-ea"/>
              </a:rPr>
              <a:t>Qu’est-ce que le H3SE ?</a:t>
            </a:r>
            <a:endParaRPr lang="fr-FR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9459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C7EAA63-DDAC-44D4-8CC9-FCE0C40AFA49}" type="slidenum">
              <a:rPr lang="en-GB" altLang="fr-FR"/>
              <a:pPr/>
              <a:t>7</a:t>
            </a:fld>
            <a:endParaRPr lang="en-GB" altLang="fr-FR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075613" cy="4967287"/>
          </a:xfrm>
        </p:spPr>
        <p:txBody>
          <a:bodyPr/>
          <a:lstStyle/>
          <a:p>
            <a:pPr marL="0" indent="0" algn="just">
              <a:spcAft>
                <a:spcPts val="1500"/>
              </a:spcAft>
              <a:buFont typeface="Lucida Grande"/>
              <a:buNone/>
            </a:pPr>
            <a:r>
              <a:rPr lang="fr-FR" altLang="fr-FR" sz="2800" b="1" dirty="0" smtClean="0">
                <a:solidFill>
                  <a:srgbClr val="A90025"/>
                </a:solidFill>
                <a:cs typeface="Arial" pitchFamily="34" charset="0"/>
              </a:rPr>
              <a:t>H</a:t>
            </a:r>
            <a:r>
              <a:rPr lang="fr-FR" altLang="fr-FR" sz="2400" dirty="0" smtClean="0">
                <a:cs typeface="Arial" pitchFamily="34" charset="0"/>
              </a:rPr>
              <a:t>ygiène/Santé : protection de la santé des salariés et des populations.</a:t>
            </a:r>
          </a:p>
          <a:p>
            <a:pPr marL="0" indent="0" algn="just">
              <a:spcAft>
                <a:spcPts val="1500"/>
              </a:spcAft>
              <a:buFont typeface="Lucida Grande"/>
              <a:buNone/>
            </a:pPr>
            <a:r>
              <a:rPr lang="fr-FR" altLang="fr-FR" sz="2800" b="1" dirty="0" smtClean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fr-FR" altLang="fr-FR" sz="2400" dirty="0" smtClean="0">
                <a:cs typeface="Arial" pitchFamily="34" charset="0"/>
              </a:rPr>
              <a:t>écurité : protection des salariés et des installations des risques liés à nos activités.</a:t>
            </a:r>
          </a:p>
          <a:p>
            <a:pPr marL="0" indent="0" algn="just">
              <a:spcAft>
                <a:spcPts val="1500"/>
              </a:spcAft>
              <a:buFont typeface="Lucida Grande"/>
              <a:buNone/>
            </a:pPr>
            <a:r>
              <a:rPr lang="fr-FR" altLang="fr-FR" sz="2800" b="1" dirty="0" smtClean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fr-FR" altLang="fr-FR" sz="2400" dirty="0" smtClean="0">
                <a:cs typeface="Arial" pitchFamily="34" charset="0"/>
              </a:rPr>
              <a:t>ûreté : protection contre les évènements extérieurs au Groupe (politiques, géopolitiques, criminalité, etc.)</a:t>
            </a:r>
          </a:p>
          <a:p>
            <a:pPr marL="0" indent="0" algn="just">
              <a:spcAft>
                <a:spcPts val="1500"/>
              </a:spcAft>
              <a:buFont typeface="Lucida Grande"/>
              <a:buNone/>
            </a:pPr>
            <a:r>
              <a:rPr lang="fr-FR" altLang="fr-FR" sz="2800" b="1" dirty="0" smtClean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fr-FR" altLang="fr-FR" sz="2400" dirty="0" smtClean="0">
                <a:cs typeface="Arial" pitchFamily="34" charset="0"/>
              </a:rPr>
              <a:t>ociétal : respect des parties prenantes.</a:t>
            </a:r>
          </a:p>
          <a:p>
            <a:pPr marL="0" indent="0" algn="just">
              <a:spcAft>
                <a:spcPts val="1500"/>
              </a:spcAft>
              <a:buFont typeface="Lucida Grande"/>
              <a:buNone/>
            </a:pPr>
            <a:r>
              <a:rPr lang="fr-FR" altLang="fr-FR" sz="2800" b="1" dirty="0" smtClean="0">
                <a:solidFill>
                  <a:srgbClr val="A90025"/>
                </a:solidFill>
                <a:cs typeface="Arial" pitchFamily="34" charset="0"/>
              </a:rPr>
              <a:t>E</a:t>
            </a:r>
            <a:r>
              <a:rPr lang="fr-FR" altLang="fr-FR" sz="2400" dirty="0" smtClean="0">
                <a:cs typeface="Arial" pitchFamily="34" charset="0"/>
              </a:rPr>
              <a:t>nvironnement : protection contre les pollutions de tous ordres.</a:t>
            </a:r>
            <a:endParaRPr lang="fr-FR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intégration H3SE - TCG 1.1 – Introduction et engagement Top Management – 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ea typeface="+mj-ea"/>
              </a:rPr>
              <a:t>Exemples de risques H3SE</a:t>
            </a:r>
            <a:endParaRPr lang="fr-FR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20483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6F9F9EA-49A3-45FD-83B8-36C5861AD522}" type="slidenum">
              <a:rPr lang="en-GB" altLang="fr-FR"/>
              <a:pPr/>
              <a:t>8</a:t>
            </a:fld>
            <a:endParaRPr lang="en-GB" altLang="fr-FR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050"/>
            <a:ext cx="8075613" cy="5287963"/>
          </a:xfrm>
        </p:spPr>
        <p:txBody>
          <a:bodyPr/>
          <a:lstStyle/>
          <a:p>
            <a:pPr marL="0" indent="0" algn="just">
              <a:spcAft>
                <a:spcPts val="1500"/>
              </a:spcAft>
              <a:buFont typeface="Lucida Grande"/>
              <a:buNone/>
            </a:pPr>
            <a:r>
              <a:rPr lang="fr-FR" altLang="fr-FR" sz="2800" b="1" dirty="0" smtClean="0">
                <a:solidFill>
                  <a:srgbClr val="A90025"/>
                </a:solidFill>
                <a:cs typeface="Arial" pitchFamily="34" charset="0"/>
              </a:rPr>
              <a:t>H</a:t>
            </a:r>
            <a:r>
              <a:rPr lang="fr-FR" altLang="fr-FR" sz="2400" dirty="0" smtClean="0">
                <a:cs typeface="Arial" pitchFamily="34" charset="0"/>
              </a:rPr>
              <a:t>ygiène/Santé : produits dangereux pour la santé ou charges lourdes ayant des conséquences sur l’intégrité physique. </a:t>
            </a:r>
          </a:p>
          <a:p>
            <a:pPr marL="0" indent="0" algn="just">
              <a:spcAft>
                <a:spcPts val="1500"/>
              </a:spcAft>
              <a:buFont typeface="Lucida Grande"/>
              <a:buNone/>
            </a:pPr>
            <a:r>
              <a:rPr lang="fr-FR" altLang="fr-FR" sz="2800" b="1" dirty="0" smtClean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fr-FR" altLang="fr-FR" sz="2400" dirty="0" smtClean="0">
                <a:cs typeface="Arial" pitchFamily="34" charset="0"/>
              </a:rPr>
              <a:t>écurité : explosion ou feu d’hydrocarbures.</a:t>
            </a:r>
          </a:p>
          <a:p>
            <a:pPr marL="0" indent="0" algn="just">
              <a:spcAft>
                <a:spcPts val="1500"/>
              </a:spcAft>
              <a:buFont typeface="Lucida Grande"/>
              <a:buNone/>
            </a:pPr>
            <a:r>
              <a:rPr lang="fr-FR" altLang="fr-FR" sz="2800" b="1" dirty="0" smtClean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fr-FR" altLang="fr-FR" sz="2400" dirty="0" smtClean="0">
                <a:cs typeface="Arial" pitchFamily="34" charset="0"/>
              </a:rPr>
              <a:t>ûreté : </a:t>
            </a:r>
            <a:r>
              <a:rPr lang="fr-FR" altLang="fr-FR" sz="2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instabilités politiques ou des risques terroristes.</a:t>
            </a:r>
            <a:endParaRPr lang="fr-FR" altLang="fr-FR" sz="2400" dirty="0" smtClean="0">
              <a:cs typeface="Arial" pitchFamily="34" charset="0"/>
            </a:endParaRPr>
          </a:p>
          <a:p>
            <a:pPr marL="0" indent="0" algn="just">
              <a:spcAft>
                <a:spcPts val="1500"/>
              </a:spcAft>
              <a:buFont typeface="Lucida Grande"/>
              <a:buNone/>
            </a:pPr>
            <a:r>
              <a:rPr lang="fr-FR" altLang="fr-FR" sz="2800" b="1" dirty="0" smtClean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fr-FR" altLang="fr-FR" sz="2400" dirty="0" smtClean="0">
                <a:cs typeface="Arial" pitchFamily="34" charset="0"/>
              </a:rPr>
              <a:t>ociétal : risques sur les riverains de nos installations.</a:t>
            </a:r>
          </a:p>
          <a:p>
            <a:pPr marL="0" indent="0" algn="just">
              <a:spcAft>
                <a:spcPts val="1500"/>
              </a:spcAft>
              <a:buFont typeface="Lucida Grande"/>
              <a:buNone/>
            </a:pPr>
            <a:r>
              <a:rPr lang="fr-FR" altLang="fr-FR" sz="2800" b="1" dirty="0" smtClean="0">
                <a:solidFill>
                  <a:srgbClr val="A90025"/>
                </a:solidFill>
                <a:cs typeface="Arial" pitchFamily="34" charset="0"/>
              </a:rPr>
              <a:t>E</a:t>
            </a:r>
            <a:r>
              <a:rPr lang="fr-FR" altLang="fr-FR" sz="2400" dirty="0" smtClean="0">
                <a:cs typeface="Arial" pitchFamily="34" charset="0"/>
              </a:rPr>
              <a:t>nvironnement : pollution de l’eau ou des sols par fuite d’hydrocarbure.</a:t>
            </a:r>
            <a:endParaRPr lang="fr-FR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intégration H3SE - TCG 1.1 – Introduction et engagement Top Management – 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94" y="29605"/>
            <a:ext cx="8218488" cy="490066"/>
          </a:xfrm>
        </p:spPr>
        <p:txBody>
          <a:bodyPr/>
          <a:lstStyle/>
          <a:p>
            <a:pPr eaLnBrk="1" hangingPunct="1">
              <a:defRPr/>
            </a:pPr>
            <a:r>
              <a:rPr lang="fr-FR" sz="2000" dirty="0" smtClean="0"/>
              <a:t>4 parcours prédéfinis en 3 temps</a:t>
            </a: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5955259"/>
            <a:ext cx="725488" cy="365125"/>
          </a:xfrm>
          <a:prstGeom prst="rect">
            <a:avLst/>
          </a:prstGeom>
        </p:spPr>
        <p:txBody>
          <a:bodyPr/>
          <a:lstStyle/>
          <a:p>
            <a:fld id="{25440001-4D0E-9E45-BD4B-D61B24722928}" type="slidenum">
              <a:rPr lang="fr-FR" altLang="x-none" smtClean="0"/>
              <a:pPr/>
              <a:t>9</a:t>
            </a:fld>
            <a:endParaRPr lang="fr-FR" altLang="x-none"/>
          </a:p>
        </p:txBody>
      </p:sp>
      <p:sp>
        <p:nvSpPr>
          <p:cNvPr id="10" name="Rectangle à coins arrondis 9"/>
          <p:cNvSpPr/>
          <p:nvPr/>
        </p:nvSpPr>
        <p:spPr>
          <a:xfrm>
            <a:off x="59374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b="1" dirty="0" smtClean="0">
                <a:solidFill>
                  <a:srgbClr val="A90025"/>
                </a:solidFill>
              </a:rPr>
              <a:t>H3SE </a:t>
            </a:r>
          </a:p>
          <a:p>
            <a:pPr algn="ctr"/>
            <a:r>
              <a:rPr lang="fr-FR" altLang="fr-FR" b="1" dirty="0" smtClean="0">
                <a:solidFill>
                  <a:srgbClr val="A90025"/>
                </a:solidFill>
              </a:rPr>
              <a:t>Groupe TOTAL</a:t>
            </a:r>
            <a:endParaRPr lang="fr-FR" altLang="fr-FR" dirty="0">
              <a:solidFill>
                <a:srgbClr val="A90025"/>
              </a:solidFill>
            </a:endParaRPr>
          </a:p>
          <a:p>
            <a:pPr algn="ctr"/>
            <a:endParaRPr lang="fr-FR" altLang="fr-FR" sz="1600" dirty="0">
              <a:solidFill>
                <a:srgbClr val="A90025"/>
              </a:solidFill>
            </a:endParaRPr>
          </a:p>
          <a:p>
            <a:pPr algn="ctr"/>
            <a:r>
              <a:rPr lang="fr-FR" altLang="fr-FR" sz="1600" b="1" dirty="0">
                <a:solidFill>
                  <a:srgbClr val="A90025"/>
                </a:solidFill>
              </a:rPr>
              <a:t>T</a:t>
            </a:r>
            <a:r>
              <a:rPr lang="fr-FR" altLang="fr-FR" sz="1600" dirty="0" smtClean="0">
                <a:solidFill>
                  <a:srgbClr val="A90025"/>
                </a:solidFill>
              </a:rPr>
              <a:t>ronc </a:t>
            </a:r>
            <a:r>
              <a:rPr lang="fr-FR" altLang="fr-FR" sz="1600" b="1" dirty="0" smtClean="0">
                <a:solidFill>
                  <a:srgbClr val="A90025"/>
                </a:solidFill>
              </a:rPr>
              <a:t>C</a:t>
            </a:r>
            <a:r>
              <a:rPr lang="fr-FR" altLang="fr-FR" sz="1600" dirty="0" smtClean="0">
                <a:solidFill>
                  <a:srgbClr val="A90025"/>
                </a:solidFill>
              </a:rPr>
              <a:t>ommun </a:t>
            </a:r>
            <a:r>
              <a:rPr lang="fr-FR" altLang="fr-FR" sz="1600" b="1" dirty="0" smtClean="0">
                <a:solidFill>
                  <a:srgbClr val="A90025"/>
                </a:solidFill>
              </a:rPr>
              <a:t>G</a:t>
            </a:r>
            <a:r>
              <a:rPr lang="fr-FR" altLang="fr-FR" sz="1600" dirty="0" smtClean="0">
                <a:solidFill>
                  <a:srgbClr val="A90025"/>
                </a:solidFill>
              </a:rPr>
              <a:t>roupe</a:t>
            </a:r>
          </a:p>
          <a:p>
            <a:pPr algn="ctr"/>
            <a:r>
              <a:rPr lang="fr-FR" altLang="fr-FR" sz="1600" b="1" dirty="0" smtClean="0">
                <a:solidFill>
                  <a:srgbClr val="A90025"/>
                </a:solidFill>
              </a:rPr>
              <a:t>(TCG)</a:t>
            </a:r>
            <a:endParaRPr lang="fr-FR" altLang="fr-FR" sz="1600" b="1" dirty="0">
              <a:solidFill>
                <a:srgbClr val="A90025"/>
              </a:solidFill>
            </a:endParaRPr>
          </a:p>
          <a:p>
            <a:pPr algn="ctr"/>
            <a:endParaRPr lang="fr-FR" altLang="fr-FR" dirty="0">
              <a:solidFill>
                <a:srgbClr val="A90025"/>
              </a:solidFill>
            </a:endParaRPr>
          </a:p>
          <a:p>
            <a:pPr algn="ctr"/>
            <a:endParaRPr lang="fr-FR" altLang="fr-FR" dirty="0">
              <a:solidFill>
                <a:srgbClr val="A90025"/>
              </a:solidFill>
            </a:endParaRPr>
          </a:p>
        </p:txBody>
      </p:sp>
      <p:sp>
        <p:nvSpPr>
          <p:cNvPr id="16" name="Flèche vers la droite 15"/>
          <p:cNvSpPr/>
          <p:nvPr/>
        </p:nvSpPr>
        <p:spPr>
          <a:xfrm>
            <a:off x="467545" y="5029165"/>
            <a:ext cx="8193456" cy="3571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172157" y="5340315"/>
            <a:ext cx="86433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b="1" dirty="0" smtClean="0">
                <a:solidFill>
                  <a:srgbClr val="C00000"/>
                </a:solidFill>
              </a:rPr>
              <a:t>3 à 6 </a:t>
            </a:r>
            <a:r>
              <a:rPr lang="fr-FR" sz="1100" b="1" dirty="0">
                <a:solidFill>
                  <a:srgbClr val="C00000"/>
                </a:solidFill>
              </a:rPr>
              <a:t>mois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063672" y="4032273"/>
            <a:ext cx="92685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E20031">
                    <a:lumMod val="75000"/>
                  </a:srgbClr>
                </a:solidFill>
              </a:rPr>
              <a:t>Passeport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733015" y="476672"/>
            <a:ext cx="2340000" cy="3978275"/>
          </a:xfrm>
          <a:prstGeom prst="roundRect">
            <a:avLst/>
          </a:prstGeom>
          <a:noFill/>
          <a:ln w="254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altLang="fr-FR" b="1" dirty="0" smtClean="0">
                <a:solidFill>
                  <a:srgbClr val="00B050"/>
                </a:solidFill>
                <a:ea typeface="Arial" charset="0"/>
                <a:cs typeface="Arial" charset="0"/>
              </a:rPr>
              <a:t>H3SE </a:t>
            </a:r>
          </a:p>
          <a:p>
            <a:pPr algn="ctr">
              <a:defRPr/>
            </a:pPr>
            <a:r>
              <a:rPr lang="fr-FR" altLang="fr-FR" b="1" dirty="0" smtClean="0">
                <a:solidFill>
                  <a:srgbClr val="00B050"/>
                </a:solidFill>
                <a:ea typeface="Arial" charset="0"/>
                <a:cs typeface="Arial" charset="0"/>
              </a:rPr>
              <a:t>de mon poste</a:t>
            </a:r>
          </a:p>
          <a:p>
            <a:pPr algn="ctr">
              <a:defRPr/>
            </a:pPr>
            <a:endParaRPr lang="fr-FR" altLang="fr-FR" b="1" dirty="0" smtClean="0">
              <a:solidFill>
                <a:srgbClr val="00B050"/>
              </a:solidFill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fr-FR" altLang="fr-FR" sz="1600" b="1" dirty="0" smtClean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fr-FR" altLang="fr-FR" sz="1600" dirty="0" smtClean="0">
                <a:solidFill>
                  <a:srgbClr val="00B050"/>
                </a:solidFill>
                <a:ea typeface="Arial" charset="0"/>
                <a:cs typeface="Arial" charset="0"/>
              </a:rPr>
              <a:t>ronc </a:t>
            </a:r>
            <a:r>
              <a:rPr lang="fr-FR" altLang="fr-FR" sz="1600" b="1" dirty="0" smtClean="0">
                <a:solidFill>
                  <a:srgbClr val="00B050"/>
                </a:solidFill>
                <a:ea typeface="Arial" charset="0"/>
                <a:cs typeface="Arial" charset="0"/>
              </a:rPr>
              <a:t>C</a:t>
            </a:r>
            <a:r>
              <a:rPr lang="fr-FR" altLang="fr-FR" sz="1600" dirty="0" smtClean="0">
                <a:solidFill>
                  <a:srgbClr val="00B050"/>
                </a:solidFill>
                <a:ea typeface="Arial" charset="0"/>
                <a:cs typeface="Arial" charset="0"/>
              </a:rPr>
              <a:t>ommun </a:t>
            </a:r>
            <a:r>
              <a:rPr lang="fr-FR" altLang="fr-FR" sz="1600" b="1" dirty="0" smtClean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fr-FR" altLang="fr-FR" sz="1600" dirty="0" smtClean="0">
                <a:solidFill>
                  <a:srgbClr val="00B050"/>
                </a:solidFill>
                <a:ea typeface="Arial" charset="0"/>
                <a:cs typeface="Arial" charset="0"/>
              </a:rPr>
              <a:t>echnique ou </a:t>
            </a:r>
            <a:r>
              <a:rPr lang="fr-FR" altLang="fr-FR" sz="1600" b="1" dirty="0" smtClean="0">
                <a:solidFill>
                  <a:srgbClr val="00B050"/>
                </a:solidFill>
                <a:ea typeface="Arial" charset="0"/>
                <a:cs typeface="Arial" charset="0"/>
              </a:rPr>
              <a:t>N</a:t>
            </a:r>
            <a:r>
              <a:rPr lang="fr-FR" altLang="fr-FR" sz="1600" dirty="0" smtClean="0">
                <a:solidFill>
                  <a:srgbClr val="00B050"/>
                </a:solidFill>
                <a:ea typeface="Arial" charset="0"/>
                <a:cs typeface="Arial" charset="0"/>
              </a:rPr>
              <a:t>on </a:t>
            </a:r>
            <a:r>
              <a:rPr lang="fr-FR" altLang="fr-FR" sz="1600" b="1" dirty="0" smtClean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fr-FR" altLang="fr-FR" sz="1600" dirty="0" smtClean="0">
                <a:solidFill>
                  <a:srgbClr val="00B050"/>
                </a:solidFill>
                <a:ea typeface="Arial" charset="0"/>
                <a:cs typeface="Arial" charset="0"/>
              </a:rPr>
              <a:t>echnique</a:t>
            </a:r>
          </a:p>
          <a:p>
            <a:pPr algn="ctr">
              <a:defRPr/>
            </a:pPr>
            <a:r>
              <a:rPr lang="fr-FR" altLang="fr-FR" sz="1600" b="1" dirty="0" smtClean="0">
                <a:solidFill>
                  <a:srgbClr val="00B050"/>
                </a:solidFill>
                <a:ea typeface="Arial" charset="0"/>
                <a:cs typeface="Arial" charset="0"/>
              </a:rPr>
              <a:t>(TCT ou TCNT)</a:t>
            </a:r>
            <a:endParaRPr lang="fr-FR" altLang="fr-FR" sz="1600" b="1" dirty="0">
              <a:solidFill>
                <a:srgbClr val="00B050"/>
              </a:solidFill>
              <a:ea typeface="Arial" charset="0"/>
              <a:cs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17105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b="1" dirty="0" smtClean="0">
                <a:solidFill>
                  <a:srgbClr val="00B0F0"/>
                </a:solidFill>
              </a:rPr>
              <a:t>H3SE </a:t>
            </a:r>
          </a:p>
          <a:p>
            <a:pPr algn="ctr"/>
            <a:r>
              <a:rPr lang="fr-FR" altLang="fr-FR" b="1" dirty="0" smtClean="0">
                <a:solidFill>
                  <a:srgbClr val="00B0F0"/>
                </a:solidFill>
              </a:rPr>
              <a:t>dans ma filiale</a:t>
            </a:r>
          </a:p>
          <a:p>
            <a:pPr algn="ctr"/>
            <a:endParaRPr lang="fr-FR" altLang="fr-FR" b="1" dirty="0" smtClean="0">
              <a:solidFill>
                <a:srgbClr val="00B0F0"/>
              </a:solidFill>
            </a:endParaRPr>
          </a:p>
          <a:p>
            <a:pPr algn="ctr"/>
            <a:r>
              <a:rPr lang="fr-FR" altLang="fr-FR" sz="1600" b="1" dirty="0" smtClean="0">
                <a:solidFill>
                  <a:srgbClr val="00B0F0"/>
                </a:solidFill>
              </a:rPr>
              <a:t>T</a:t>
            </a:r>
            <a:r>
              <a:rPr lang="fr-FR" altLang="fr-FR" sz="1600" dirty="0" smtClean="0">
                <a:solidFill>
                  <a:srgbClr val="00B0F0"/>
                </a:solidFill>
              </a:rPr>
              <a:t>ronc </a:t>
            </a:r>
            <a:r>
              <a:rPr lang="fr-FR" altLang="fr-FR" sz="1600" b="1" dirty="0" smtClean="0">
                <a:solidFill>
                  <a:srgbClr val="00B0F0"/>
                </a:solidFill>
              </a:rPr>
              <a:t>C</a:t>
            </a:r>
            <a:r>
              <a:rPr lang="fr-FR" altLang="fr-FR" sz="1600" dirty="0" smtClean="0">
                <a:solidFill>
                  <a:srgbClr val="00B0F0"/>
                </a:solidFill>
              </a:rPr>
              <a:t>ommun </a:t>
            </a:r>
            <a:r>
              <a:rPr lang="fr-FR" altLang="fr-FR" sz="1600" b="1" dirty="0" smtClean="0">
                <a:solidFill>
                  <a:srgbClr val="00B0F0"/>
                </a:solidFill>
              </a:rPr>
              <a:t>A</a:t>
            </a:r>
            <a:r>
              <a:rPr lang="fr-FR" altLang="fr-FR" sz="1600" dirty="0" smtClean="0">
                <a:solidFill>
                  <a:srgbClr val="00B0F0"/>
                </a:solidFill>
              </a:rPr>
              <a:t>ctivité </a:t>
            </a:r>
            <a:r>
              <a:rPr lang="fr-FR" altLang="fr-FR" sz="1600" b="1" dirty="0" smtClean="0">
                <a:solidFill>
                  <a:srgbClr val="00B0F0"/>
                </a:solidFill>
              </a:rPr>
              <a:t>S</a:t>
            </a:r>
            <a:r>
              <a:rPr lang="fr-FR" altLang="fr-FR" sz="1600" dirty="0" smtClean="0">
                <a:solidFill>
                  <a:srgbClr val="00B0F0"/>
                </a:solidFill>
              </a:rPr>
              <a:t>ite</a:t>
            </a:r>
          </a:p>
          <a:p>
            <a:pPr algn="ctr"/>
            <a:r>
              <a:rPr lang="fr-FR" altLang="fr-FR" sz="1600" b="1" dirty="0" smtClean="0">
                <a:solidFill>
                  <a:srgbClr val="00B0F0"/>
                </a:solidFill>
              </a:rPr>
              <a:t>(TCAS)</a:t>
            </a:r>
          </a:p>
          <a:p>
            <a:pPr algn="ctr"/>
            <a:endParaRPr lang="fr-FR" altLang="fr-FR" dirty="0">
              <a:solidFill>
                <a:srgbClr val="00B0F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93745" y="3436019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fr-FR" altLang="fr-FR" sz="1400" b="1" dirty="0">
                <a:solidFill>
                  <a:srgbClr val="E20031">
                    <a:lumMod val="75000"/>
                  </a:srgbClr>
                </a:solidFill>
                <a:hlinkClick r:id="rId3" action="ppaction://hlinksldjump"/>
              </a:rPr>
              <a:t>Parcours</a:t>
            </a:r>
            <a:r>
              <a:rPr lang="fr-FR" altLang="fr-FR" sz="1400" b="1" dirty="0">
                <a:solidFill>
                  <a:srgbClr val="E20031">
                    <a:lumMod val="75000"/>
                  </a:srgbClr>
                </a:solidFill>
              </a:rPr>
              <a:t> 3 </a:t>
            </a:r>
            <a:r>
              <a:rPr lang="fr-FR" altLang="fr-FR" sz="1400" b="1" dirty="0" smtClean="0">
                <a:solidFill>
                  <a:srgbClr val="E20031">
                    <a:lumMod val="75000"/>
                  </a:srgbClr>
                </a:solidFill>
              </a:rPr>
              <a:t>– Services production (20 jours)</a:t>
            </a:r>
            <a:endParaRPr lang="fr-FR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394" y="5303803"/>
            <a:ext cx="8218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C00000"/>
                </a:solidFill>
              </a:rPr>
              <a:t>Les </a:t>
            </a:r>
            <a:r>
              <a:rPr lang="fr-FR" sz="1200" b="1" dirty="0">
                <a:solidFill>
                  <a:srgbClr val="C00000"/>
                </a:solidFill>
              </a:rPr>
              <a:t>parcours </a:t>
            </a:r>
            <a:r>
              <a:rPr lang="fr-FR" sz="1200" b="1" dirty="0" smtClean="0">
                <a:solidFill>
                  <a:srgbClr val="C00000"/>
                </a:solidFill>
              </a:rPr>
              <a:t>débutent </a:t>
            </a:r>
            <a:r>
              <a:rPr lang="fr-FR" sz="1200" b="1" dirty="0">
                <a:solidFill>
                  <a:srgbClr val="C00000"/>
                </a:solidFill>
              </a:rPr>
              <a:t>dès </a:t>
            </a:r>
            <a:r>
              <a:rPr lang="fr-FR" sz="1200" b="1" dirty="0" smtClean="0">
                <a:solidFill>
                  <a:srgbClr val="C00000"/>
                </a:solidFill>
              </a:rPr>
              <a:t>l’embauche, le nouveau salarié dispose de 3 à 6 mois pour compléter son parcours          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3745" y="3003971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fr-FR" altLang="fr-FR" sz="1400" b="1" dirty="0">
                <a:solidFill>
                  <a:srgbClr val="E20031">
                    <a:lumMod val="75000"/>
                  </a:srgbClr>
                </a:solidFill>
              </a:rPr>
              <a:t>Parcours </a:t>
            </a:r>
            <a:r>
              <a:rPr lang="fr-FR" altLang="fr-FR" sz="1400" b="1" dirty="0" smtClean="0">
                <a:solidFill>
                  <a:srgbClr val="E20031">
                    <a:lumMod val="75000"/>
                  </a:srgbClr>
                </a:solidFill>
              </a:rPr>
              <a:t>2 -  </a:t>
            </a:r>
            <a:r>
              <a:rPr lang="fr-FR" altLang="fr-FR" sz="1400" b="1" dirty="0" smtClean="0">
                <a:solidFill>
                  <a:srgbClr val="E20031">
                    <a:lumMod val="75000"/>
                  </a:srgbClr>
                </a:solidFill>
                <a:hlinkClick r:id="rId4" action="ppaction://hlinksldjump"/>
              </a:rPr>
              <a:t>Personnel</a:t>
            </a:r>
            <a:r>
              <a:rPr lang="fr-FR" altLang="fr-FR" sz="1400" b="1" dirty="0" smtClean="0">
                <a:solidFill>
                  <a:srgbClr val="E20031">
                    <a:lumMod val="75000"/>
                  </a:srgbClr>
                </a:solidFill>
              </a:rPr>
              <a:t> support des opérations (10 </a:t>
            </a:r>
            <a:r>
              <a:rPr lang="fr-FR" altLang="fr-FR" sz="1400" b="1" dirty="0">
                <a:solidFill>
                  <a:srgbClr val="E20031">
                    <a:lumMod val="75000"/>
                  </a:srgbClr>
                </a:solidFill>
              </a:rPr>
              <a:t>jours)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93745" y="2572419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fr-FR" altLang="fr-FR" sz="1400" b="1" dirty="0">
                <a:solidFill>
                  <a:srgbClr val="E20031">
                    <a:lumMod val="75000"/>
                  </a:srgbClr>
                </a:solidFill>
              </a:rPr>
              <a:t>Parcours 1 </a:t>
            </a:r>
            <a:r>
              <a:rPr lang="fr-FR" altLang="fr-FR" sz="1400" b="1" dirty="0" smtClean="0">
                <a:solidFill>
                  <a:srgbClr val="E20031">
                    <a:lumMod val="75000"/>
                  </a:srgbClr>
                </a:solidFill>
              </a:rPr>
              <a:t>- </a:t>
            </a:r>
            <a:r>
              <a:rPr lang="fr-FR" altLang="fr-FR" sz="1400" b="1" dirty="0" smtClean="0">
                <a:solidFill>
                  <a:srgbClr val="E20031">
                    <a:lumMod val="75000"/>
                  </a:srgbClr>
                </a:solidFill>
                <a:hlinkClick r:id="rId5" action="ppaction://hlinksldjump"/>
              </a:rPr>
              <a:t>Personnel</a:t>
            </a:r>
            <a:r>
              <a:rPr lang="fr-FR" altLang="fr-FR" sz="1400" b="1" dirty="0" smtClean="0">
                <a:solidFill>
                  <a:srgbClr val="E20031">
                    <a:lumMod val="75000"/>
                  </a:srgbClr>
                </a:solidFill>
              </a:rPr>
              <a:t> support et opérationnel non </a:t>
            </a:r>
            <a:r>
              <a:rPr lang="fr-FR" altLang="fr-FR" sz="1400" b="1" dirty="0">
                <a:solidFill>
                  <a:srgbClr val="E20031">
                    <a:lumMod val="75000"/>
                  </a:srgbClr>
                </a:solidFill>
              </a:rPr>
              <a:t>technique </a:t>
            </a:r>
            <a:r>
              <a:rPr lang="fr-FR" altLang="fr-FR" sz="1400" b="1" dirty="0" smtClean="0">
                <a:solidFill>
                  <a:srgbClr val="E20031">
                    <a:lumMod val="75000"/>
                  </a:srgbClr>
                </a:solidFill>
              </a:rPr>
              <a:t>(</a:t>
            </a:r>
            <a:r>
              <a:rPr lang="fr-FR" altLang="fr-FR" sz="1400" b="1" dirty="0">
                <a:solidFill>
                  <a:srgbClr val="E20031">
                    <a:lumMod val="75000"/>
                  </a:srgbClr>
                </a:solidFill>
              </a:rPr>
              <a:t>5 jours)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93746" y="3868067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fr-FR" altLang="fr-FR" sz="1400" b="1" dirty="0" smtClean="0">
                <a:solidFill>
                  <a:srgbClr val="E20031">
                    <a:lumMod val="75000"/>
                  </a:srgbClr>
                </a:solidFill>
                <a:hlinkClick r:id="rId6" action="ppaction://hlinksldjump"/>
              </a:rPr>
              <a:t>Parcours</a:t>
            </a:r>
            <a:r>
              <a:rPr lang="fr-FR" altLang="fr-FR" sz="1400" b="1" dirty="0" smtClean="0">
                <a:solidFill>
                  <a:srgbClr val="E20031">
                    <a:lumMod val="75000"/>
                  </a:srgbClr>
                </a:solidFill>
              </a:rPr>
              <a:t> 4 – Chargeurs, Chauffeurs</a:t>
            </a:r>
            <a:r>
              <a:rPr lang="fr-FR" altLang="fr-FR" sz="1400" b="1" dirty="0">
                <a:solidFill>
                  <a:srgbClr val="E20031">
                    <a:lumMod val="75000"/>
                  </a:srgbClr>
                </a:solidFill>
              </a:rPr>
              <a:t>, </a:t>
            </a:r>
            <a:r>
              <a:rPr lang="fr-FR" altLang="fr-FR" sz="1400" b="1" dirty="0" smtClean="0">
                <a:solidFill>
                  <a:srgbClr val="E20031">
                    <a:lumMod val="75000"/>
                  </a:srgbClr>
                </a:solidFill>
              </a:rPr>
              <a:t>Manutentionnaires (9 jours)</a:t>
            </a:r>
            <a:endParaRPr lang="fr-FR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998" y="4315346"/>
            <a:ext cx="982135" cy="688747"/>
          </a:xfrm>
          <a:prstGeom prst="rect">
            <a:avLst/>
          </a:prstGeom>
        </p:spPr>
      </p:pic>
      <p:grpSp>
        <p:nvGrpSpPr>
          <p:cNvPr id="5" name="Groupe 16"/>
          <p:cNvGrpSpPr/>
          <p:nvPr/>
        </p:nvGrpSpPr>
        <p:grpSpPr>
          <a:xfrm>
            <a:off x="467544" y="4741460"/>
            <a:ext cx="6797422" cy="252000"/>
            <a:chOff x="1049466" y="4734256"/>
            <a:chExt cx="6797422" cy="252000"/>
          </a:xfrm>
        </p:grpSpPr>
        <p:pic>
          <p:nvPicPr>
            <p:cNvPr id="19" name="Image 3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17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3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342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3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145" y="4734256"/>
              <a:ext cx="25372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3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509" y="4734256"/>
              <a:ext cx="25368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3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656" y="4734256"/>
              <a:ext cx="293426" cy="25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40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547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4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041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2489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3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639" y="4734256"/>
              <a:ext cx="25372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4734256"/>
              <a:ext cx="25314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484" y="4734256"/>
              <a:ext cx="292404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40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803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4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078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24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841" y="4734256"/>
              <a:ext cx="25358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466" y="4734256"/>
              <a:ext cx="26012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204694" y="5580802"/>
            <a:ext cx="8734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Jour 1: HSE avec son N+1, au minimum Charte + Engagement HSE + </a:t>
            </a:r>
            <a:r>
              <a:rPr lang="fr-FR" sz="1200" b="1" dirty="0" err="1" smtClean="0">
                <a:solidFill>
                  <a:srgbClr val="FF0000"/>
                </a:solidFill>
              </a:rPr>
              <a:t>E-learning</a:t>
            </a:r>
            <a:r>
              <a:rPr lang="fr-FR" sz="1200" b="1" dirty="0" smtClean="0">
                <a:solidFill>
                  <a:srgbClr val="FF0000"/>
                </a:solidFill>
              </a:rPr>
              <a:t> ROR + Terrain + autres sujets TCG .</a:t>
            </a:r>
          </a:p>
          <a:p>
            <a:endParaRPr lang="fr-FR" sz="1200" b="1" dirty="0" smtClean="0">
              <a:solidFill>
                <a:srgbClr val="FF0000"/>
              </a:solidFill>
            </a:endParaRPr>
          </a:p>
          <a:p>
            <a:r>
              <a:rPr lang="fr-FR" sz="1200" b="1" dirty="0" smtClean="0">
                <a:solidFill>
                  <a:srgbClr val="FF0000"/>
                </a:solidFill>
              </a:rPr>
              <a:t>Tous les nouveaux entrants dans le Groupe en CDI. CDD et contractés selon décision de la filiale.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3745" y="2572419"/>
            <a:ext cx="307050" cy="16034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J1&amp;2</a:t>
            </a:r>
            <a:endParaRPr lang="fr-FR" dirty="0"/>
          </a:p>
        </p:txBody>
      </p:sp>
      <p:sp>
        <p:nvSpPr>
          <p:cNvPr id="3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intégration H3SE - TCG 1.1 – Introduction et engagement Top Management – V2</a:t>
            </a:r>
          </a:p>
        </p:txBody>
      </p:sp>
    </p:spTree>
    <p:extLst>
      <p:ext uri="{BB962C8B-B14F-4D97-AF65-F5344CB8AC3E}">
        <p14:creationId xmlns:p14="http://schemas.microsoft.com/office/powerpoint/2010/main" val="10367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TAL-FR-modele rouge 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R PPT ROUGE FONCE LOGO.pptx" id="{61CC4C7C-92FC-429F-A50D-CFA4B2695BBB}" vid="{B8EC27D0-A928-40AB-9C2D-136AEEA527D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TOTAL-FR-modele rouge fonce</Template>
  <TotalTime>176</TotalTime>
  <Words>1784</Words>
  <Application>Microsoft Office PowerPoint</Application>
  <PresentationFormat>Affichage à l'écran (4:3)</PresentationFormat>
  <Paragraphs>415</Paragraphs>
  <Slides>16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 Unicode MS</vt:lpstr>
      <vt:lpstr>Arial</vt:lpstr>
      <vt:lpstr>Calibri</vt:lpstr>
      <vt:lpstr>Calibri Light</vt:lpstr>
      <vt:lpstr>Helvetica</vt:lpstr>
      <vt:lpstr>Lucida Grande</vt:lpstr>
      <vt:lpstr>TOTAL-FR-modele rouge fonce</vt:lpstr>
      <vt:lpstr>Introduction au parcours et engagement top management</vt:lpstr>
      <vt:lpstr>Les objectifs du module</vt:lpstr>
      <vt:lpstr>Votre parcours d’intégration</vt:lpstr>
      <vt:lpstr>TOTAL en quelques mots</vt:lpstr>
      <vt:lpstr>TOTAL en quelques mots</vt:lpstr>
      <vt:lpstr>TOTAL et le HSE</vt:lpstr>
      <vt:lpstr>Qu’est-ce que le H3SE ?</vt:lpstr>
      <vt:lpstr>Exemples de risques H3SE</vt:lpstr>
      <vt:lpstr>4 parcours prédéfinis en 3 temps</vt:lpstr>
      <vt:lpstr>Le message de Patrick pouyanné – PDG du groupe</vt:lpstr>
      <vt:lpstr>L’ENGAGEMENT DE PATRICK POUYANNÉ</vt:lpstr>
      <vt:lpstr>Fin du premier module</vt:lpstr>
      <vt:lpstr>Parcours 1 – Personnel support et opérationnel non technique   </vt:lpstr>
      <vt:lpstr>Parcours 2 – Personnel support des opérations  </vt:lpstr>
      <vt:lpstr>Parcours 3 – Services production </vt:lpstr>
      <vt:lpstr>Présentation PowerPoint</vt:lpstr>
    </vt:vector>
  </TitlesOfParts>
  <Company>TOTAL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au parcours et engagement top management</dc:title>
  <dc:creator>J0489914</dc:creator>
  <cp:lastModifiedBy>Florent THUILLIER</cp:lastModifiedBy>
  <cp:revision>18</cp:revision>
  <dcterms:created xsi:type="dcterms:W3CDTF">2017-09-21T07:44:39Z</dcterms:created>
  <dcterms:modified xsi:type="dcterms:W3CDTF">2018-09-13T13:27:58Z</dcterms:modified>
</cp:coreProperties>
</file>