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4" r:id="rId4"/>
    <p:sldId id="275" r:id="rId5"/>
    <p:sldId id="260" r:id="rId6"/>
    <p:sldId id="261" r:id="rId7"/>
    <p:sldId id="262" r:id="rId8"/>
    <p:sldId id="263" r:id="rId9"/>
    <p:sldId id="276" r:id="rId10"/>
    <p:sldId id="269" r:id="rId11"/>
    <p:sldId id="270" r:id="rId12"/>
    <p:sldId id="272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04" autoAdjust="0"/>
    <p:restoredTop sz="94692" autoAdjust="0"/>
  </p:normalViewPr>
  <p:slideViewPr>
    <p:cSldViewPr snapToObjects="1">
      <p:cViewPr>
        <p:scale>
          <a:sx n="80" d="100"/>
          <a:sy n="80" d="100"/>
        </p:scale>
        <p:origin x="-510" y="-55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703808A-314F-4D2F-8309-F92FE1C7D807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B035E3E-A25C-42A3-8BC8-DBD6531E73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23504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76D3F78-AC59-4EC6-8EFD-C2EA51D786CE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E710DDC-CDD3-4FD7-BED3-D8FEE1A2E3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12053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E710DDC-CDD3-4FD7-BED3-D8FEE1A2E342}" type="slidenum">
              <a:rPr/>
              <a:pPr algn="l" rtl="0"/>
              <a:t>2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xmlns="" val="85117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B0170F6-B35C-1444-A800-7798699BE7EE}" type="slidenum">
              <a:rPr/>
              <a:pPr algn="l" rtl="0"/>
              <a:t>9</a:t>
            </a:fld>
            <a:endParaRPr lang="it" altLang="x-none"/>
          </a:p>
        </p:txBody>
      </p:sp>
    </p:spTree>
    <p:extLst>
      <p:ext uri="{BB962C8B-B14F-4D97-AF65-F5344CB8AC3E}">
        <p14:creationId xmlns:p14="http://schemas.microsoft.com/office/powerpoint/2010/main" xmlns="" val="76087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E36CA7-9D7B-479C-925D-45F84959D13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C831C7C-3513-4BFE-8A2A-944D9D7FC9B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Espace réservé du pied de page 3"/>
          <p:cNvSpPr>
            <a:spLocks noGrp="1"/>
          </p:cNvSpPr>
          <p:nvPr userDrawn="1"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>
                <a:latin typeface="Arial" pitchFamily="34" charset="0"/>
                <a:cs typeface="Helvetica" pitchFamily="34" charset="0"/>
              </a:rPr>
              <a:t>Kit intégration H3SE - TCG 1.1 – Introduction et engagement Top Management – V2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3F10DC-EAB8-4FDB-A4A5-AF6B25926D0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E9063-5943-424B-8D91-FC52E030470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5C2C2B-D701-410C-A1C8-065D1ED2E7E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98D172-3DBA-41A7-AB3C-F1359E0BCE5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B5BB00-7665-4760-832D-27654561A5B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A1319B-5A50-4B85-994D-EC51869251F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137B8-B31D-4EBE-97D1-E3265D5D31F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2EB401E8-FBD8-4EFE-A7A8-0FC6C322B3E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3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1000"/>
            </a:lvl1pPr>
          </a:lstStyle>
          <a:p>
            <a:r>
              <a:rPr lang="fr-FR" altLang="fr-FR" smtClean="0">
                <a:cs typeface="Helvetica" pitchFamily="34" charset="0"/>
              </a:rPr>
              <a:t>Kit intégration H3SE - TCG 1.1 – Introduction et engagement Top Management – V2</a:t>
            </a:r>
            <a:endParaRPr lang="fr-FR" altLang="fr-FR" dirty="0" smtClean="0"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slide" Target="slide2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i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ea typeface="+mj-ea"/>
              </a:rPr>
              <a:t>Introduzione al percorso di inserimento e impegno Top Management</a:t>
            </a:r>
            <a:endParaRPr lang="i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it" b="0" i="0" u="none" baseline="0">
                <a:cs typeface="Arial" pitchFamily="34" charset="0"/>
              </a:rPr>
              <a:t>Kit inserimento H3SE</a:t>
            </a:r>
          </a:p>
          <a:p>
            <a:pPr algn="l" rtl="0" eaLnBrk="1" hangingPunct="1"/>
            <a:r>
              <a:rPr lang="it" b="0" i="0" u="none" baseline="0">
                <a:cs typeface="Arial" pitchFamily="34" charset="0"/>
              </a:rPr>
              <a:t>Modulo TCG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5000"/>
          </a:xfrm>
        </p:spPr>
        <p:txBody>
          <a:bodyPr/>
          <a:lstStyle/>
          <a:p>
            <a:pPr algn="l" rtl="0">
              <a:defRPr/>
            </a:pPr>
            <a:r>
              <a:rPr lang="it" b="1" i="0" u="none" baseline="0" dirty="0"/>
              <a:t>Il messaggio di Patrick pouyanné – CEO del Gruppo</a:t>
            </a:r>
            <a:endParaRPr lang="it" dirty="0"/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0EEE818D-B523-4C66-A181-DA6ADF68CD23}" type="slidenum">
              <a:rPr/>
              <a:pPr algn="r" rtl="0"/>
              <a:t>10</a:t>
            </a:fld>
            <a:endParaRPr lang="it" altLang="fr-FR"/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3995738" y="3476625"/>
            <a:ext cx="114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it" b="0" i="0" u="none" baseline="0"/>
              <a:t>Video PP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di inserimento H3SE - TCG 1.1 – Introduzione e impegno Top Management – V2</a:t>
            </a:r>
            <a:endParaRPr kumimoji="0" lang="i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1" i="0" u="none" cap="none" baseline="0">
                <a:cs typeface="Arial" pitchFamily="34" charset="0"/>
              </a:rPr>
              <a:t>L'IMPEGNO DI PATRICK POUYANNÉ</a:t>
            </a: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it" b="1" i="0" u="none" baseline="0">
                <a:cs typeface="Arial" pitchFamily="34" charset="0"/>
              </a:rPr>
              <a:t>Quali sono secondo voi le parole chiavi, le idee forti di questo video?</a:t>
            </a:r>
            <a:endParaRPr lang="it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it" b="0" i="0" u="none" baseline="0">
                <a:cs typeface="Arial" pitchFamily="34" charset="0"/>
              </a:rPr>
              <a:t> </a:t>
            </a:r>
          </a:p>
          <a:p>
            <a:pPr algn="just" rtl="0"/>
            <a:r>
              <a:rPr lang="it" b="1" i="0" u="none" baseline="0">
                <a:cs typeface="Arial" pitchFamily="34" charset="0"/>
              </a:rPr>
              <a:t>Che cosa vi impressiona o sorprende maggiormente in ciò che dice Patrick Pouyanné? </a:t>
            </a:r>
            <a:endParaRPr lang="it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it" b="0" i="0" u="none" baseline="0">
                <a:cs typeface="Arial" pitchFamily="34" charset="0"/>
              </a:rPr>
              <a:t> </a:t>
            </a:r>
            <a:endParaRPr lang="it" altLang="fr-FR" dirty="0" smtClean="0">
              <a:cs typeface="Arial" pitchFamily="34" charset="0"/>
            </a:endParaRPr>
          </a:p>
          <a:p>
            <a:pPr algn="just" rtl="0"/>
            <a:r>
              <a:rPr lang="it" b="1" i="0" u="none" baseline="0">
                <a:cs typeface="Arial" pitchFamily="34" charset="0"/>
              </a:rPr>
              <a:t>Come si potrebbe riassumere il suo impegno rispetto alla H3SE?</a:t>
            </a:r>
            <a:r>
              <a:rPr lang="it" b="0" i="0" u="none" baseline="0">
                <a:cs typeface="Arial" pitchFamily="34" charset="0"/>
              </a:rPr>
              <a:t> </a:t>
            </a:r>
          </a:p>
        </p:txBody>
      </p:sp>
      <p:sp>
        <p:nvSpPr>
          <p:cNvPr id="2355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it" b="0" i="0" u="none" baseline="0">
                <a:latin typeface="Arial" pitchFamily="34" charset="0"/>
                <a:cs typeface="Arial" pitchFamily="34" charset="0"/>
              </a:rPr>
              <a:t>Kit di inserimento H3SE - TCG 1.1 – Introduzione e impegno Top Management – V1</a:t>
            </a:r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FE6610B8-DA37-474D-93E5-BA1A1781F029}" type="slidenum">
              <a:rPr/>
              <a:pPr algn="r" rtl="0"/>
              <a:t>11</a:t>
            </a:fld>
            <a:endParaRPr lang="it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di inserimento H3SE - TCG 1.1 – Introduzione e impegno Top Management – V2</a:t>
            </a:r>
            <a:endParaRPr kumimoji="0" lang="i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>
              <a:defRPr/>
            </a:pPr>
            <a:r>
              <a:rPr lang="it" b="1" i="0" u="none" baseline="0"/>
              <a:t>Fine del primo modulo</a:t>
            </a:r>
            <a:endParaRPr lang="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60350" y="5619750"/>
            <a:ext cx="8713788" cy="5667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</p:nvPr>
        </p:nvGraphicFramePr>
        <p:xfrm>
          <a:off x="269875" y="1052513"/>
          <a:ext cx="4464050" cy="4426268"/>
        </p:xfrm>
        <a:graphic>
          <a:graphicData uri="http://schemas.openxmlformats.org/drawingml/2006/table">
            <a:tbl>
              <a:tblPr/>
              <a:tblGrid>
                <a:gridCol w="1554163"/>
                <a:gridCol w="1414462"/>
                <a:gridCol w="1495425"/>
              </a:tblGrid>
              <a:tr h="530225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Tronco comune generale (3 g)</a:t>
                      </a:r>
                      <a:endParaRPr kumimoji="0" lang="it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"/>
                    </a:p>
                  </a:txBody>
                  <a:tcPr/>
                </a:tc>
              </a:tr>
              <a:tr h="1993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La visione del gruppo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Video del CEO 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Impegno del management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 = un valore Total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La carta HSEQ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La responsabilità sociale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Orgoglio d'appartenenza e grande sfide globali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 rischi (continua)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Protezione persone e impianti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Igiene/salute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Ambiente</a:t>
                      </a: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L'impegno per il clima </a:t>
                      </a: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Suscitare l'impegno, e la cultura della Sicurezza Total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 comportamenti HSE positivi e negativi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Il lavoro in squadra e i rapporti gerarchici</a:t>
                      </a: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L'esemplarità HSE verso i contraenti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</a:tr>
              <a:tr h="1846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I rischi HSE legati alle nostre attività 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Rischi e incidenti gravi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Sicurezza morti/incidenti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Introduzione alle 12 regole di oro.</a:t>
                      </a: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La catena di responsabilità HSEQ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One maestro</a:t>
                      </a: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Responsabilità HSEQ Sede/sito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Ciascuno al suo livello è responsabile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04775" indent="-10477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104775" marR="0" lvl="0" indent="-104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it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Espace réservé du contenu 3"/>
          <p:cNvGraphicFramePr>
            <a:graphicFrameLocks noGrp="1"/>
          </p:cNvGraphicFramePr>
          <p:nvPr/>
        </p:nvGraphicFramePr>
        <p:xfrm>
          <a:off x="5076825" y="3581400"/>
          <a:ext cx="2447999" cy="876618"/>
        </p:xfrm>
        <a:graphic>
          <a:graphicData uri="http://schemas.openxmlformats.org/drawingml/2006/table">
            <a:tbl>
              <a:tblPr/>
              <a:tblGrid>
                <a:gridCol w="1583903"/>
                <a:gridCol w="86409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Rischi in ufficio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it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Incidenti da ufficio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Sicurezza dell'informazione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Gesti e posture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1.2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745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rtl="0" eaLnBrk="1" hangingPunct="1"/>
            <a:r>
              <a:rPr lang="it" b="0" i="0" u="none" cap="none" baseline="0">
                <a:cs typeface="Arial" charset="0"/>
              </a:rPr>
              <a:t>Percorso 1 – </a:t>
            </a:r>
            <a:r>
              <a:rPr lang="it" sz="2000" b="0" i="0" u="none" cap="none" baseline="0">
                <a:cs typeface="Arial" charset="0"/>
              </a:rPr>
              <a:t>Personale di supporto ed operativo non tecnico </a:t>
            </a:r>
            <a:r>
              <a:rPr lang="it" sz="2000" b="0" cap="none">
                <a:cs typeface="Arial" charset="0"/>
              </a:rPr>
              <a:t/>
            </a:r>
            <a:br>
              <a:rPr lang="it" sz="2000" b="0" cap="none">
                <a:cs typeface="Arial" charset="0"/>
              </a:rPr>
            </a:br>
            <a:r>
              <a:rPr lang="it" sz="1600" b="0" i="0" u="none" cap="none" baseline="0">
                <a:cs typeface="Arial" charset="0"/>
              </a:rPr>
              <a:t>(4.5 giorni di formazione in aula più 5 giorni di formazione/pratica lungo i 3 mesi)</a:t>
            </a:r>
            <a:r>
              <a:rPr lang="it" sz="1800" cap="none">
                <a:cs typeface="Arial" charset="0"/>
              </a:rPr>
              <a:t/>
            </a:r>
            <a:br>
              <a:rPr lang="it" sz="1800" cap="none">
                <a:cs typeface="Arial" charset="0"/>
              </a:rPr>
            </a:br>
            <a:r>
              <a:rPr lang="it" b="0" i="0" u="none" cap="none" baseline="0">
                <a:cs typeface="Arial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537" y="609282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sz="1100" b="1" i="0" u="none" baseline="0">
                <a:solidFill>
                  <a:prstClr val="white">
                    <a:lumMod val="65000"/>
                  </a:prstClr>
                </a:solidFill>
              </a:rPr>
              <a:t>Assunzione</a:t>
            </a:r>
          </a:p>
        </p:txBody>
      </p:sp>
      <p:pic>
        <p:nvPicPr>
          <p:cNvPr id="1746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6981825" y="284480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50"/>
          <p:cNvGrpSpPr/>
          <p:nvPr/>
        </p:nvGrpSpPr>
        <p:grpSpPr>
          <a:xfrm>
            <a:off x="6931025" y="1283617"/>
            <a:ext cx="1570831" cy="678342"/>
            <a:chOff x="6931025" y="1340767"/>
            <a:chExt cx="1570831" cy="678342"/>
          </a:xfrm>
        </p:grpSpPr>
        <p:graphicFrame>
          <p:nvGraphicFramePr>
            <p:cNvPr id="30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67834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Lotta antincendio pronto soccorso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t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g mini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71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Presentazioni da parte del formatore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In loco (affiancamento, audit, visita, “shadowing”, ecc.)</a:t>
            </a:r>
          </a:p>
        </p:txBody>
      </p:sp>
      <p:pic>
        <p:nvPicPr>
          <p:cNvPr id="17474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5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6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7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9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0932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 dirty="0">
                <a:solidFill>
                  <a:prstClr val="black"/>
                </a:solidFill>
              </a:rPr>
              <a:t>Esercizi, laboratori</a:t>
            </a:r>
          </a:p>
          <a:p>
            <a:pPr algn="l" rtl="0">
              <a:defRPr/>
            </a:pPr>
            <a:r>
              <a:rPr lang="it" sz="831" b="0" i="0" u="none" baseline="0" dirty="0">
                <a:solidFill>
                  <a:prstClr val="black"/>
                </a:solidFill>
              </a:rPr>
              <a:t>simulazioni, ecc.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Lavoro personale, lettura disciplinare, ecc.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199063" y="6309320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 dirty="0">
                <a:solidFill>
                  <a:prstClr val="black"/>
                </a:solidFill>
              </a:rPr>
              <a:t>Dialogo con i vari soggetti, presentazioni direzioni, ecc.</a:t>
            </a:r>
            <a:endParaRPr lang="it" sz="831" dirty="0">
              <a:solidFill>
                <a:prstClr val="black"/>
              </a:solidFill>
            </a:endParaRPr>
          </a:p>
        </p:txBody>
      </p:sp>
      <p:grpSp>
        <p:nvGrpSpPr>
          <p:cNvPr id="3" name="Groupe 66"/>
          <p:cNvGrpSpPr/>
          <p:nvPr/>
        </p:nvGrpSpPr>
        <p:grpSpPr>
          <a:xfrm>
            <a:off x="5076825" y="4593535"/>
            <a:ext cx="2066925" cy="352425"/>
            <a:chOff x="5249863" y="4633913"/>
            <a:chExt cx="2066925" cy="352425"/>
          </a:xfrm>
        </p:grpSpPr>
        <p:graphicFrame>
          <p:nvGraphicFramePr>
            <p:cNvPr id="53" name="Espace réservé du contenu 3"/>
            <p:cNvGraphicFramePr>
              <a:graphicFrameLocks/>
            </p:cNvGraphicFramePr>
            <p:nvPr/>
          </p:nvGraphicFramePr>
          <p:xfrm>
            <a:off x="5249863" y="4633913"/>
            <a:ext cx="2066925" cy="35242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62516"/>
                  <a:gridCol w="404409"/>
                </a:tblGrid>
                <a:tr h="35242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Stop card</a:t>
                        </a:r>
                        <a:endParaRPr kumimoji="0" lang="it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Osservazione sicurezza</a:t>
                        </a:r>
                        <a:endParaRPr kumimoji="0" lang="it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g</a:t>
                        </a:r>
                        <a:endParaRPr kumimoji="0" lang="it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84" name="Imag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088" y="4633913"/>
              <a:ext cx="3857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85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8813" y="3117850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928938" y="1214438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7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22375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8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196975"/>
            <a:ext cx="2857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983038" y="120808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21285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62"/>
          <p:cNvGrpSpPr/>
          <p:nvPr/>
        </p:nvGrpSpPr>
        <p:grpSpPr>
          <a:xfrm>
            <a:off x="5927725" y="1966042"/>
            <a:ext cx="1698625" cy="561775"/>
            <a:chOff x="5537200" y="2023184"/>
            <a:chExt cx="1928784" cy="793536"/>
          </a:xfrm>
        </p:grpSpPr>
        <p:graphicFrame>
          <p:nvGraphicFramePr>
            <p:cNvPr id="66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Protezione informazioni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 h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99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e 64"/>
          <p:cNvGrpSpPr/>
          <p:nvPr/>
        </p:nvGrpSpPr>
        <p:grpSpPr>
          <a:xfrm>
            <a:off x="7769224" y="4430713"/>
            <a:ext cx="1154113" cy="678068"/>
            <a:chOff x="7658100" y="4411663"/>
            <a:chExt cx="1154113" cy="678068"/>
          </a:xfrm>
        </p:grpSpPr>
        <p:graphicFrame>
          <p:nvGraphicFramePr>
            <p:cNvPr id="45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806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Rapporto prime impressioni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&amp; Impegni personali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g - 1 g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17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ZoneTexte 46"/>
          <p:cNvSpPr txBox="1"/>
          <p:nvPr/>
        </p:nvSpPr>
        <p:spPr>
          <a:xfrm>
            <a:off x="8388424" y="6092825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sz="1100" b="1" i="0" u="none" baseline="0">
                <a:solidFill>
                  <a:prstClr val="white">
                    <a:lumMod val="65000"/>
                  </a:prstClr>
                </a:solidFill>
              </a:rPr>
              <a:t>3 mesi</a:t>
            </a:r>
          </a:p>
        </p:txBody>
      </p:sp>
      <p:sp>
        <p:nvSpPr>
          <p:cNvPr id="17522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prstClr val="white"/>
                </a:solidFill>
              </a:rPr>
              <a:t>G1</a:t>
            </a:r>
            <a:endParaRPr lang="it" altLang="fr-FR" b="1" dirty="0">
              <a:solidFill>
                <a:prstClr val="white"/>
              </a:solidFill>
            </a:endParaRPr>
          </a:p>
        </p:txBody>
      </p:sp>
      <p:sp>
        <p:nvSpPr>
          <p:cNvPr id="17523" name="ZoneTexte 47"/>
          <p:cNvSpPr txBox="1">
            <a:spLocks noChangeArrowheads="1"/>
          </p:cNvSpPr>
          <p:nvPr/>
        </p:nvSpPr>
        <p:spPr bwMode="auto">
          <a:xfrm>
            <a:off x="2330450" y="5680075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prstClr val="white"/>
                </a:solidFill>
              </a:rPr>
              <a:t>G2</a:t>
            </a:r>
          </a:p>
        </p:txBody>
      </p:sp>
      <p:sp>
        <p:nvSpPr>
          <p:cNvPr id="17524" name="ZoneTexte 49"/>
          <p:cNvSpPr txBox="1">
            <a:spLocks noChangeArrowheads="1"/>
          </p:cNvSpPr>
          <p:nvPr/>
        </p:nvSpPr>
        <p:spPr bwMode="auto">
          <a:xfrm>
            <a:off x="3851275" y="5651500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prstClr val="white"/>
                </a:solidFill>
              </a:rPr>
              <a:t>G3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076825" y="2603688"/>
          <a:ext cx="3155903" cy="815658"/>
        </p:xfrm>
        <a:graphic>
          <a:graphicData uri="http://schemas.openxmlformats.org/drawingml/2006/table">
            <a:tbl>
              <a:tblPr/>
              <a:tblGrid>
                <a:gridCol w="1943447"/>
                <a:gridCol w="121245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HSE sito/filiale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it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95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 rischi/incidenti gravi l’attività / prodotti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 rischi Igiene, salute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Le regole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 1.0,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1.4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2.1,2.3,, 2.4</a:t>
                      </a:r>
                      <a:endParaRPr kumimoji="0" lang="it" alt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5076825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Condurre in modo sicuro o safe driving</a:t>
                      </a:r>
                      <a:endParaRPr kumimoji="0" lang="it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(commerciali e lavori itineranti)</a:t>
                      </a:r>
                      <a:endParaRPr kumimoji="0" lang="it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g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9" name="Espace réservé du numéro de diapositive 58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13</a:t>
            </a:fld>
            <a:endParaRPr lang="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588224" y="6381328"/>
            <a:ext cx="1262063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E-learning,</a:t>
            </a:r>
            <a:r>
              <a:rPr lang="it" sz="831">
                <a:solidFill>
                  <a:prstClr val="black"/>
                </a:solidFill>
              </a:rPr>
              <a:t/>
            </a:r>
            <a:br>
              <a:rPr lang="it" sz="831">
                <a:solidFill>
                  <a:prstClr val="black"/>
                </a:solidFill>
              </a:rPr>
            </a:br>
            <a:r>
              <a:rPr lang="it" sz="831" b="0" i="0" u="none" baseline="0">
                <a:solidFill>
                  <a:prstClr val="black"/>
                </a:solidFill>
              </a:rPr>
              <a:t> autoformazione</a:t>
            </a:r>
          </a:p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Classe virtuale</a:t>
            </a:r>
            <a:endParaRPr lang="it" sz="831" dirty="0">
              <a:solidFill>
                <a:prstClr val="black"/>
              </a:solidFill>
            </a:endParaRPr>
          </a:p>
        </p:txBody>
      </p:sp>
      <p:grpSp>
        <p:nvGrpSpPr>
          <p:cNvPr id="7" name="Groupe 60"/>
          <p:cNvGrpSpPr/>
          <p:nvPr/>
        </p:nvGrpSpPr>
        <p:grpSpPr>
          <a:xfrm>
            <a:off x="5376863" y="1283618"/>
            <a:ext cx="1393825" cy="556422"/>
            <a:chOff x="5100638" y="1340768"/>
            <a:chExt cx="1393825" cy="556422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Le regole d'oro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08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Bouton d'action : Retour 51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/>
          </a:p>
        </p:txBody>
      </p:sp>
      <p:cxnSp>
        <p:nvCxnSpPr>
          <p:cNvPr id="60" name="Connecteur droit 59"/>
          <p:cNvCxnSpPr/>
          <p:nvPr/>
        </p:nvCxnSpPr>
        <p:spPr>
          <a:xfrm>
            <a:off x="5057006" y="1052513"/>
            <a:ext cx="769" cy="49974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5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4143474" y="1043091"/>
          <a:ext cx="1470669" cy="982980"/>
        </p:xfrm>
        <a:graphic>
          <a:graphicData uri="http://schemas.openxmlformats.org/drawingml/2006/table">
            <a:tbl>
              <a:tblPr/>
              <a:tblGrid>
                <a:gridCol w="1028883"/>
                <a:gridCol w="441786"/>
              </a:tblGrid>
              <a:tr h="7708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Visita del sito accompagnata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Conoscere gli interlocutori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it" alt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g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891411" y="2441575"/>
          <a:ext cx="2785045" cy="1623000"/>
        </p:xfrm>
        <a:graphic>
          <a:graphicData uri="http://schemas.openxmlformats.org/drawingml/2006/table">
            <a:tbl>
              <a:tblPr/>
              <a:tblGrid>
                <a:gridCol w="1920949"/>
                <a:gridCol w="864096"/>
              </a:tblGrid>
              <a:tr h="14906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Esercizi pratici</a:t>
                      </a:r>
                      <a:br>
                        <a:rPr kumimoji="0" lang="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 debriefing all’uscita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 regole d’oro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Stop card</a:t>
                      </a: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Caccia alle anomalie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Prodotti sito &amp; SDS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Emergenza (visita)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FEEDBACK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Elementi del Sistema di management predisposti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giorni distribuiti nell’attività 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6" name="Flèche vers la droite 55"/>
          <p:cNvSpPr/>
          <p:nvPr/>
        </p:nvSpPr>
        <p:spPr>
          <a:xfrm>
            <a:off x="250825" y="5575852"/>
            <a:ext cx="8713788" cy="4788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18442" name="Titre 1"/>
          <p:cNvSpPr>
            <a:spLocks noGrp="1"/>
          </p:cNvSpPr>
          <p:nvPr>
            <p:ph type="title"/>
          </p:nvPr>
        </p:nvSpPr>
        <p:spPr bwMode="auto">
          <a:xfrm>
            <a:off x="498797" y="260648"/>
            <a:ext cx="852137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0" i="0" u="none" cap="none" baseline="0">
                <a:cs typeface="Arial" charset="0"/>
              </a:rPr>
              <a:t>Percorso 2 – Personale di supporto delle operazioni (5 giorni di formazione in aula più 5 giorni di formazione/pratica lungo i 3 mesi)</a:t>
            </a:r>
            <a:r>
              <a:rPr lang="it" cap="none">
                <a:cs typeface="Arial" charset="0"/>
              </a:rPr>
              <a:t/>
            </a:r>
            <a:br>
              <a:rPr lang="it" cap="none">
                <a:cs typeface="Arial" charset="0"/>
              </a:rPr>
            </a:br>
            <a:endParaRPr lang="it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Presentazioni da parte del formatore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In loco (affiancamento, audit, visita, “shadowing”, ecc.)</a:t>
            </a:r>
          </a:p>
        </p:txBody>
      </p:sp>
      <p:pic>
        <p:nvPicPr>
          <p:cNvPr id="18455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646" y="647615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860032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Esercizi, laboratori</a:t>
            </a:r>
          </a:p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simulazioni, ecc.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Lavoro personale, lettura disciplinare, ecc.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544196" y="6409484"/>
            <a:ext cx="1196156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E-learning,</a:t>
            </a:r>
            <a:r>
              <a:rPr lang="it" sz="831">
                <a:solidFill>
                  <a:prstClr val="black"/>
                </a:solidFill>
              </a:rPr>
              <a:t/>
            </a:r>
            <a:br>
              <a:rPr lang="it" sz="831">
                <a:solidFill>
                  <a:prstClr val="black"/>
                </a:solidFill>
              </a:rPr>
            </a:br>
            <a:r>
              <a:rPr lang="it" sz="831" b="0" i="0" u="none" baseline="0">
                <a:solidFill>
                  <a:prstClr val="black"/>
                </a:solidFill>
              </a:rPr>
              <a:t> autoformazione</a:t>
            </a:r>
          </a:p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Classi virtuali</a:t>
            </a:r>
            <a:endParaRPr lang="it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26732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Dialogo con i vari soggetti, presentazioni direzioni, ecc.</a:t>
            </a:r>
          </a:p>
        </p:txBody>
      </p:sp>
      <p:pic>
        <p:nvPicPr>
          <p:cNvPr id="1846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93" y="3279603"/>
            <a:ext cx="781645" cy="67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2305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solidFill>
                  <a:srgbClr val="FFFFFF"/>
                </a:solidFill>
              </a:rPr>
              <a:t>Tronco comune generale (3 giorni)</a:t>
            </a:r>
            <a:endParaRPr lang="it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/>
        </p:nvGraphicFramePr>
        <p:xfrm>
          <a:off x="611188" y="1043091"/>
          <a:ext cx="3384550" cy="4290060"/>
        </p:xfrm>
        <a:graphic>
          <a:graphicData uri="http://schemas.openxmlformats.org/drawingml/2006/table">
            <a:tbl>
              <a:tblPr/>
              <a:tblGrid>
                <a:gridCol w="1670050"/>
                <a:gridCol w="1714500"/>
              </a:tblGrid>
              <a:tr h="404314">
                <a:tc grid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Tronco comune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Attività sito (2g)</a:t>
                      </a:r>
                      <a:endParaRPr kumimoji="0" lang="it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"/>
                    </a:p>
                  </a:txBody>
                  <a:tcPr/>
                </a:tc>
              </a:tr>
              <a:tr h="189504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Sfide del sito/la mia attività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Roadmap HSE sito/filiale da parte del suo direttore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 rischi/incidenti gravi l'attività sito-filiale/prodotti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Scarichi, impatti ambientali e salute, rifiuti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Conoscere ed applicare i regolamenti del sito (continua)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DPI per il sito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Emergenze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Regola di oro problematica sito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Fare da riferimento ed identificare i giusti interlocutori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Disciplinare HSE e strumenti associati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7757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Sfide del sito-filiale / la mia attività (continua)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Responsabilità sociale e stakeholders sito-filiale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Conoscere ed applicare i regolamenti del sito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Regolamenti paese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Regole generali Sicurezza, sicurezza interna sito-filiale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Contribuire al miglioramento continuo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Analisi degli eventi/delle cause </a:t>
                      </a:r>
                      <a:b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Laboratorio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848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630488" y="1081191"/>
            <a:ext cx="254000" cy="2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089130"/>
            <a:ext cx="233362" cy="2314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276600" y="1074841"/>
            <a:ext cx="312738" cy="2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3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078017"/>
            <a:ext cx="254000" cy="2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2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81191"/>
            <a:ext cx="3317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552" y="1089129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Espace réservé du numéro de diapositive 54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14</a:t>
            </a:fld>
            <a:endParaRPr lang="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prstClr val="white"/>
                </a:solidFill>
              </a:rPr>
              <a:t>G4</a:t>
            </a:r>
            <a:endParaRPr lang="it" altLang="fr-FR" b="1" dirty="0">
              <a:solidFill>
                <a:prstClr val="white"/>
              </a:solidFill>
            </a:endParaRPr>
          </a:p>
        </p:txBody>
      </p: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2834710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prstClr val="white"/>
                </a:solidFill>
              </a:rPr>
              <a:t>G5</a:t>
            </a:r>
            <a:endParaRPr lang="it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4788024" y="5661248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prstClr val="white"/>
                </a:solidFill>
              </a:rPr>
              <a:t>G6</a:t>
            </a:r>
            <a:endParaRPr lang="it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/>
          </a:p>
        </p:txBody>
      </p:sp>
      <p:cxnSp>
        <p:nvCxnSpPr>
          <p:cNvPr id="50" name="Connecteur droit 49"/>
          <p:cNvCxnSpPr/>
          <p:nvPr/>
        </p:nvCxnSpPr>
        <p:spPr>
          <a:xfrm>
            <a:off x="5796136" y="1052513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236537" y="600710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sz="1100" b="1" i="0" u="none" baseline="0">
                <a:solidFill>
                  <a:prstClr val="white">
                    <a:lumMod val="65000"/>
                  </a:prstClr>
                </a:solidFill>
              </a:rPr>
              <a:t>Assunzione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388424" y="6007100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sz="1100" b="1" i="0" u="none" baseline="0">
                <a:solidFill>
                  <a:prstClr val="white">
                    <a:lumMod val="65000"/>
                  </a:prstClr>
                </a:solidFill>
              </a:rPr>
              <a:t>3 mesi</a:t>
            </a:r>
          </a:p>
        </p:txBody>
      </p:sp>
      <p:grpSp>
        <p:nvGrpSpPr>
          <p:cNvPr id="2" name="Groupe 63"/>
          <p:cNvGrpSpPr/>
          <p:nvPr/>
        </p:nvGrpSpPr>
        <p:grpSpPr>
          <a:xfrm>
            <a:off x="5956002" y="4488860"/>
            <a:ext cx="1698625" cy="561775"/>
            <a:chOff x="5537200" y="2023184"/>
            <a:chExt cx="1928784" cy="793536"/>
          </a:xfrm>
        </p:grpSpPr>
        <p:graphicFrame>
          <p:nvGraphicFramePr>
            <p:cNvPr id="65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Protezione informazioni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 h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6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66"/>
          <p:cNvGrpSpPr/>
          <p:nvPr/>
        </p:nvGrpSpPr>
        <p:grpSpPr>
          <a:xfrm>
            <a:off x="7769224" y="4430713"/>
            <a:ext cx="1154113" cy="678068"/>
            <a:chOff x="7658100" y="4411663"/>
            <a:chExt cx="1154113" cy="678068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806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Rapporto prime impressioni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&amp; Impegni personali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g - 1 g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9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69"/>
          <p:cNvGrpSpPr/>
          <p:nvPr/>
        </p:nvGrpSpPr>
        <p:grpSpPr>
          <a:xfrm>
            <a:off x="7408069" y="1528087"/>
            <a:ext cx="1570831" cy="678342"/>
            <a:chOff x="6931025" y="1340767"/>
            <a:chExt cx="1570831" cy="678342"/>
          </a:xfrm>
        </p:grpSpPr>
        <p:graphicFrame>
          <p:nvGraphicFramePr>
            <p:cNvPr id="71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67834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Lotta antincendio pronto soccorso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t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g mini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2" name="Imag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72"/>
          <p:cNvGrpSpPr/>
          <p:nvPr/>
        </p:nvGrpSpPr>
        <p:grpSpPr>
          <a:xfrm>
            <a:off x="5965527" y="1528087"/>
            <a:ext cx="1393825" cy="556422"/>
            <a:chOff x="5100638" y="1340768"/>
            <a:chExt cx="1393825" cy="556422"/>
          </a:xfrm>
        </p:grpSpPr>
        <p:graphicFrame>
          <p:nvGraphicFramePr>
            <p:cNvPr id="7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Le regole d'oro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it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it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it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5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6" name="Espace réservé du contenu 3"/>
          <p:cNvGraphicFramePr>
            <a:graphicFrameLocks noGrp="1"/>
          </p:cNvGraphicFramePr>
          <p:nvPr/>
        </p:nvGraphicFramePr>
        <p:xfrm>
          <a:off x="6145212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Condurre in modo sicuro o safe driving</a:t>
                      </a:r>
                      <a:endParaRPr kumimoji="0" lang="it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(commerciali e lavori itineranti)</a:t>
                      </a:r>
                      <a:endParaRPr kumimoji="0" lang="it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g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7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7044" y="5214938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69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65229"/>
            <a:ext cx="8713788" cy="6000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 dirty="0">
              <a:solidFill>
                <a:srgbClr val="FFFFFF"/>
              </a:solidFill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74638" y="173038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0" i="0" u="none" cap="none" baseline="0">
                <a:cs typeface="Arial" charset="0"/>
              </a:rPr>
              <a:t>Percorso 3 – </a:t>
            </a:r>
            <a:r>
              <a:rPr lang="it" sz="2000" b="0" i="0" u="none" cap="none" baseline="0">
                <a:cs typeface="Arial" charset="0"/>
              </a:rPr>
              <a:t>Operativi siti industriali</a:t>
            </a:r>
            <a:r>
              <a:rPr lang="it" sz="2000" b="0" cap="none">
                <a:cs typeface="Arial" charset="0"/>
              </a:rPr>
              <a:t/>
            </a:r>
            <a:br>
              <a:rPr lang="it" sz="2000" b="0" cap="none">
                <a:cs typeface="Arial" charset="0"/>
              </a:rPr>
            </a:br>
            <a:r>
              <a:rPr lang="it" sz="1600" b="0" i="0" u="none" cap="none" baseline="0">
                <a:cs typeface="Arial" charset="0"/>
              </a:rPr>
              <a:t> (8 giorni di formazione in aula più 15 giorni di formazione/pratica lungo i 6 mesi)</a:t>
            </a:r>
            <a:endParaRPr lang="it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Presentazioni da parte del formatore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In loco (affiancamento, audit, visita, “shadowing”, ecc.)</a:t>
            </a:r>
          </a:p>
        </p:txBody>
      </p:sp>
      <p:pic>
        <p:nvPicPr>
          <p:cNvPr id="20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0932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 dirty="0">
                <a:solidFill>
                  <a:prstClr val="black"/>
                </a:solidFill>
              </a:rPr>
              <a:t>Esercizi, laboratori</a:t>
            </a:r>
          </a:p>
          <a:p>
            <a:pPr algn="l" rtl="0">
              <a:defRPr/>
            </a:pPr>
            <a:r>
              <a:rPr lang="it" sz="831" b="0" i="0" u="none" baseline="0" dirty="0">
                <a:solidFill>
                  <a:prstClr val="black"/>
                </a:solidFill>
              </a:rPr>
              <a:t>simulazioni, ecc.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Lavoro personale, lettura disciplinare, ecc.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42943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E-learning,</a:t>
            </a:r>
            <a:r>
              <a:rPr lang="it" sz="831">
                <a:solidFill>
                  <a:prstClr val="black"/>
                </a:solidFill>
              </a:rPr>
              <a:t/>
            </a:r>
            <a:br>
              <a:rPr lang="it" sz="831">
                <a:solidFill>
                  <a:prstClr val="black"/>
                </a:solidFill>
              </a:rPr>
            </a:br>
            <a:r>
              <a:rPr lang="it" sz="831" b="0" i="0" u="none" baseline="0">
                <a:solidFill>
                  <a:prstClr val="black"/>
                </a:solidFill>
              </a:rPr>
              <a:t> autoformazione</a:t>
            </a:r>
          </a:p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Classi virtuali</a:t>
            </a:r>
            <a:endParaRPr lang="it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309320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 dirty="0">
                <a:solidFill>
                  <a:prstClr val="black"/>
                </a:solidFill>
              </a:rPr>
              <a:t>Dialogo con i vari soggetti, presentazioni direzioni, ecc.</a:t>
            </a:r>
            <a:endParaRPr lang="it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44838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solidFill>
                  <a:srgbClr val="FFFFFF"/>
                </a:solidFill>
              </a:rPr>
              <a:t>Tronco comune generale (3 giorni)</a:t>
            </a:r>
            <a:endParaRPr lang="it" altLang="fr-FR" sz="900" b="1" dirty="0">
              <a:solidFill>
                <a:srgbClr val="FFFFFF"/>
              </a:solidFill>
            </a:endParaRPr>
          </a:p>
        </p:txBody>
      </p:sp>
      <p:sp>
        <p:nvSpPr>
          <p:cNvPr id="43" name="Bouton d'action : Personnalisé 42">
            <a:hlinkClick r:id="" action="ppaction://noaction" highlightClick="1"/>
          </p:cNvPr>
          <p:cNvSpPr/>
          <p:nvPr/>
        </p:nvSpPr>
        <p:spPr>
          <a:xfrm rot="16200000">
            <a:off x="-1605978" y="3112318"/>
            <a:ext cx="4645025" cy="353964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solidFill>
                  <a:srgbClr val="FFFFFF"/>
                </a:solidFill>
              </a:rPr>
              <a:t> Tronco Comune Attività Sito (2 giorni)</a:t>
            </a:r>
          </a:p>
        </p:txBody>
      </p:sp>
      <p:graphicFrame>
        <p:nvGraphicFramePr>
          <p:cNvPr id="82" name="Espace réservé du contenu 3"/>
          <p:cNvGraphicFramePr>
            <a:graphicFrameLocks noGrp="1"/>
          </p:cNvGraphicFramePr>
          <p:nvPr/>
        </p:nvGraphicFramePr>
        <p:xfrm>
          <a:off x="2137445" y="976485"/>
          <a:ext cx="4248150" cy="3743326"/>
        </p:xfrm>
        <a:graphic>
          <a:graphicData uri="http://schemas.openxmlformats.org/drawingml/2006/table">
            <a:tbl>
              <a:tblPr/>
              <a:tblGrid>
                <a:gridCol w="1455738"/>
                <a:gridCol w="1377950"/>
                <a:gridCol w="1414462"/>
              </a:tblGrid>
              <a:tr h="569913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Tronco Comune Tecnico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                  </a:t>
                      </a:r>
                      <a:r>
                        <a:rPr kumimoji="0" lang="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(3 g)</a:t>
                      </a:r>
                      <a:endParaRPr kumimoji="0" lang="it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Soggetto HSE nel mio lavoro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Aspetti fattori umani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Segnali deboli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Il processo dei lavori e la relazione con i contraenti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Processo dei lavori e permesso di lavoro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Focus sulla co-attività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Conformità dei lavori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Relazione con i contraenti (diritti e doveri)</a:t>
                      </a: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Identificare rischi e pericoli nel mio lavoro per preservare l'integrità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Analisi del rischio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Barriere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Gestione delle modifiche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547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Conversazione sicurezza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Sistema di management/audit</a:t>
                      </a:r>
                      <a:b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endParaRPr kumimoji="0" lang="i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Ciclo di miglioramento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4929288" y="104316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4888" y="1051098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5621438" y="1036810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313" y="1041573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Espace réservé du contenu 3"/>
          <p:cNvGraphicFramePr>
            <a:graphicFrameLocks noGrp="1"/>
          </p:cNvGraphicFramePr>
          <p:nvPr/>
        </p:nvGraphicFramePr>
        <p:xfrm>
          <a:off x="6444208" y="2877093"/>
          <a:ext cx="2548981" cy="2232660"/>
        </p:xfrm>
        <a:graphic>
          <a:graphicData uri="http://schemas.openxmlformats.org/drawingml/2006/table">
            <a:tbl>
              <a:tblPr/>
              <a:tblGrid>
                <a:gridCol w="1800200"/>
                <a:gridCol w="748781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Esercizi pratici</a:t>
                      </a:r>
                      <a:br>
                        <a:rPr kumimoji="0" lang="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 debriefing all’uscita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Circuito Permesso di lavoro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Audit permesso di lavoro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Visita in loco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Audit in loco HSE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Laboratorio Analisi del rischio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Verifica misure compensatorie (REX, permessi, barriere)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Circa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 giorni distribuiti </a:t>
                      </a:r>
                      <a:b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nell'attività</a:t>
                      </a: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52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87" y="2886931"/>
            <a:ext cx="388937" cy="3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51279" y="3223230"/>
            <a:ext cx="388937" cy="3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Espace réservé du contenu 3"/>
          <p:cNvGraphicFramePr>
            <a:graphicFrameLocks/>
          </p:cNvGraphicFramePr>
          <p:nvPr/>
        </p:nvGraphicFramePr>
        <p:xfrm>
          <a:off x="7800975" y="4834607"/>
          <a:ext cx="1152525" cy="67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Rapporto prime impressioni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/Impegni personali</a:t>
                      </a:r>
                      <a:endParaRPr kumimoji="0" lang="i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g - 1 g</a:t>
                      </a:r>
                      <a:endParaRPr kumimoji="0" lang="i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3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609013" y="5199732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8293894" y="6066870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sz="1100" b="1" i="0" u="none" baseline="0">
                <a:solidFill>
                  <a:prstClr val="white">
                    <a:lumMod val="65000"/>
                  </a:prstClr>
                </a:solidFill>
              </a:rPr>
              <a:t>6 mesi</a:t>
            </a:r>
          </a:p>
        </p:txBody>
      </p:sp>
      <p:pic>
        <p:nvPicPr>
          <p:cNvPr id="34" name="Image 26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423" y="1035694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Espace réservé du numéro de diapositive 46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15</a:t>
            </a:fld>
            <a:endParaRPr lang="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ZoneTexte 1"/>
          <p:cNvSpPr txBox="1">
            <a:spLocks noChangeArrowheads="1"/>
          </p:cNvSpPr>
          <p:nvPr/>
        </p:nvSpPr>
        <p:spPr bwMode="auto">
          <a:xfrm>
            <a:off x="2771800" y="569753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prstClr val="white"/>
                </a:solidFill>
              </a:rPr>
              <a:t>G6</a:t>
            </a:r>
            <a:endParaRPr lang="it" altLang="fr-FR" b="1" dirty="0">
              <a:solidFill>
                <a:prstClr val="white"/>
              </a:solidFill>
            </a:endParaRPr>
          </a:p>
        </p:txBody>
      </p:sp>
      <p:sp>
        <p:nvSpPr>
          <p:cNvPr id="55" name="ZoneTexte 47"/>
          <p:cNvSpPr txBox="1">
            <a:spLocks noChangeArrowheads="1"/>
          </p:cNvSpPr>
          <p:nvPr/>
        </p:nvSpPr>
        <p:spPr bwMode="auto">
          <a:xfrm>
            <a:off x="3849902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prstClr val="white"/>
                </a:solidFill>
              </a:rPr>
              <a:t>G7</a:t>
            </a:r>
            <a:endParaRPr lang="it" altLang="fr-FR" b="1" dirty="0">
              <a:solidFill>
                <a:prstClr val="white"/>
              </a:solidFill>
            </a:endParaRPr>
          </a:p>
        </p:txBody>
      </p:sp>
      <p:sp>
        <p:nvSpPr>
          <p:cNvPr id="57" name="ZoneTexte 49"/>
          <p:cNvSpPr txBox="1">
            <a:spLocks noChangeArrowheads="1"/>
          </p:cNvSpPr>
          <p:nvPr/>
        </p:nvSpPr>
        <p:spPr bwMode="auto">
          <a:xfrm>
            <a:off x="4854789" y="568007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prstClr val="white"/>
                </a:solidFill>
              </a:rPr>
              <a:t>G8</a:t>
            </a:r>
            <a:endParaRPr lang="it" altLang="fr-FR" b="1" dirty="0">
              <a:solidFill>
                <a:prstClr val="white"/>
              </a:solidFill>
            </a:endParaRP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925513" y="4890010"/>
          <a:ext cx="1150937" cy="62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075"/>
                <a:gridCol w="398862"/>
              </a:tblGrid>
              <a:tr h="62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Lotta antincendio pronto soccorso</a:t>
                      </a:r>
                      <a:endParaRPr kumimoji="0" lang="i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0,5g </a:t>
                      </a:r>
                      <a:b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mini</a:t>
                      </a: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0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861" y="5228307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Espace réservé du contenu 3"/>
          <p:cNvGraphicFramePr>
            <a:graphicFrameLocks/>
          </p:cNvGraphicFramePr>
          <p:nvPr/>
        </p:nvGraphicFramePr>
        <p:xfrm>
          <a:off x="925511" y="4372484"/>
          <a:ext cx="1150939" cy="51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53"/>
                <a:gridCol w="528786"/>
              </a:tblGrid>
              <a:tr h="517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 regole d'oro</a:t>
                      </a:r>
                      <a:endParaRPr kumimoji="0" lang="i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h</a:t>
                      </a:r>
                      <a:endParaRPr kumimoji="0" lang="i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543" y="4662294"/>
            <a:ext cx="254000" cy="1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Bouton d'action : Personnalisé 58">
            <a:hlinkClick r:id="" action="ppaction://noaction" highlightClick="1"/>
          </p:cNvPr>
          <p:cNvSpPr/>
          <p:nvPr/>
        </p:nvSpPr>
        <p:spPr>
          <a:xfrm rot="16200000">
            <a:off x="-55061" y="2226762"/>
            <a:ext cx="3312034" cy="792086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solidFill>
                  <a:srgbClr val="FFFFFF"/>
                </a:solidFill>
              </a:rPr>
              <a:t>Esercizi pratici (3 giorni)</a:t>
            </a:r>
            <a:endParaRPr lang="it" altLang="fr-FR" sz="1600" b="1" dirty="0">
              <a:solidFill>
                <a:srgbClr val="FFFFFF"/>
              </a:solidFill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2051720" y="1008410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1115616" y="966787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outon d'action : Retour 6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/>
          </a:p>
        </p:txBody>
      </p:sp>
      <p:sp>
        <p:nvSpPr>
          <p:cNvPr id="46" name="ZoneTexte 45"/>
          <p:cNvSpPr txBox="1"/>
          <p:nvPr/>
        </p:nvSpPr>
        <p:spPr>
          <a:xfrm>
            <a:off x="-897820" y="6021288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sz="1100" b="1" i="0" u="none" baseline="0">
                <a:solidFill>
                  <a:prstClr val="white">
                    <a:lumMod val="65000"/>
                  </a:prstClr>
                </a:solidFill>
              </a:rPr>
              <a:t>Assunzione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36537" y="606687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sz="1100" b="1" i="0" u="none" baseline="0">
                <a:solidFill>
                  <a:prstClr val="white">
                    <a:lumMod val="65000"/>
                  </a:prstClr>
                </a:solidFill>
              </a:rPr>
              <a:t>Assunzione</a:t>
            </a:r>
          </a:p>
        </p:txBody>
      </p:sp>
    </p:spTree>
    <p:extLst>
      <p:ext uri="{BB962C8B-B14F-4D97-AF65-F5344CB8AC3E}">
        <p14:creationId xmlns:p14="http://schemas.microsoft.com/office/powerpoint/2010/main" xmlns="" val="8638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26757"/>
            <a:ext cx="8713788" cy="53816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19458" name="Titre 1"/>
          <p:cNvSpPr>
            <a:spLocks noGrp="1"/>
          </p:cNvSpPr>
          <p:nvPr>
            <p:ph type="title"/>
          </p:nvPr>
        </p:nvSpPr>
        <p:spPr bwMode="auto">
          <a:xfrm>
            <a:off x="179512" y="274638"/>
            <a:ext cx="889463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1" i="0" u="none" cap="none" baseline="0">
                <a:cs typeface="Arial" charset="0"/>
              </a:rPr>
              <a:t>Percorso 4 -</a:t>
            </a:r>
            <a:r>
              <a:rPr lang="it" b="0" i="0" u="none" cap="none" baseline="0">
                <a:cs typeface="Arial" charset="0"/>
              </a:rPr>
              <a:t> </a:t>
            </a:r>
            <a:r>
              <a:rPr lang="it" sz="2000" b="0" i="0" u="none" cap="none" baseline="0">
                <a:cs typeface="Arial" charset="0"/>
              </a:rPr>
              <a:t>Benzinai, autisti, operatori polivalenti d'operazione </a:t>
            </a:r>
            <a:r>
              <a:rPr lang="it" sz="2000" b="0" cap="none">
                <a:cs typeface="Arial" charset="0"/>
              </a:rPr>
              <a:t/>
            </a:r>
            <a:br>
              <a:rPr lang="it" sz="2000" b="0" cap="none">
                <a:cs typeface="Arial" charset="0"/>
              </a:rPr>
            </a:br>
            <a:r>
              <a:rPr lang="it" sz="1600" b="0" i="0" u="none" cap="none" baseline="0">
                <a:cs typeface="Arial" charset="0"/>
              </a:rPr>
              <a:t>(4 giorni di formazione più 3 giorni formazione/pratica lungo i 3 mesi)</a:t>
            </a:r>
            <a:r>
              <a:rPr lang="it" sz="2000" b="0" cap="none">
                <a:cs typeface="Arial" charset="0"/>
              </a:rPr>
              <a:t/>
            </a:r>
            <a:br>
              <a:rPr lang="it" sz="2000" b="0" cap="none">
                <a:cs typeface="Arial" charset="0"/>
              </a:rPr>
            </a:br>
            <a:endParaRPr lang="it" altLang="fr-FR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Presentazioni da parte del formatore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In loco (affiancamento, audit, visita, “shadowing”, ecc.)</a:t>
            </a:r>
          </a:p>
        </p:txBody>
      </p:sp>
      <p:pic>
        <p:nvPicPr>
          <p:cNvPr id="1946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0932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 dirty="0">
                <a:solidFill>
                  <a:prstClr val="black"/>
                </a:solidFill>
              </a:rPr>
              <a:t>Esercizi, laboratori</a:t>
            </a:r>
          </a:p>
          <a:p>
            <a:pPr algn="l" rtl="0">
              <a:defRPr/>
            </a:pPr>
            <a:r>
              <a:rPr lang="it" sz="831" b="0" i="0" u="none" baseline="0" dirty="0">
                <a:solidFill>
                  <a:prstClr val="black"/>
                </a:solidFill>
              </a:rPr>
              <a:t>simulazioni, ecc.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Lavoro personale, lettura disciplinare, ecc.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26224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E-learning,</a:t>
            </a:r>
            <a:r>
              <a:rPr lang="it" sz="831">
                <a:solidFill>
                  <a:prstClr val="black"/>
                </a:solidFill>
              </a:rPr>
              <a:t/>
            </a:r>
            <a:br>
              <a:rPr lang="it" sz="831">
                <a:solidFill>
                  <a:prstClr val="black"/>
                </a:solidFill>
              </a:rPr>
            </a:br>
            <a:r>
              <a:rPr lang="it" sz="831" b="0" i="0" u="none" baseline="0">
                <a:solidFill>
                  <a:prstClr val="black"/>
                </a:solidFill>
              </a:rPr>
              <a:t> autoformazione</a:t>
            </a:r>
          </a:p>
          <a:p>
            <a:pPr algn="l" rtl="0">
              <a:defRPr/>
            </a:pPr>
            <a:r>
              <a:rPr lang="it" sz="831" b="0" i="0" u="none" baseline="0">
                <a:solidFill>
                  <a:prstClr val="black"/>
                </a:solidFill>
              </a:rPr>
              <a:t>Classi virtuali</a:t>
            </a:r>
            <a:endParaRPr lang="it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309320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831" b="0" i="0" u="none" baseline="0" dirty="0">
                <a:solidFill>
                  <a:prstClr val="black"/>
                </a:solidFill>
              </a:rPr>
              <a:t>Dialogo con i vari soggetti, presentazioni direzioni, ecc.</a:t>
            </a:r>
            <a:endParaRPr lang="it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924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solidFill>
                  <a:srgbClr val="FFFFFF"/>
                </a:solidFill>
              </a:rPr>
              <a:t>Tronco comune generale semplificato (2 giorni)</a:t>
            </a:r>
            <a:endParaRPr lang="it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/>
        </p:nvGraphicFramePr>
        <p:xfrm>
          <a:off x="755576" y="1024041"/>
          <a:ext cx="3558754" cy="3975100"/>
        </p:xfrm>
        <a:graphic>
          <a:graphicData uri="http://schemas.openxmlformats.org/drawingml/2006/table">
            <a:tbl>
              <a:tblPr/>
              <a:tblGrid>
                <a:gridCol w="3558754"/>
              </a:tblGrid>
              <a:tr h="404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Tronco comune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Attività sito (2g)</a:t>
                      </a:r>
                      <a:endParaRPr kumimoji="0" lang="it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Sfide del sito/la mia attività</a:t>
                      </a:r>
                      <a:endParaRPr kumimoji="0" lang="i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Rischi e incidenti gravi del mio sito/filiale//prodotti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Scarichi, impatti ambientali e salute, rifiuti</a:t>
                      </a:r>
                      <a:endParaRPr kumimoji="0" lang="i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Conoscere ed applicare i regolamenti del sito</a:t>
                      </a:r>
                      <a:endParaRPr kumimoji="0" lang="it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Regole generali Sicurezza, sicurezza interna sito-filiale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DPI per il sito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Visita in loco accompagnata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Situazione di emergenza, conoscere gli interlocutori</a:t>
                      </a:r>
                      <a:endParaRPr kumimoji="0" lang="i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Conoscere ed applicare i regolamenti del sito</a:t>
                      </a: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(continua)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Regola di oro problematica sito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Stakeholders del sito/filiale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Fare da riferimento ed identificare i giusti interlocutori</a:t>
                      </a:r>
                      <a:endParaRPr kumimoji="0" lang="it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Disciplinare HSE e strumenti associati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it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487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846140" y="1131094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515" y="1139032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492252" y="1124744"/>
            <a:ext cx="312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952" y="112791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" name="Espace réservé du contenu 3"/>
          <p:cNvGraphicFramePr>
            <a:graphicFrameLocks/>
          </p:cNvGraphicFramePr>
          <p:nvPr/>
        </p:nvGraphicFramePr>
        <p:xfrm>
          <a:off x="7596336" y="4834607"/>
          <a:ext cx="1152525" cy="67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Rapporto prime impressioni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/Impegni personali</a:t>
                      </a:r>
                      <a:endParaRPr kumimoji="0" lang="i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2h</a:t>
                      </a:r>
                      <a:endParaRPr kumimoji="0" lang="i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950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04374" y="5228307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8443913" y="6035675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sz="1100" b="1" i="0" u="none" baseline="0">
                <a:solidFill>
                  <a:prstClr val="white">
                    <a:lumMod val="65000"/>
                  </a:prstClr>
                </a:solidFill>
              </a:rPr>
              <a:t>3 mesi</a:t>
            </a: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6672436" y="1370806"/>
          <a:ext cx="1393825" cy="71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921"/>
                <a:gridCol w="503904"/>
              </a:tblGrid>
              <a:tr h="713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 regole d'oro</a:t>
                      </a:r>
                      <a:endParaRPr kumimoji="0" lang="i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h</a:t>
                      </a:r>
                      <a:endParaRPr kumimoji="0" lang="it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521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372" y="1376388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179387" y="603567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sz="1100" b="1" i="0" u="none" baseline="0">
                <a:solidFill>
                  <a:prstClr val="white">
                    <a:lumMod val="65000"/>
                  </a:prstClr>
                </a:solidFill>
              </a:rPr>
              <a:t>Assunzione</a:t>
            </a:r>
          </a:p>
        </p:txBody>
      </p:sp>
      <p:pic>
        <p:nvPicPr>
          <p:cNvPr id="3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006" y="1139032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Espace réservé du contenu 3"/>
          <p:cNvGraphicFramePr>
            <a:graphicFrameLocks noGrp="1"/>
          </p:cNvGraphicFramePr>
          <p:nvPr/>
        </p:nvGraphicFramePr>
        <p:xfrm>
          <a:off x="4379243" y="2132856"/>
          <a:ext cx="1992957" cy="1775400"/>
        </p:xfrm>
        <a:graphic>
          <a:graphicData uri="http://schemas.openxmlformats.org/drawingml/2006/table">
            <a:tbl>
              <a:tblPr/>
              <a:tblGrid>
                <a:gridCol w="984845"/>
                <a:gridCol w="1008112"/>
              </a:tblGrid>
              <a:tr h="14914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Esercizi pratici e debriefing all'uscita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 regole d’oro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Stop card</a:t>
                      </a:r>
                      <a:endParaRPr kumimoji="0" lang="it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Caccia alle anomalie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Prodotti sito &amp; SDS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Emergenza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giorno distribuito nell'attività</a:t>
                      </a:r>
                      <a:endParaRPr kumimoji="0" lang="it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8054" y="2834456"/>
            <a:ext cx="541746" cy="4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space réservé du numéro de diapositive 49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16</a:t>
            </a:fld>
            <a:endParaRPr lang="it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5" name="Espace réservé du contenu 3"/>
          <p:cNvGraphicFramePr>
            <a:graphicFrameLocks noGrp="1"/>
          </p:cNvGraphicFramePr>
          <p:nvPr/>
        </p:nvGraphicFramePr>
        <p:xfrm>
          <a:off x="6416675" y="4412942"/>
          <a:ext cx="2547813" cy="342900"/>
        </p:xfrm>
        <a:graphic>
          <a:graphicData uri="http://schemas.openxmlformats.org/drawingml/2006/table">
            <a:tbl>
              <a:tblPr/>
              <a:tblGrid>
                <a:gridCol w="2202766"/>
                <a:gridCol w="345047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Condurre in modo sicuro o safe driving</a:t>
                      </a:r>
                      <a:endParaRPr kumimoji="0" lang="it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(Autisti e lavori itineranti)</a:t>
                      </a:r>
                      <a:endParaRPr kumimoji="0" lang="it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g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5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8195" y="4365104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necteur droit 57"/>
          <p:cNvCxnSpPr/>
          <p:nvPr/>
        </p:nvCxnSpPr>
        <p:spPr>
          <a:xfrm>
            <a:off x="6372200" y="1052736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1691476" y="561781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prstClr val="white"/>
                </a:solidFill>
              </a:rPr>
              <a:t>G3</a:t>
            </a:r>
            <a:endParaRPr lang="it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5282982" y="559898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>
                <a:solidFill>
                  <a:prstClr val="white"/>
                </a:solidFill>
              </a:rPr>
              <a:t>G4</a:t>
            </a:r>
            <a:endParaRPr lang="it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/>
          </a:p>
        </p:txBody>
      </p:sp>
      <p:grpSp>
        <p:nvGrpSpPr>
          <p:cNvPr id="52" name="Groupe 51"/>
          <p:cNvGrpSpPr/>
          <p:nvPr/>
        </p:nvGrpSpPr>
        <p:grpSpPr>
          <a:xfrm>
            <a:off x="6744370" y="2278034"/>
            <a:ext cx="1393825" cy="556422"/>
            <a:chOff x="5100638" y="1340768"/>
            <a:chExt cx="1393825" cy="556422"/>
          </a:xfrm>
        </p:grpSpPr>
        <p:graphicFrame>
          <p:nvGraphicFramePr>
            <p:cNvPr id="5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Step</a:t>
                        </a: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in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59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0535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it" b="0" i="0" u="none" baseline="0">
                <a:cs typeface="Arial" pitchFamily="34" charset="0"/>
              </a:rPr>
              <a:t>Al termine di questo modulo:</a:t>
            </a:r>
          </a:p>
          <a:p>
            <a:pPr marL="0" indent="0" algn="just" rtl="0">
              <a:buFont typeface="Lucida Grande"/>
              <a:buNone/>
            </a:pPr>
            <a:endParaRPr lang="it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it" b="0" i="0" u="none" baseline="0">
                <a:cs typeface="Arial" pitchFamily="34" charset="0"/>
              </a:rPr>
              <a:t>Avrete compreso lo scopo e le intenzioni del percorso di inserimento che avete realizzato e come si svilupperà quest'inserimento. </a:t>
            </a:r>
            <a:endParaRPr lang="it" altLang="fr-FR" dirty="0">
              <a:cs typeface="Arial" pitchFamily="34" charset="0"/>
            </a:endParaRPr>
          </a:p>
          <a:p>
            <a:pPr marL="273050" indent="-273050" algn="just" rtl="0"/>
            <a:endParaRPr lang="it" altLang="fr-FR" dirty="0" smtClean="0">
              <a:cs typeface="Helvetica" pitchFamily="34" charset="0"/>
            </a:endParaRPr>
          </a:p>
          <a:p>
            <a:pPr marL="273050" indent="-273050" algn="just" rtl="0"/>
            <a:r>
              <a:rPr lang="it" b="0" i="0" u="none" baseline="0">
                <a:cs typeface="Arial" pitchFamily="34" charset="0"/>
              </a:rPr>
              <a:t>Avrete compreso e sarete in grado di testimoniare l'impegno del Top Management e della sua visione H3SE (igiene/salute, sicurezza interna, sicurezza, responsabilità sociale ed ambiente).</a:t>
            </a:r>
          </a:p>
          <a:p>
            <a:pPr marL="0" indent="0" algn="l" rtl="0"/>
            <a:endParaRPr lang="it" altLang="fr-FR" dirty="0" smtClean="0">
              <a:cs typeface="Arial" pitchFamily="34" charset="0"/>
            </a:endParaRPr>
          </a:p>
        </p:txBody>
      </p:sp>
      <p:sp>
        <p:nvSpPr>
          <p:cNvPr id="1536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it" b="0" i="0" u="none" baseline="0">
                <a:latin typeface="Arial" pitchFamily="34" charset="0"/>
                <a:cs typeface="Helvetica" pitchFamily="34" charset="0"/>
              </a:rPr>
              <a:t>Kit di inserimento H3SE - TCG 1.1 – Introduzione e impegno Top Management – V2</a:t>
            </a:r>
            <a:endParaRPr lang="it" altLang="fr-FR" dirty="0" smtClean="0">
              <a:latin typeface="Arial" pitchFamily="34" charset="0"/>
              <a:cs typeface="Helvetica" pitchFamily="34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44121557-CB0F-4576-A502-E93EEFB6D70D}" type="slidenum">
              <a:rPr/>
              <a:pPr algn="r" rtl="0"/>
              <a:t>2</a:t>
            </a:fld>
            <a:endParaRPr lang="it" alt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Gli obiettivi del modulo</a:t>
            </a:r>
            <a:endParaRPr lang="i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di inserimento H3SE - TCG 1.1 – Introduzione e impegno Top Management – V2</a:t>
            </a:r>
            <a:endParaRPr kumimoji="0" lang="i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</a:rPr>
              <a:t>Il vostro percorso di inserimento</a:t>
            </a:r>
            <a:endParaRPr lang="it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it" b="0" i="0" u="none" baseline="0">
                <a:cs typeface="Arial" pitchFamily="34" charset="0"/>
              </a:rPr>
              <a:t>Gli obiettivi del vostro percorso di inserimento sono di assicurarvi:</a:t>
            </a:r>
          </a:p>
          <a:p>
            <a:pPr marL="0" indent="0" algn="just" rtl="0">
              <a:buFont typeface="Lucida Grande"/>
              <a:buNone/>
            </a:pPr>
            <a:endParaRPr lang="it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it" b="0" i="0" u="none" baseline="0">
                <a:cs typeface="Arial" pitchFamily="34" charset="0"/>
              </a:rPr>
              <a:t>Che tutti i dipendenti del gruppo abbiano le stesse conoscenze e competenze di base H3SE.</a:t>
            </a:r>
          </a:p>
          <a:p>
            <a:pPr marL="273050" indent="-273050" algn="just" rtl="0"/>
            <a:r>
              <a:rPr lang="it" b="0" i="0" u="none" baseline="0">
                <a:cs typeface="Arial" pitchFamily="34" charset="0"/>
              </a:rPr>
              <a:t>Che queste conoscenze e competenze siano adattate alla posizione che ricoprite oggi.</a:t>
            </a:r>
          </a:p>
          <a:p>
            <a:pPr marL="273050" indent="-273050" algn="just" rtl="0"/>
            <a:r>
              <a:rPr lang="it" b="0" i="0" u="none" baseline="0">
                <a:cs typeface="Arial" pitchFamily="34" charset="0"/>
              </a:rPr>
              <a:t>Che il valore H3SE è ancorato come modo di essere nel vostro lavoro al quotidiano.</a:t>
            </a:r>
          </a:p>
          <a:p>
            <a:pPr marL="0" indent="0" algn="just" rtl="0">
              <a:buFont typeface="Lucida Grande"/>
              <a:buNone/>
            </a:pPr>
            <a:endParaRPr lang="it" altLang="fr-FR" dirty="0" smtClean="0">
              <a:cs typeface="Arial" pitchFamily="34" charset="0"/>
            </a:endParaRPr>
          </a:p>
          <a:p>
            <a:pPr marL="0" indent="0" algn="just" rtl="0">
              <a:buFont typeface="Lucida Grande"/>
              <a:buNone/>
            </a:pPr>
            <a:r>
              <a:rPr lang="it" b="0" i="0" u="none" baseline="0">
                <a:cs typeface="Arial" pitchFamily="34" charset="0"/>
              </a:rPr>
              <a:t>Al termine dei primi giorni del vostro percorso: </a:t>
            </a:r>
          </a:p>
          <a:p>
            <a:pPr marL="273050" indent="-273050" algn="just" rtl="0"/>
            <a:r>
              <a:rPr lang="it" b="0" i="0" u="none" baseline="0">
                <a:cs typeface="Arial" pitchFamily="34" charset="0"/>
              </a:rPr>
              <a:t>Consegna di un </a:t>
            </a:r>
            <a:r>
              <a:rPr lang="it" b="1" i="0" u="none" baseline="0">
                <a:cs typeface="Arial" pitchFamily="34" charset="0"/>
              </a:rPr>
              <a:t>Passaporto H3SE comprovante i moduli che avete seguito: una vera e propria patente per lavorare presso Total</a:t>
            </a:r>
            <a:r>
              <a:rPr lang="it" b="0" i="0" u="none" baseline="0">
                <a:cs typeface="Arial" pitchFamily="34" charset="0"/>
              </a:rPr>
              <a:t>.</a:t>
            </a:r>
          </a:p>
          <a:p>
            <a:pPr marL="0" indent="0" algn="l" rtl="0"/>
            <a:endParaRPr lang="it" altLang="fr-FR" dirty="0" smtClean="0">
              <a:cs typeface="Arial" pitchFamily="34" charset="0"/>
            </a:endParaRPr>
          </a:p>
        </p:txBody>
      </p:sp>
      <p:sp>
        <p:nvSpPr>
          <p:cNvPr id="1638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it" b="0" i="0" u="none" baseline="0">
                <a:latin typeface="Arial" pitchFamily="34" charset="0"/>
                <a:cs typeface="Helvetica" pitchFamily="34" charset="0"/>
              </a:rPr>
              <a:t>Kit di inserimento H3SE - TCG 1.1 – Introduzione e impegno Top Management – V1</a:t>
            </a: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1D5BA84B-0130-4C22-8907-B9E163F7B049}" type="slidenum">
              <a:rPr/>
              <a:pPr algn="r" rtl="0"/>
              <a:t>3</a:t>
            </a:fld>
            <a:endParaRPr lang="it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di inserimento H3SE - TCG 1.1 – Introduzione e impegno Top Management – V2</a:t>
            </a:r>
            <a:endParaRPr kumimoji="0" lang="i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</a:rPr>
              <a:t>TOTAL in poche parole</a:t>
            </a:r>
            <a:endParaRPr lang="i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it" b="0" i="0" u="none" baseline="0"/>
              <a:t>Kit di inserimento H3SE - TCG 1.1 – Introduzione e impegno Top Management – V1</a:t>
            </a:r>
            <a:endParaRPr lang="it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1C831C7C-3513-4BFE-8A2A-944D9D7FC9BE}" type="slidenum">
              <a:rPr/>
              <a:pPr algn="r" rtl="0"/>
              <a:t>4</a:t>
            </a:fld>
            <a:endParaRPr lang="it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58" y="1484784"/>
            <a:ext cx="6035972" cy="4019921"/>
          </a:xfrm>
          <a:prstGeom prst="rect">
            <a:avLst/>
          </a:prstGeom>
        </p:spPr>
      </p:pic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di inserimento H3SE - TCG 1.1 – Introduzione e impegno Top Management – V2</a:t>
            </a:r>
            <a:endParaRPr kumimoji="0" lang="i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TOTAL in poche parole</a:t>
            </a:r>
            <a:endParaRPr lang="i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741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it" b="0" i="0" u="none" baseline="0">
                <a:latin typeface="Arial" pitchFamily="34" charset="0"/>
                <a:cs typeface="Arial" pitchFamily="34" charset="0"/>
              </a:rPr>
              <a:t>Kit di inserimento H3SE - TCG 1.1 – Introduzione e impegno Top Management – V1</a:t>
            </a:r>
          </a:p>
        </p:txBody>
      </p:sp>
      <p:sp>
        <p:nvSpPr>
          <p:cNvPr id="17411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BF36F3B3-ECA7-4978-AFE2-5E11BC32AD21}" type="slidenum">
              <a:rPr/>
              <a:pPr algn="r" rtl="0"/>
              <a:t>5</a:t>
            </a:fld>
            <a:endParaRPr lang="it" altLang="fr-FR"/>
          </a:p>
        </p:txBody>
      </p:sp>
      <p:sp>
        <p:nvSpPr>
          <p:cNvPr id="6" name="ZoneTexte 5"/>
          <p:cNvSpPr txBox="1"/>
          <p:nvPr/>
        </p:nvSpPr>
        <p:spPr>
          <a:xfrm>
            <a:off x="476250" y="1771650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it" sz="950" b="1" i="0" u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A MONTE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0088" y="1989138"/>
            <a:ext cx="1411287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i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Produzione di petrolio </a:t>
            </a:r>
            <a:r>
              <a:rPr lang="it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it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e/o di gas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0088" y="23114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it" sz="800" b="0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METANIERE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0088" y="250507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it" sz="800" b="0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PETROLIERE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0088" y="2695575"/>
            <a:ext cx="1030287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i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Liquefazione/</a:t>
            </a:r>
            <a:r>
              <a:rPr lang="it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it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gassificazione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6250" y="3233738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it" sz="950" b="1" i="0" u="none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RAFFINAZIONE-CHIMICA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0088" y="352742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i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Raffineria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0088" y="37211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it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Impianto petrolchimico</a:t>
            </a:r>
          </a:p>
        </p:txBody>
      </p:sp>
      <p:sp>
        <p:nvSpPr>
          <p:cNvPr id="17420" name="ZoneTexte 13"/>
          <p:cNvSpPr txBox="1">
            <a:spLocks noChangeArrowheads="1"/>
          </p:cNvSpPr>
          <p:nvPr/>
        </p:nvSpPr>
        <p:spPr bwMode="auto">
          <a:xfrm>
            <a:off x="700088" y="3954834"/>
            <a:ext cx="1295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/>
            <a:r>
              <a:rPr lang="it" sz="800" b="1" i="0" u="none" baseline="0" dirty="0">
                <a:solidFill>
                  <a:schemeClr val="tx2"/>
                </a:solidFill>
              </a:rPr>
              <a:t>Chimica di specialità</a:t>
            </a:r>
          </a:p>
        </p:txBody>
      </p:sp>
      <p:sp>
        <p:nvSpPr>
          <p:cNvPr id="15" name="Ellipse 14"/>
          <p:cNvSpPr/>
          <p:nvPr/>
        </p:nvSpPr>
        <p:spPr>
          <a:xfrm>
            <a:off x="484188" y="203041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it" sz="800" b="1" i="0" u="none" baseline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484188" y="22748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it" sz="800" b="1" i="0" u="none" baseline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7" name="Ellipse 16"/>
          <p:cNvSpPr/>
          <p:nvPr/>
        </p:nvSpPr>
        <p:spPr>
          <a:xfrm>
            <a:off x="484188" y="246856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it" sz="800" b="1" i="0" u="none" baseline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8" name="Ellipse 17"/>
          <p:cNvSpPr/>
          <p:nvPr/>
        </p:nvSpPr>
        <p:spPr>
          <a:xfrm>
            <a:off x="484188" y="27320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it" sz="800" b="1" i="0" u="none" baseline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9" name="Ellipse 18"/>
          <p:cNvSpPr/>
          <p:nvPr/>
        </p:nvSpPr>
        <p:spPr>
          <a:xfrm>
            <a:off x="484188" y="34877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it" sz="800" b="1" i="0" u="none" baseline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0" name="Ellipse 19"/>
          <p:cNvSpPr/>
          <p:nvPr/>
        </p:nvSpPr>
        <p:spPr>
          <a:xfrm>
            <a:off x="484188" y="3679825"/>
            <a:ext cx="171450" cy="1730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it" sz="800" b="1" i="0" u="none" baseline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1" name="Ellipse 20"/>
          <p:cNvSpPr/>
          <p:nvPr/>
        </p:nvSpPr>
        <p:spPr>
          <a:xfrm>
            <a:off x="484188" y="387350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it" sz="800" b="1" i="0" u="none" baseline="0">
                <a:solidFill>
                  <a:schemeClr val="bg1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00088" y="4106863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i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Ufficio Trading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6250" y="4570413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it" sz="950" b="1" i="0" u="none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MARKETING E SERVIZI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00088" y="486410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i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Stazione di servizio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00088" y="5057775"/>
            <a:ext cx="1855688" cy="1238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rtl="0">
              <a:defRPr/>
            </a:pPr>
            <a:r>
              <a:rPr lang="it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Fabbrica di lubrificanti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00088" y="525145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i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Deposito petrolifero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0088" y="5445125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it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Pannelli solari</a:t>
            </a:r>
          </a:p>
        </p:txBody>
      </p:sp>
      <p:sp>
        <p:nvSpPr>
          <p:cNvPr id="28" name="Ellipse 27"/>
          <p:cNvSpPr/>
          <p:nvPr/>
        </p:nvSpPr>
        <p:spPr>
          <a:xfrm>
            <a:off x="484188" y="40719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it" sz="800" b="1" i="0" u="none" baseline="0">
                <a:solidFill>
                  <a:schemeClr val="bg1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29" name="Ellipse 28"/>
          <p:cNvSpPr/>
          <p:nvPr/>
        </p:nvSpPr>
        <p:spPr>
          <a:xfrm>
            <a:off x="484188" y="4827588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it" sz="800" b="1" i="0" u="none" baseline="0">
                <a:solidFill>
                  <a:schemeClr val="bg1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30" name="Ellipse 29"/>
          <p:cNvSpPr/>
          <p:nvPr/>
        </p:nvSpPr>
        <p:spPr>
          <a:xfrm>
            <a:off x="484188" y="5019675"/>
            <a:ext cx="171450" cy="1730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it" sz="800" b="1" i="0" u="none" baseline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Ellipse 30"/>
          <p:cNvSpPr/>
          <p:nvPr/>
        </p:nvSpPr>
        <p:spPr>
          <a:xfrm>
            <a:off x="484188" y="5211763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it" sz="800" b="1" i="0" u="none" baseline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Ellipse 31"/>
          <p:cNvSpPr/>
          <p:nvPr/>
        </p:nvSpPr>
        <p:spPr>
          <a:xfrm>
            <a:off x="484188" y="5405438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it" sz="800" b="1" i="0" u="none" baseline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7439" name="Imag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1863" y="1271588"/>
            <a:ext cx="6670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di inserimento H3SE - TCG 1.1 – Introduzione e impegno Top Management – V2</a:t>
            </a:r>
            <a:endParaRPr kumimoji="0" lang="i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TOTAL e l’H3SE</a:t>
            </a:r>
            <a:endParaRPr lang="i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843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it" b="0" i="0" u="none" baseline="0">
                <a:latin typeface="Arial" pitchFamily="34" charset="0"/>
                <a:cs typeface="Arial" pitchFamily="34" charset="0"/>
              </a:rPr>
              <a:t>Kit di inserimento H3SE - TCG 1.1 – Introduzione e impegno Top Management – V1</a:t>
            </a:r>
          </a:p>
        </p:txBody>
      </p:sp>
      <p:sp>
        <p:nvSpPr>
          <p:cNvPr id="18435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24471E0A-F404-4560-88A9-1DE4900604C9}" type="slidenum">
              <a:rPr/>
              <a:pPr algn="r" rtl="0"/>
              <a:t>6</a:t>
            </a:fld>
            <a:endParaRPr lang="it" altLang="fr-FR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2813"/>
            <a:ext cx="8075613" cy="51800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it" sz="2400" b="0" i="0" u="none" baseline="0">
                <a:cs typeface="Arial" pitchFamily="34" charset="0"/>
              </a:rPr>
              <a:t>Le sfide: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it" sz="2000" b="0" i="0" u="none" baseline="0">
                <a:cs typeface="Arial" pitchFamily="34" charset="0"/>
              </a:rPr>
              <a:t>La tutela delle persone, dell'ambiente e dei beni,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it" sz="2000" b="0" i="0" u="none" baseline="0">
                <a:cs typeface="Arial" pitchFamily="34" charset="0"/>
              </a:rPr>
              <a:t>La sostenibilità delle nostre attività.</a:t>
            </a:r>
          </a:p>
          <a:p>
            <a:pPr marL="0" indent="0" algn="just" rtl="0">
              <a:buFont typeface="Lucida Grande"/>
              <a:buNone/>
            </a:pPr>
            <a:r>
              <a:rPr lang="it" sz="2800" b="0" i="0" u="none" baseline="0">
                <a:cs typeface="Arial" pitchFamily="34" charset="0"/>
              </a:rPr>
              <a:t> </a:t>
            </a:r>
          </a:p>
          <a:p>
            <a:pPr marL="0" indent="0" algn="just" rtl="0">
              <a:buFont typeface="Lucida Grande"/>
              <a:buNone/>
            </a:pPr>
            <a:r>
              <a:rPr lang="it" sz="2400" b="0" i="0" u="none" baseline="0">
                <a:cs typeface="Arial" pitchFamily="34" charset="0"/>
              </a:rPr>
              <a:t>La volontà: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it" sz="2000" b="0" i="0" u="none" baseline="0">
                <a:cs typeface="Arial" pitchFamily="34" charset="0"/>
              </a:rPr>
              <a:t>Evitare ogni infortunio fisico e controllare i rischi inerenti alle nostre attività.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it" sz="2000" b="0" i="0" u="none" baseline="0">
                <a:cs typeface="Arial" pitchFamily="34" charset="0"/>
              </a:rPr>
              <a:t>Ridurre l'impatto dei siti sull'ambiente (acqua, aria, rifiuti, rumori, odori ed estetica).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it" sz="2000" b="0" i="0" u="none" baseline="0">
                <a:cs typeface="Arial" pitchFamily="34" charset="0"/>
              </a:rPr>
              <a:t>Essere soggetti della vita locale e rispondere alle aspettative degli stakeholders.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it" sz="2000" b="0" i="0" u="none" baseline="0">
                <a:cs typeface="Arial" pitchFamily="34" charset="0"/>
              </a:rPr>
              <a:t>Proteggere i propri dipendenti.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di inserimento H3SE - TCG 1.1 – Introduzione e impegno Top Management – V2</a:t>
            </a:r>
            <a:endParaRPr kumimoji="0" lang="i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Che cos’è l’H3SE?</a:t>
            </a:r>
            <a:endParaRPr lang="i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945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it" b="0" i="0" u="none" baseline="0">
                <a:latin typeface="Arial" pitchFamily="34" charset="0"/>
                <a:cs typeface="Arial" pitchFamily="34" charset="0"/>
              </a:rPr>
              <a:t>Kit di inserimento H3SE - TCG 1.1 – Introduzione e impegno Top Management – V1</a:t>
            </a:r>
          </a:p>
        </p:txBody>
      </p:sp>
      <p:sp>
        <p:nvSpPr>
          <p:cNvPr id="19459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EC7EAA63-DDAC-44D4-8CC9-FCE0C40AFA49}" type="slidenum">
              <a:rPr/>
              <a:pPr algn="r" rtl="0"/>
              <a:t>7</a:t>
            </a:fld>
            <a:endParaRPr lang="it" altLang="fr-FR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075613" cy="4967287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it" sz="2800" b="0" i="0" u="none" baseline="0">
                <a:solidFill>
                  <a:srgbClr val="A90025"/>
                </a:solidFill>
                <a:cs typeface="Arial" pitchFamily="34" charset="0"/>
              </a:rPr>
              <a:t>I</a:t>
            </a:r>
            <a:r>
              <a:rPr lang="it" sz="2400" b="0" i="0" u="none" baseline="0">
                <a:cs typeface="Arial" pitchFamily="34" charset="0"/>
              </a:rPr>
              <a:t>giene/salute: tutela della salute dei lavoratori dipendenti e delle popolazioni.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it" sz="2800" b="0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it" sz="2400" b="0" i="0" u="none" baseline="0">
                <a:cs typeface="Arial" pitchFamily="34" charset="0"/>
              </a:rPr>
              <a:t>icurezza: protezione dei dipendenti e degli impianti dai rischi legati alle nostre attività.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it" sz="2800" b="1" i="0" u="none" baseline="0">
                <a:solidFill>
                  <a:srgbClr val="A90025"/>
                </a:solidFill>
                <a:cs typeface="Arial" pitchFamily="34" charset="0"/>
              </a:rPr>
              <a:t>P</a:t>
            </a:r>
            <a:r>
              <a:rPr lang="it" sz="2400" b="0" i="0" u="none" baseline="0">
                <a:cs typeface="Arial" pitchFamily="34" charset="0"/>
              </a:rPr>
              <a:t>rotezione interna: protezione dagli eventi esterni al Gruppo (politiche, geopolitiche, criminalità, etc.)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it" sz="2800" b="1" i="0" u="none" baseline="0">
                <a:solidFill>
                  <a:srgbClr val="A90025"/>
                </a:solidFill>
                <a:cs typeface="Arial" pitchFamily="34" charset="0"/>
              </a:rPr>
              <a:t>R</a:t>
            </a:r>
            <a:r>
              <a:rPr lang="it" sz="2400" b="0" i="0" u="none" baseline="0">
                <a:cs typeface="Arial" pitchFamily="34" charset="0"/>
              </a:rPr>
              <a:t>esponsabilità sociale: rispetto degli stakeholders.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it" sz="2800" b="1" i="0" u="none" baseline="0">
                <a:solidFill>
                  <a:srgbClr val="A90025"/>
                </a:solidFill>
                <a:cs typeface="Arial" pitchFamily="34" charset="0"/>
              </a:rPr>
              <a:t>A</a:t>
            </a:r>
            <a:r>
              <a:rPr lang="it" sz="2400" b="0" i="0" u="none" baseline="0">
                <a:cs typeface="Arial" pitchFamily="34" charset="0"/>
              </a:rPr>
              <a:t>mbiente: protezione da qualsiasi tipo di inquinamento.</a:t>
            </a:r>
            <a:endParaRPr lang="it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di inserimento H3SE - TCG 1.1 – Introduzione e impegno Top Management – V2</a:t>
            </a:r>
            <a:endParaRPr kumimoji="0" lang="i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Esempi di rischi H3SE</a:t>
            </a:r>
            <a:endParaRPr lang="i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2048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it" b="0" i="0" u="none" baseline="0">
                <a:latin typeface="Arial" pitchFamily="34" charset="0"/>
                <a:cs typeface="Arial" pitchFamily="34" charset="0"/>
              </a:rPr>
              <a:t>Kit di inserimento H3SE - TCG 1.1 – Introduzione e impegno Top Management – V1</a:t>
            </a:r>
          </a:p>
        </p:txBody>
      </p:sp>
      <p:sp>
        <p:nvSpPr>
          <p:cNvPr id="2048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66F9F9EA-49A3-45FD-83B8-36C5861AD522}" type="slidenum">
              <a:rPr/>
              <a:pPr algn="r" rtl="0"/>
              <a:t>8</a:t>
            </a:fld>
            <a:endParaRPr lang="it" altLang="fr-FR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075613" cy="5287963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it" sz="2800" b="0" i="0" u="none" baseline="0">
                <a:solidFill>
                  <a:srgbClr val="A90025"/>
                </a:solidFill>
                <a:cs typeface="Arial" pitchFamily="34" charset="0"/>
              </a:rPr>
              <a:t>I</a:t>
            </a:r>
            <a:r>
              <a:rPr lang="it" sz="2400" b="0" i="0" u="none" baseline="0">
                <a:cs typeface="Arial" pitchFamily="34" charset="0"/>
              </a:rPr>
              <a:t>giene/salute: prodotti pericolosi per la salute o carichi pesanti con conseguenze sull'integrità fisica. 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it" sz="2800" b="0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it" sz="2400" b="0" i="0" u="none" baseline="0">
                <a:cs typeface="Arial" pitchFamily="34" charset="0"/>
              </a:rPr>
              <a:t>icurezza: esplosione o incendio da idrocarburi.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it" sz="2800" b="1" i="0" u="none" baseline="0">
                <a:solidFill>
                  <a:srgbClr val="A90025"/>
                </a:solidFill>
                <a:cs typeface="Arial" pitchFamily="34" charset="0"/>
              </a:rPr>
              <a:t>P</a:t>
            </a:r>
            <a:r>
              <a:rPr lang="it" sz="2400" b="0" i="0" u="none" baseline="0">
                <a:cs typeface="Arial" pitchFamily="34" charset="0"/>
              </a:rPr>
              <a:t>rotezione interna: </a:t>
            </a:r>
            <a:r>
              <a:rPr lang="it" sz="2400" b="0" i="0" u="none" baseline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instabilità politiche o rischio terrorismo.</a:t>
            </a:r>
            <a:endParaRPr lang="it" altLang="fr-FR" sz="2400" dirty="0" smtClean="0">
              <a:cs typeface="Arial" pitchFamily="34" charset="0"/>
            </a:endParaRP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it" sz="2800" b="1" i="0" u="none" baseline="0">
                <a:solidFill>
                  <a:srgbClr val="A90025"/>
                </a:solidFill>
                <a:cs typeface="Arial" pitchFamily="34" charset="0"/>
              </a:rPr>
              <a:t>R</a:t>
            </a:r>
            <a:r>
              <a:rPr lang="it" sz="2400" b="0" i="0" u="none" baseline="0">
                <a:cs typeface="Arial" pitchFamily="34" charset="0"/>
              </a:rPr>
              <a:t>esponsabilità sociale: rischi con le popolazioni vicine ai nostri impianti.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it" sz="2800" b="1" i="0" u="none" baseline="0">
                <a:solidFill>
                  <a:srgbClr val="A90025"/>
                </a:solidFill>
                <a:cs typeface="Arial" pitchFamily="34" charset="0"/>
              </a:rPr>
              <a:t>A</a:t>
            </a:r>
            <a:r>
              <a:rPr lang="it" sz="2400" b="0" i="0" u="none" baseline="0">
                <a:cs typeface="Arial" pitchFamily="34" charset="0"/>
              </a:rPr>
              <a:t>mbiente: inquinamento dell’acqua o del terreno a causa di perdite di idrocarburi.</a:t>
            </a:r>
            <a:endParaRPr lang="it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di inserimento H3SE - TCG 1.1 – Introduzione e impegno Top Management – V2</a:t>
            </a:r>
            <a:endParaRPr kumimoji="0" lang="it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94" y="29605"/>
            <a:ext cx="8218488" cy="490066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it" sz="2000" b="1" i="0" u="none" baseline="0"/>
              <a:t>4 percorsi predefiniti in 3 tempi</a:t>
            </a:r>
            <a:endParaRPr lang="it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5955259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5440001-4D0E-9E45-BD4B-D61B24722928}" type="slidenum">
              <a:rPr/>
              <a:pPr algn="r" rtl="0"/>
              <a:t>9</a:t>
            </a:fld>
            <a:endParaRPr lang="it" altLang="x-none"/>
          </a:p>
        </p:txBody>
      </p:sp>
      <p:sp>
        <p:nvSpPr>
          <p:cNvPr id="10" name="Rectangle à coins arrondis 9"/>
          <p:cNvSpPr/>
          <p:nvPr/>
        </p:nvSpPr>
        <p:spPr>
          <a:xfrm>
            <a:off x="59374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b="1" i="0" u="none" baseline="0">
                <a:solidFill>
                  <a:srgbClr val="A90025"/>
                </a:solidFill>
              </a:rPr>
              <a:t>H3SE </a:t>
            </a:r>
          </a:p>
          <a:p>
            <a:pPr algn="ctr" rtl="0"/>
            <a:r>
              <a:rPr lang="it" b="1" i="0" u="none" baseline="0">
                <a:solidFill>
                  <a:srgbClr val="A90025"/>
                </a:solidFill>
              </a:rPr>
              <a:t>Gruppo TOTAL</a:t>
            </a:r>
            <a:endParaRPr lang="it" altLang="fr-FR" dirty="0">
              <a:solidFill>
                <a:srgbClr val="A90025"/>
              </a:solidFill>
            </a:endParaRPr>
          </a:p>
          <a:p>
            <a:pPr algn="ctr" rtl="0"/>
            <a:endParaRPr lang="it" altLang="fr-FR" sz="1600" dirty="0">
              <a:solidFill>
                <a:srgbClr val="A90025"/>
              </a:solidFill>
            </a:endParaRPr>
          </a:p>
          <a:p>
            <a:pPr algn="ctr" rtl="0"/>
            <a:r>
              <a:rPr lang="it" sz="1600" b="1" i="0" u="none" baseline="0">
                <a:solidFill>
                  <a:srgbClr val="A90025"/>
                </a:solidFill>
              </a:rPr>
              <a:t>Tr</a:t>
            </a:r>
            <a:r>
              <a:rPr lang="it" sz="1600" b="0" i="0" u="none" baseline="0">
                <a:solidFill>
                  <a:srgbClr val="A90025"/>
                </a:solidFill>
              </a:rPr>
              <a:t>onco </a:t>
            </a:r>
            <a:r>
              <a:rPr lang="it" sz="1600" b="1" i="0" u="none" baseline="0">
                <a:solidFill>
                  <a:srgbClr val="A90025"/>
                </a:solidFill>
              </a:rPr>
              <a:t>C</a:t>
            </a:r>
            <a:r>
              <a:rPr lang="it" sz="1600" b="0" i="0" u="none" baseline="0">
                <a:solidFill>
                  <a:srgbClr val="A90025"/>
                </a:solidFill>
              </a:rPr>
              <a:t>omune </a:t>
            </a:r>
            <a:r>
              <a:rPr lang="it" sz="1600" b="1" i="0" u="none" baseline="0">
                <a:solidFill>
                  <a:srgbClr val="A90025"/>
                </a:solidFill>
              </a:rPr>
              <a:t>G</a:t>
            </a:r>
            <a:r>
              <a:rPr lang="it" sz="1600" b="0" i="0" u="none" baseline="0">
                <a:solidFill>
                  <a:srgbClr val="A90025"/>
                </a:solidFill>
              </a:rPr>
              <a:t>ruppo</a:t>
            </a:r>
          </a:p>
          <a:p>
            <a:pPr algn="ctr" rtl="0"/>
            <a:r>
              <a:rPr lang="it" sz="1600" b="1" i="0" u="none" baseline="0">
                <a:solidFill>
                  <a:srgbClr val="A90025"/>
                </a:solidFill>
              </a:rPr>
              <a:t>(TCG)</a:t>
            </a:r>
            <a:endParaRPr lang="it" altLang="fr-FR" sz="1600" b="1" dirty="0">
              <a:solidFill>
                <a:srgbClr val="A90025"/>
              </a:solidFill>
            </a:endParaRPr>
          </a:p>
          <a:p>
            <a:pPr algn="ctr" rtl="0"/>
            <a:endParaRPr lang="it" altLang="fr-FR" dirty="0">
              <a:solidFill>
                <a:srgbClr val="A90025"/>
              </a:solidFill>
            </a:endParaRPr>
          </a:p>
          <a:p>
            <a:pPr algn="ctr" rtl="0"/>
            <a:endParaRPr lang="it" altLang="fr-FR" dirty="0">
              <a:solidFill>
                <a:srgbClr val="A90025"/>
              </a:solidFill>
            </a:endParaRPr>
          </a:p>
        </p:txBody>
      </p:sp>
      <p:sp>
        <p:nvSpPr>
          <p:cNvPr id="16" name="Flèche vers la droite 15"/>
          <p:cNvSpPr/>
          <p:nvPr/>
        </p:nvSpPr>
        <p:spPr>
          <a:xfrm>
            <a:off x="467545" y="5029165"/>
            <a:ext cx="8193456" cy="3571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72157" y="5340315"/>
            <a:ext cx="86433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sz="1100" b="1" i="0" u="none" baseline="0">
                <a:solidFill>
                  <a:srgbClr val="C00000"/>
                </a:solidFill>
              </a:rPr>
              <a:t>da 3 a 6 mesi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063672" y="4032273"/>
            <a:ext cx="92685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it" sz="1200" b="1" i="0" u="none" baseline="0">
                <a:solidFill>
                  <a:srgbClr val="E20031">
                    <a:lumMod val="75000"/>
                  </a:srgbClr>
                </a:solidFill>
              </a:rPr>
              <a:t>Passaporto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33015" y="476672"/>
            <a:ext cx="2340000" cy="3978275"/>
          </a:xfrm>
          <a:prstGeom prst="roundRect">
            <a:avLst/>
          </a:prstGeom>
          <a:noFill/>
          <a:ln w="254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>
              <a:defRPr/>
            </a:pPr>
            <a:r>
              <a:rPr lang="it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H3SE </a:t>
            </a:r>
          </a:p>
          <a:p>
            <a:pPr algn="ctr" rtl="0">
              <a:defRPr/>
            </a:pPr>
            <a:r>
              <a:rPr lang="it" sz="16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della </a:t>
            </a:r>
            <a:r>
              <a:rPr lang="it" sz="1600" b="0" i="0" u="none" baseline="0" dirty="0" smtClean="0">
                <a:solidFill>
                  <a:srgbClr val="00B050"/>
                </a:solidFill>
                <a:ea typeface="Arial" charset="0"/>
                <a:cs typeface="Arial" charset="0"/>
              </a:rPr>
              <a:t>mia posizione</a:t>
            </a:r>
            <a:endParaRPr lang="it" sz="1600" b="0" i="0" u="none" baseline="0" dirty="0">
              <a:solidFill>
                <a:srgbClr val="00B050"/>
              </a:solidFill>
              <a:ea typeface="Arial" charset="0"/>
              <a:cs typeface="Arial" charset="0"/>
            </a:endParaRPr>
          </a:p>
          <a:p>
            <a:pPr algn="ctr" rtl="0">
              <a:defRPr/>
            </a:pPr>
            <a:endParaRPr lang="it" altLang="fr-FR" b="1" dirty="0" smtClean="0">
              <a:solidFill>
                <a:srgbClr val="00B050"/>
              </a:solidFill>
              <a:ea typeface="Arial" charset="0"/>
              <a:cs typeface="Arial" charset="0"/>
            </a:endParaRPr>
          </a:p>
          <a:p>
            <a:pPr algn="ctr" rtl="0">
              <a:defRPr/>
            </a:pPr>
            <a:r>
              <a:rPr lang="it" sz="16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it" sz="16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ronco </a:t>
            </a:r>
            <a:r>
              <a:rPr lang="it" sz="16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C</a:t>
            </a:r>
            <a:r>
              <a:rPr lang="it" sz="16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omune </a:t>
            </a:r>
            <a:r>
              <a:rPr lang="it" sz="16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it" sz="16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ecnico o </a:t>
            </a:r>
            <a:r>
              <a:rPr lang="it" sz="16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N</a:t>
            </a:r>
            <a:r>
              <a:rPr lang="it" sz="16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on </a:t>
            </a:r>
            <a:r>
              <a:rPr lang="it" sz="16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it" sz="16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ecnico</a:t>
            </a:r>
          </a:p>
          <a:p>
            <a:pPr algn="ctr" rtl="0">
              <a:defRPr/>
            </a:pPr>
            <a:r>
              <a:rPr lang="it" sz="16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(TCT o TCNT)</a:t>
            </a:r>
            <a:endParaRPr lang="it" altLang="fr-FR" sz="1600" b="1" dirty="0">
              <a:solidFill>
                <a:srgbClr val="00B050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17105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b="1" i="0" u="none" baseline="0">
                <a:solidFill>
                  <a:srgbClr val="00B0F0"/>
                </a:solidFill>
              </a:rPr>
              <a:t>H3SE </a:t>
            </a:r>
          </a:p>
          <a:p>
            <a:pPr algn="ctr" rtl="0"/>
            <a:r>
              <a:rPr lang="it" b="1" i="0" u="none" baseline="0">
                <a:solidFill>
                  <a:srgbClr val="00B0F0"/>
                </a:solidFill>
              </a:rPr>
              <a:t>nella mia filiale</a:t>
            </a:r>
          </a:p>
          <a:p>
            <a:pPr algn="ctr" rtl="0"/>
            <a:endParaRPr lang="it" altLang="fr-FR" b="1" dirty="0" smtClean="0">
              <a:solidFill>
                <a:srgbClr val="00B0F0"/>
              </a:solidFill>
            </a:endParaRPr>
          </a:p>
          <a:p>
            <a:pPr algn="ctr" rtl="0"/>
            <a:r>
              <a:rPr lang="it" sz="1600" b="1" i="0" u="none" baseline="0">
                <a:solidFill>
                  <a:srgbClr val="00B0F0"/>
                </a:solidFill>
              </a:rPr>
              <a:t>T</a:t>
            </a:r>
            <a:r>
              <a:rPr lang="it" sz="1600" b="0" i="0" u="none" baseline="0">
                <a:solidFill>
                  <a:srgbClr val="00B0F0"/>
                </a:solidFill>
              </a:rPr>
              <a:t>ronco </a:t>
            </a:r>
            <a:r>
              <a:rPr lang="it" sz="1600" b="1" i="0" u="none" baseline="0">
                <a:solidFill>
                  <a:srgbClr val="00B0F0"/>
                </a:solidFill>
              </a:rPr>
              <a:t>C</a:t>
            </a:r>
            <a:r>
              <a:rPr lang="it" sz="1600" b="0" i="0" u="none" baseline="0">
                <a:solidFill>
                  <a:srgbClr val="00B0F0"/>
                </a:solidFill>
              </a:rPr>
              <a:t>omune </a:t>
            </a:r>
            <a:r>
              <a:rPr lang="it" sz="1600" b="1" i="0" u="none" baseline="0">
                <a:solidFill>
                  <a:srgbClr val="00B0F0"/>
                </a:solidFill>
              </a:rPr>
              <a:t>A</a:t>
            </a:r>
            <a:r>
              <a:rPr lang="it" sz="1600" b="0" i="0" u="none" baseline="0">
                <a:solidFill>
                  <a:srgbClr val="00B0F0"/>
                </a:solidFill>
              </a:rPr>
              <a:t>ttività </a:t>
            </a:r>
            <a:r>
              <a:rPr lang="it" sz="1600" b="1" i="0" u="none" baseline="0">
                <a:solidFill>
                  <a:srgbClr val="00B0F0"/>
                </a:solidFill>
              </a:rPr>
              <a:t>S</a:t>
            </a:r>
            <a:r>
              <a:rPr lang="it" sz="1600" b="0" i="0" u="none" baseline="0">
                <a:solidFill>
                  <a:srgbClr val="00B0F0"/>
                </a:solidFill>
              </a:rPr>
              <a:t>ito</a:t>
            </a:r>
          </a:p>
          <a:p>
            <a:pPr algn="ctr" rtl="0"/>
            <a:r>
              <a:rPr lang="it" sz="1600" b="1" i="0" u="none" baseline="0">
                <a:solidFill>
                  <a:srgbClr val="00B0F0"/>
                </a:solidFill>
              </a:rPr>
              <a:t>(TCAS)</a:t>
            </a:r>
          </a:p>
          <a:p>
            <a:pPr algn="ctr" rtl="0"/>
            <a:endParaRPr lang="it" altLang="fr-FR" dirty="0">
              <a:solidFill>
                <a:srgbClr val="00B0F0"/>
              </a:solidFill>
            </a:endParaRPr>
          </a:p>
        </p:txBody>
      </p:sp>
      <p:sp>
        <p:nvSpPr>
          <p:cNvPr id="53" name="Rectangle 52">
            <a:hlinkClick r:id="rId3" action="ppaction://hlinksldjump"/>
          </p:cNvPr>
          <p:cNvSpPr/>
          <p:nvPr/>
        </p:nvSpPr>
        <p:spPr>
          <a:xfrm>
            <a:off x="593745" y="34360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it" sz="1400" b="1" i="0" u="none" baseline="0">
                <a:solidFill>
                  <a:srgbClr val="E20031">
                    <a:lumMod val="75000"/>
                  </a:srgbClr>
                </a:solidFill>
              </a:rPr>
              <a:t>Percorso 3 - Operativi siti industriali (20 giorni)</a:t>
            </a:r>
            <a:endParaRPr lang="it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394" y="5303803"/>
            <a:ext cx="8218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it" sz="1200" b="0" i="0" u="none" baseline="0">
                <a:solidFill>
                  <a:srgbClr val="C00000"/>
                </a:solidFill>
              </a:rPr>
              <a:t>I percorsi partono dall'assunzione, il nuovo dipendente dispone da 3 a 6 mesi per completare il suo percorso</a:t>
            </a:r>
            <a:r>
              <a:rPr lang="it" sz="1200" b="1" i="0" u="none" baseline="0">
                <a:solidFill>
                  <a:srgbClr val="C00000"/>
                </a:solidFill>
              </a:rPr>
              <a:t>          </a:t>
            </a:r>
            <a:endParaRPr lang="it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hlinkClick r:id="rId4" action="ppaction://hlinksldjump"/>
          </p:cNvPr>
          <p:cNvSpPr/>
          <p:nvPr/>
        </p:nvSpPr>
        <p:spPr>
          <a:xfrm>
            <a:off x="593745" y="3003971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it" sz="1400" b="1" i="0" u="none" baseline="0">
                <a:solidFill>
                  <a:srgbClr val="E20031">
                    <a:lumMod val="75000"/>
                  </a:srgbClr>
                </a:solidFill>
              </a:rPr>
              <a:t>Percorso 2 - Personale di supporto delle operazioni (10 giorni)</a:t>
            </a:r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593745" y="25724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it" sz="1400" b="1" i="0" u="none" baseline="0">
                <a:solidFill>
                  <a:srgbClr val="E20031">
                    <a:lumMod val="75000"/>
                  </a:srgbClr>
                </a:solidFill>
              </a:rPr>
              <a:t>Percorso 1 - Personale di supporto ed operativo non tecnico (5 giorni)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3746" y="3868067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it" sz="1400" b="1" i="0" u="none" baseline="0">
                <a:solidFill>
                  <a:srgbClr val="E20031">
                    <a:lumMod val="75000"/>
                  </a:srgbClr>
                </a:solidFill>
              </a:rPr>
              <a:t>Percorso 4 - Benzinai, autisti, operatori polivalenti (9 giorni)</a:t>
            </a:r>
            <a:endParaRPr lang="it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3998" y="4315346"/>
            <a:ext cx="982135" cy="688747"/>
          </a:xfrm>
          <a:prstGeom prst="rect">
            <a:avLst/>
          </a:prstGeom>
        </p:spPr>
      </p:pic>
      <p:grpSp>
        <p:nvGrpSpPr>
          <p:cNvPr id="5" name="Groupe 16"/>
          <p:cNvGrpSpPr/>
          <p:nvPr/>
        </p:nvGrpSpPr>
        <p:grpSpPr>
          <a:xfrm>
            <a:off x="467544" y="4741460"/>
            <a:ext cx="6797422" cy="252000"/>
            <a:chOff x="1049466" y="4734256"/>
            <a:chExt cx="6797422" cy="252000"/>
          </a:xfrm>
        </p:grpSpPr>
        <p:pic>
          <p:nvPicPr>
            <p:cNvPr id="19" name="Imag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17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3953342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145" y="4734256"/>
              <a:ext cx="25372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509" y="4734256"/>
              <a:ext cx="25368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656" y="4734256"/>
              <a:ext cx="293426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2334547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41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6532489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639" y="4734256"/>
              <a:ext cx="25372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4734256"/>
              <a:ext cx="25314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484" y="4734256"/>
              <a:ext cx="292404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5803803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78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841" y="4734256"/>
              <a:ext cx="25358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1049466" y="4734256"/>
              <a:ext cx="26012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204694" y="5580802"/>
            <a:ext cx="873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it" sz="1200" b="1" i="0" u="none" baseline="0">
                <a:solidFill>
                  <a:srgbClr val="FF0000"/>
                </a:solidFill>
              </a:rPr>
              <a:t>Giorno 1: HSE con suo L+1, minimo Carta + Impegno HSE + E-learning ROR + Pratica in loco + altri argomenti TCG.</a:t>
            </a:r>
          </a:p>
          <a:p>
            <a:endParaRPr lang="it" sz="1200" b="1" dirty="0" smtClean="0">
              <a:solidFill>
                <a:srgbClr val="FF0000"/>
              </a:solidFill>
            </a:endParaRPr>
          </a:p>
          <a:p>
            <a:pPr algn="l" rtl="0"/>
            <a:r>
              <a:rPr lang="it" sz="1200" b="0" i="0" u="none" baseline="0">
                <a:solidFill>
                  <a:srgbClr val="FF0000"/>
                </a:solidFill>
              </a:rPr>
              <a:t>Tutti i nuovi soggetti entranti nel Gruppo in CTI.</a:t>
            </a:r>
            <a:r>
              <a:rPr lang="it" sz="1200" b="1" i="0" u="none" baseline="0">
                <a:solidFill>
                  <a:srgbClr val="FF0000"/>
                </a:solidFill>
              </a:rPr>
              <a:t> </a:t>
            </a:r>
            <a:r>
              <a:rPr lang="it" sz="1200" b="0" i="0" u="none" baseline="0">
                <a:solidFill>
                  <a:srgbClr val="FF0000"/>
                </a:solidFill>
              </a:rPr>
              <a:t>CTD e assunti a seconda della decisione della filiale.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3745" y="2572419"/>
            <a:ext cx="307050" cy="16034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b="0" i="0" u="none" baseline="0"/>
              <a:t>G1&amp;2</a:t>
            </a:r>
            <a:endParaRPr lang="it" dirty="0"/>
          </a:p>
        </p:txBody>
      </p:sp>
      <p:sp>
        <p:nvSpPr>
          <p:cNvPr id="39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it" b="0" i="0" u="none" baseline="0">
                <a:latin typeface="Arial" pitchFamily="34" charset="0"/>
                <a:cs typeface="Helvetica" pitchFamily="34" charset="0"/>
              </a:rPr>
              <a:t>Kit di inserimento H3SE - TCG 1.1 – Introduzione e impegno Top Management – V2</a:t>
            </a:r>
            <a:endParaRPr lang="it" altLang="fr-FR" dirty="0" smtClean="0">
              <a:latin typeface="Arial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7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751</TotalTime>
  <Words>1798</Words>
  <Application>Microsoft Office PowerPoint</Application>
  <PresentationFormat>Affichage à l'écran (4:3)</PresentationFormat>
  <Paragraphs>406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fr_total_modele_rouge_fonce</vt:lpstr>
      <vt:lpstr>Introduzione al percorso di inserimento e impegno Top Management</vt:lpstr>
      <vt:lpstr>Gli obiettivi del modulo</vt:lpstr>
      <vt:lpstr>Il vostro percorso di inserimento</vt:lpstr>
      <vt:lpstr>TOTAL in poche parole</vt:lpstr>
      <vt:lpstr>TOTAL in poche parole</vt:lpstr>
      <vt:lpstr>TOTAL e l’H3SE</vt:lpstr>
      <vt:lpstr>Che cos’è l’H3SE?</vt:lpstr>
      <vt:lpstr>Esempi di rischi H3SE</vt:lpstr>
      <vt:lpstr>4 percorsi predefiniti in 3 tempi</vt:lpstr>
      <vt:lpstr>Il messaggio di Patrick pouyanné – CEO del Gruppo</vt:lpstr>
      <vt:lpstr>L'IMPEGNO DI PATRICK POUYANNÉ</vt:lpstr>
      <vt:lpstr>Fine del primo modulo</vt:lpstr>
      <vt:lpstr>Percorso 1 – Personale di supporto ed operativo non tecnico  (4.5 giorni di formazione in aula più 5 giorni di formazione/pratica lungo i 3 mesi)  </vt:lpstr>
      <vt:lpstr>Percorso 2 – Personale di supporto delle operazioni (5 giorni di formazione in aula più 5 giorni di formazione/pratica lungo i 3 mesi) </vt:lpstr>
      <vt:lpstr>Percorso 3 – Operativi siti industriali  (8 giorni di formazione in aula più 15 giorni di formazione/pratica lungo i 6 mesi)</vt:lpstr>
      <vt:lpstr>Percorso 4 - Benzinai, autisti, operatori polivalenti d'operazione  (4 giorni di formazione più 3 giorni formazione/pratica lungo i 3 mesi) 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96</cp:revision>
  <dcterms:created xsi:type="dcterms:W3CDTF">2015-09-07T13:13:13Z</dcterms:created>
  <dcterms:modified xsi:type="dcterms:W3CDTF">2017-10-30T09:16:37Z</dcterms:modified>
</cp:coreProperties>
</file>