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5" r:id="rId5"/>
    <p:sldId id="260" r:id="rId6"/>
    <p:sldId id="261" r:id="rId7"/>
    <p:sldId id="262" r:id="rId8"/>
    <p:sldId id="263" r:id="rId9"/>
    <p:sldId id="276" r:id="rId10"/>
    <p:sldId id="269" r:id="rId11"/>
    <p:sldId id="270" r:id="rId12"/>
    <p:sldId id="272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04" autoAdjust="0"/>
    <p:restoredTop sz="94692" autoAdjust="0"/>
  </p:normalViewPr>
  <p:slideViewPr>
    <p:cSldViewPr snapToObjects="1">
      <p:cViewPr>
        <p:scale>
          <a:sx n="80" d="100"/>
          <a:sy n="80" d="100"/>
        </p:scale>
        <p:origin x="-510" y="-55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703808A-314F-4D2F-8309-F92FE1C7D807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B035E3E-A25C-42A3-8BC8-DBD6531E73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823504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76D3F78-AC59-4EC6-8EFD-C2EA51D786CE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E710DDC-CDD3-4FD7-BED3-D8FEE1A2E3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12053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E710DDC-CDD3-4FD7-BED3-D8FEE1A2E342}" type="slidenum">
              <a:rPr/>
              <a:pPr algn="l" rtl="0"/>
              <a:t>2</a:t>
            </a:fld>
            <a:endParaRPr lang="nl" altLang="fr-FR"/>
          </a:p>
        </p:txBody>
      </p:sp>
    </p:spTree>
    <p:extLst>
      <p:ext uri="{BB962C8B-B14F-4D97-AF65-F5344CB8AC3E}">
        <p14:creationId xmlns="" xmlns:p14="http://schemas.microsoft.com/office/powerpoint/2010/main" val="85117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B0170F6-B35C-1444-A800-7798699BE7EE}" type="slidenum">
              <a:rPr/>
              <a:pPr algn="l" rtl="0"/>
              <a:t>9</a:t>
            </a:fld>
            <a:endParaRPr lang="nl" altLang="x-none"/>
          </a:p>
        </p:txBody>
      </p:sp>
    </p:spTree>
    <p:extLst>
      <p:ext uri="{BB962C8B-B14F-4D97-AF65-F5344CB8AC3E}">
        <p14:creationId xmlns:p14="http://schemas.microsoft.com/office/powerpoint/2010/main" xmlns="" val="7608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E36CA7-9D7B-479C-925D-45F84959D13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831C7C-3513-4BFE-8A2A-944D9D7FC9B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Espace réservé du pied de page 3"/>
          <p:cNvSpPr>
            <a:spLocks noGrp="1"/>
          </p:cNvSpPr>
          <p:nvPr userDrawn="1"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3F10DC-EAB8-4FDB-A4A5-AF6B25926D0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E9063-5943-424B-8D91-FC52E030470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5C2C2B-D701-410C-A1C8-065D1ED2E7E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98D172-3DBA-41A7-AB3C-F1359E0BCE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B5BB00-7665-4760-832D-27654561A5B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A1319B-5A50-4B85-994D-EC51869251F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137B8-B31D-4EBE-97D1-E3265D5D31F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2EB401E8-FBD8-4EFE-A7A8-0FC6C322B3E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3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1000"/>
            </a:lvl1pPr>
          </a:lstStyle>
          <a:p>
            <a:r>
              <a:rPr lang="fr-FR" altLang="fr-FR" smtClean="0">
                <a:cs typeface="Helvetica" pitchFamily="34" charset="0"/>
              </a:rPr>
              <a:t>Kit intégration H3SE - TCG 1.1 – Introduction et engagement Top Management – V2</a:t>
            </a:r>
            <a:endParaRPr lang="fr-FR" altLang="fr-FR" dirty="0" smtClean="0"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slide" Target="slide2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nl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nl" b="1" i="0" u="none" baseline="0">
                <a:ea typeface="+mj-ea"/>
              </a:rPr>
              <a:t>Inleiding van het integratietraject en het engagement van het topmanagement</a:t>
            </a:r>
            <a:endParaRPr lang="nl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nl" b="0" i="0" u="none" baseline="0">
                <a:cs typeface="Arial" pitchFamily="34" charset="0"/>
              </a:rPr>
              <a:t>Integratieset H3SE</a:t>
            </a:r>
          </a:p>
          <a:p>
            <a:pPr algn="l" rtl="0" eaLnBrk="1" hangingPunct="1"/>
            <a:r>
              <a:rPr lang="nl" b="0" i="0" u="none" baseline="0">
                <a:cs typeface="Arial" pitchFamily="34" charset="0"/>
              </a:rPr>
              <a:t>Module TCG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Boodschap van Patrick Pouyanné – ceo groep</a:t>
            </a:r>
            <a:endParaRPr lang="nl" dirty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0EEE818D-B523-4C66-A181-DA6ADF68CD23}" type="slidenum">
              <a:rPr/>
              <a:pPr algn="r" rtl="0"/>
              <a:t>10</a:t>
            </a:fld>
            <a:endParaRPr lang="nl" altLang="fr-FR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3995738" y="3476625"/>
            <a:ext cx="114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nl" b="0" i="0" u="none" baseline="0"/>
              <a:t>Video van PP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Integratieset H3SE - TCG 1.1 – Inleiding en engagement van het topmanagement – V2</a:t>
            </a:r>
            <a:endParaRPr kumimoji="0" lang="nl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nl" b="1" i="0" u="none" cap="none" baseline="0">
                <a:cs typeface="Arial" pitchFamily="34" charset="0"/>
              </a:rPr>
              <a:t>HET ENGAGEMENT VAN PATRICK POUYANNÉ</a:t>
            </a: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nl" b="1" i="0" u="none" baseline="0">
                <a:cs typeface="Arial" pitchFamily="34" charset="0"/>
              </a:rPr>
              <a:t>Wat zijn volgens u de kernbegrippen, de basisideeën in deze video?</a:t>
            </a:r>
            <a:endParaRPr lang="nl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nl" b="0" i="0" u="none" baseline="0">
                <a:cs typeface="Arial" pitchFamily="34" charset="0"/>
              </a:rPr>
              <a:t> </a:t>
            </a:r>
          </a:p>
          <a:p>
            <a:pPr algn="just" rtl="0"/>
            <a:r>
              <a:rPr lang="nl" b="1" i="0" u="none" baseline="0">
                <a:cs typeface="Arial" pitchFamily="34" charset="0"/>
              </a:rPr>
              <a:t>Wat vindt u het meest opvallend of verrassend in de boodschap van Patrick Pouyanné? </a:t>
            </a:r>
            <a:endParaRPr lang="nl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nl" b="0" i="0" u="none" baseline="0">
                <a:cs typeface="Arial" pitchFamily="34" charset="0"/>
              </a:rPr>
              <a:t> </a:t>
            </a:r>
            <a:endParaRPr lang="nl" altLang="fr-FR" dirty="0" smtClean="0">
              <a:cs typeface="Arial" pitchFamily="34" charset="0"/>
            </a:endParaRPr>
          </a:p>
          <a:p>
            <a:pPr algn="just" rtl="0"/>
            <a:r>
              <a:rPr lang="nl" b="1" i="0" u="none" baseline="0">
                <a:cs typeface="Arial" pitchFamily="34" charset="0"/>
              </a:rPr>
              <a:t>Hoe kunnen we zijn engagement inzake H3SE samenvatten?</a:t>
            </a:r>
            <a:r>
              <a:rPr lang="nl" b="0" i="0" u="none" baseline="0">
                <a:cs typeface="Arial" pitchFamily="34" charset="0"/>
              </a:rPr>
              <a:t> </a:t>
            </a:r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nl" b="0" i="0" u="none" baseline="0">
                <a:latin typeface="Arial" pitchFamily="34" charset="0"/>
                <a:cs typeface="Arial" pitchFamily="34" charset="0"/>
              </a:rPr>
              <a:t>Integratieset H3SE - TCG 1.1 – Inleiding en engagement van het topmanagement – V1</a:t>
            </a: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FE6610B8-DA37-474D-93E5-BA1A1781F029}" type="slidenum">
              <a:rPr/>
              <a:pPr algn="r" rtl="0"/>
              <a:t>11</a:t>
            </a:fld>
            <a:endParaRPr lang="nl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Integratieset H3SE - TCG 1.1 – Inleiding en engagement van het topmanagement – V2</a:t>
            </a:r>
            <a:endParaRPr kumimoji="0" lang="nl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>
              <a:defRPr/>
            </a:pPr>
            <a:r>
              <a:rPr lang="nl" b="1" i="0" u="none" baseline="0"/>
              <a:t>Einde van de eerste module</a:t>
            </a:r>
            <a:endParaRPr lang="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60350" y="5619750"/>
            <a:ext cx="8713788" cy="5667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</p:nvPr>
        </p:nvGraphicFramePr>
        <p:xfrm>
          <a:off x="269875" y="1052513"/>
          <a:ext cx="4464050" cy="4578668"/>
        </p:xfrm>
        <a:graphic>
          <a:graphicData uri="http://schemas.openxmlformats.org/drawingml/2006/table">
            <a:tbl>
              <a:tblPr/>
              <a:tblGrid>
                <a:gridCol w="1554163"/>
                <a:gridCol w="1414462"/>
                <a:gridCol w="1495425"/>
              </a:tblGrid>
              <a:tr h="530225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Algemeen gemeenschappelijk deel (TCG) (3 d)</a:t>
                      </a:r>
                      <a:endParaRPr kumimoji="0" lang="nl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"/>
                    </a:p>
                  </a:txBody>
                  <a:tcPr/>
                </a:tc>
              </a:tr>
              <a:tr h="1993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 visie van de groep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Video van de ceo 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Engagement van het management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 = een Total-waarde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Het HSEQ-charter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De maatschappelijke verantwoordelijkheid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Trots om erbij te horen en voornaamste wereldwijde belangen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 risico's (vervolg)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Veiligheid van de personen en installaties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Gezondheid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Milieu</a:t>
                      </a: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Het engagement voor het klimaat </a:t>
                      </a: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Het engagement en de veiligheidscultuur bij Total stimuleren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Positief en negatief HSE-gedrag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Teamwerk en hiërarchische relaties</a:t>
                      </a: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De HSE-voorbeeldfunctie ten opzichte van de contractanten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</a:tr>
              <a:tr h="1846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 HSE-risico's in verband met onze activiteiten 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Voornaamste risico's en ongevallen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Veiligheid sterfgevallen/ongevallen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Inleiding voor de 12 gouden regels.</a:t>
                      </a: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 HSEQ-verantwoordelijkheidsketen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One maestro</a:t>
                      </a: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HSEQ-verantwoordelijkheid Hoofdkantoor/Vestiging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Iedereen is op zijn niveau verantwoordelijk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4775" indent="-10477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104775" marR="0" lvl="0" indent="-104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nl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Espace réservé du contenu 3"/>
          <p:cNvGraphicFramePr>
            <a:graphicFrameLocks noGrp="1"/>
          </p:cNvGraphicFramePr>
          <p:nvPr/>
        </p:nvGraphicFramePr>
        <p:xfrm>
          <a:off x="5076825" y="3581400"/>
          <a:ext cx="2447999" cy="1029018"/>
        </p:xfrm>
        <a:graphic>
          <a:graphicData uri="http://schemas.openxmlformats.org/drawingml/2006/table">
            <a:tbl>
              <a:tblPr/>
              <a:tblGrid>
                <a:gridCol w="1583903"/>
                <a:gridCol w="86409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Risico's in het kantoor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 dag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Kantoorongevallen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Beveiliging van de informatie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Handelingen en houdingen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1.2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45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rtl="0" eaLnBrk="1" hangingPunct="1"/>
            <a:r>
              <a:rPr lang="nl" b="1" i="0" u="none" cap="none" baseline="0">
                <a:cs typeface="Arial" charset="0"/>
              </a:rPr>
              <a:t>Traject 1</a:t>
            </a:r>
            <a:r>
              <a:rPr lang="nl" b="0" i="0" u="none" cap="none" baseline="0">
                <a:cs typeface="Arial" charset="0"/>
              </a:rPr>
              <a:t> – </a:t>
            </a:r>
            <a:r>
              <a:rPr lang="nl" sz="2000" b="0" i="0" u="none" cap="none" baseline="0">
                <a:cs typeface="Arial" charset="0"/>
              </a:rPr>
              <a:t>Niet-technisch operationeel en ondersteunend personeel </a:t>
            </a:r>
            <a:r>
              <a:rPr lang="nl" sz="2000" b="0" cap="none">
                <a:cs typeface="Arial" charset="0"/>
              </a:rPr>
              <a:t/>
            </a:r>
            <a:br>
              <a:rPr lang="nl" sz="2000" b="0" cap="none">
                <a:cs typeface="Arial" charset="0"/>
              </a:rPr>
            </a:br>
            <a:r>
              <a:rPr lang="nl" sz="1600" b="0" i="0" u="none" cap="none" baseline="0">
                <a:cs typeface="Arial" charset="0"/>
              </a:rPr>
              <a:t>(4,5 dagen in de cursusruimte en 5 dagen cursus/workshops in 3 maanden)</a:t>
            </a:r>
            <a:r>
              <a:rPr lang="nl" sz="1800" cap="none">
                <a:cs typeface="Arial" charset="0"/>
              </a:rPr>
              <a:t/>
            </a:r>
            <a:br>
              <a:rPr lang="nl" sz="1800" cap="none">
                <a:cs typeface="Arial" charset="0"/>
              </a:rPr>
            </a:br>
            <a:r>
              <a:rPr lang="nl" b="0" i="0" u="none" cap="none" baseline="0">
                <a:cs typeface="Arial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537" y="609282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100" b="1" i="0" u="none" baseline="0">
                <a:solidFill>
                  <a:prstClr val="white">
                    <a:lumMod val="65000"/>
                  </a:prstClr>
                </a:solidFill>
              </a:rPr>
              <a:t>Indiensttreding</a:t>
            </a:r>
          </a:p>
        </p:txBody>
      </p:sp>
      <p:pic>
        <p:nvPicPr>
          <p:cNvPr id="1746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6981825" y="284480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50"/>
          <p:cNvGrpSpPr/>
          <p:nvPr/>
        </p:nvGrpSpPr>
        <p:grpSpPr>
          <a:xfrm>
            <a:off x="6931025" y="1283617"/>
            <a:ext cx="1570831" cy="678342"/>
            <a:chOff x="6931025" y="1340767"/>
            <a:chExt cx="1570831" cy="678342"/>
          </a:xfrm>
        </p:grpSpPr>
        <p:graphicFrame>
          <p:nvGraphicFramePr>
            <p:cNvPr id="30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Brandbestrijding en EHBO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Minimaal 0,5 d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71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Presentaties door de cursusleider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Veldwerk (mentorschap, audit, bezoek, “shadowing”, enz.)</a:t>
            </a:r>
          </a:p>
        </p:txBody>
      </p:sp>
      <p:pic>
        <p:nvPicPr>
          <p:cNvPr id="17474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7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Oefeningen, workshops</a:t>
            </a:r>
          </a:p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simulaties, enz.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Persoonlijk werk, lezen van documentatie, enz.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Uitwisseling met actoren, presentaties van directieleden, enz.</a:t>
            </a:r>
            <a:endParaRPr lang="nl" sz="831" dirty="0">
              <a:solidFill>
                <a:prstClr val="black"/>
              </a:solidFill>
            </a:endParaRPr>
          </a:p>
        </p:txBody>
      </p:sp>
      <p:grpSp>
        <p:nvGrpSpPr>
          <p:cNvPr id="3" name="Groupe 66"/>
          <p:cNvGrpSpPr/>
          <p:nvPr/>
        </p:nvGrpSpPr>
        <p:grpSpPr>
          <a:xfrm>
            <a:off x="5076825" y="4593535"/>
            <a:ext cx="2066925" cy="352425"/>
            <a:chOff x="5249863" y="4633913"/>
            <a:chExt cx="2066925" cy="352425"/>
          </a:xfrm>
        </p:grpSpPr>
        <p:graphicFrame>
          <p:nvGraphicFramePr>
            <p:cNvPr id="53" name="Espace réservé du contenu 3"/>
            <p:cNvGraphicFramePr>
              <a:graphicFrameLocks/>
            </p:cNvGraphicFramePr>
            <p:nvPr/>
          </p:nvGraphicFramePr>
          <p:xfrm>
            <a:off x="5249863" y="4633913"/>
            <a:ext cx="2066925" cy="35242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62516"/>
                  <a:gridCol w="404409"/>
                </a:tblGrid>
                <a:tr h="35242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Stop card</a:t>
                        </a:r>
                        <a:endParaRPr kumimoji="0" lang="nl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Veiligheidsobservatie</a:t>
                        </a:r>
                        <a:endParaRPr kumimoji="0" lang="nl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d</a:t>
                        </a:r>
                        <a:endParaRPr kumimoji="0" lang="nl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84" name="Imag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088" y="4633913"/>
              <a:ext cx="3857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85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117850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928938" y="1214438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7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22375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8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196975"/>
            <a:ext cx="285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983038" y="120808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21285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62"/>
          <p:cNvGrpSpPr/>
          <p:nvPr/>
        </p:nvGrpSpPr>
        <p:grpSpPr>
          <a:xfrm>
            <a:off x="5927725" y="1966042"/>
            <a:ext cx="1698625" cy="561775"/>
            <a:chOff x="5537200" y="2023184"/>
            <a:chExt cx="1928784" cy="793536"/>
          </a:xfrm>
        </p:grpSpPr>
        <p:graphicFrame>
          <p:nvGraphicFramePr>
            <p:cNvPr id="66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Informatiebeveiliging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uur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99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64"/>
          <p:cNvGrpSpPr/>
          <p:nvPr/>
        </p:nvGrpSpPr>
        <p:grpSpPr>
          <a:xfrm>
            <a:off x="7769224" y="4430713"/>
            <a:ext cx="1154113" cy="678068"/>
            <a:chOff x="7658100" y="4411663"/>
            <a:chExt cx="1154113" cy="678068"/>
          </a:xfrm>
        </p:grpSpPr>
        <p:graphicFrame>
          <p:nvGraphicFramePr>
            <p:cNvPr id="45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806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Impressiesrapport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en persoonlijk engagement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tot 1 dag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17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ZoneTexte 46"/>
          <p:cNvSpPr txBox="1"/>
          <p:nvPr/>
        </p:nvSpPr>
        <p:spPr>
          <a:xfrm>
            <a:off x="8388424" y="6092825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100" b="1" i="0" u="none" baseline="0">
                <a:solidFill>
                  <a:prstClr val="white">
                    <a:lumMod val="65000"/>
                  </a:prstClr>
                </a:solidFill>
              </a:rPr>
              <a:t>3 maanden</a:t>
            </a:r>
          </a:p>
        </p:txBody>
      </p:sp>
      <p:sp>
        <p:nvSpPr>
          <p:cNvPr id="17522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prstClr val="white"/>
                </a:solidFill>
              </a:rPr>
              <a:t>D1</a:t>
            </a:r>
            <a:endParaRPr lang="nl" altLang="fr-FR" b="1" dirty="0">
              <a:solidFill>
                <a:prstClr val="white"/>
              </a:solidFill>
            </a:endParaRPr>
          </a:p>
        </p:txBody>
      </p:sp>
      <p:sp>
        <p:nvSpPr>
          <p:cNvPr id="17523" name="ZoneTexte 47"/>
          <p:cNvSpPr txBox="1">
            <a:spLocks noChangeArrowheads="1"/>
          </p:cNvSpPr>
          <p:nvPr/>
        </p:nvSpPr>
        <p:spPr bwMode="auto">
          <a:xfrm>
            <a:off x="2330450" y="5680075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prstClr val="white"/>
                </a:solidFill>
              </a:rPr>
              <a:t>D2</a:t>
            </a:r>
          </a:p>
        </p:txBody>
      </p:sp>
      <p:sp>
        <p:nvSpPr>
          <p:cNvPr id="17524" name="ZoneTexte 49"/>
          <p:cNvSpPr txBox="1">
            <a:spLocks noChangeArrowheads="1"/>
          </p:cNvSpPr>
          <p:nvPr/>
        </p:nvSpPr>
        <p:spPr bwMode="auto">
          <a:xfrm>
            <a:off x="3851275" y="5651500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prstClr val="white"/>
                </a:solidFill>
              </a:rPr>
              <a:t>D3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076825" y="2603688"/>
          <a:ext cx="3155903" cy="1089978"/>
        </p:xfrm>
        <a:graphic>
          <a:graphicData uri="http://schemas.openxmlformats.org/drawingml/2006/table">
            <a:tbl>
              <a:tblPr/>
              <a:tblGrid>
                <a:gridCol w="1943447"/>
                <a:gridCol w="121245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 vestiging/dochteronderneming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95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De voornaamste risico's/ongevallen van de activiteit/producten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De hygiëne- en gezondheidsrisico's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De voorschriften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1.0,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1.4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2.1, 2.3, 2.4</a:t>
                      </a:r>
                      <a:endParaRPr kumimoji="0" lang="nl" alt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5076825" y="5167525"/>
          <a:ext cx="2778125" cy="480060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Veilig rijgedrag</a:t>
                      </a:r>
                      <a:endParaRPr kumimoji="0" lang="nl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(vertegenwoordigers en andere rijdende medewerkers)</a:t>
                      </a:r>
                      <a:endParaRPr kumimoji="0" lang="nl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9" name="Espace réservé du numéro de diapositive 58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13</a:t>
            </a:fld>
            <a:endParaRPr lang="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588224" y="6381328"/>
            <a:ext cx="1262063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E-learning,</a:t>
            </a:r>
            <a:r>
              <a:rPr lang="nl" sz="831">
                <a:solidFill>
                  <a:prstClr val="black"/>
                </a:solidFill>
              </a:rPr>
              <a:t/>
            </a:r>
            <a:br>
              <a:rPr lang="nl" sz="831">
                <a:solidFill>
                  <a:prstClr val="black"/>
                </a:solidFill>
              </a:rPr>
            </a:br>
            <a:r>
              <a:rPr lang="nl" sz="831" b="0" i="0" u="none" baseline="0">
                <a:solidFill>
                  <a:prstClr val="black"/>
                </a:solidFill>
              </a:rPr>
              <a:t> zelfstudie</a:t>
            </a:r>
          </a:p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Virtuele cursusruimte</a:t>
            </a:r>
            <a:endParaRPr lang="nl" sz="831" dirty="0">
              <a:solidFill>
                <a:prstClr val="black"/>
              </a:solidFill>
            </a:endParaRPr>
          </a:p>
        </p:txBody>
      </p:sp>
      <p:grpSp>
        <p:nvGrpSpPr>
          <p:cNvPr id="7" name="Groupe 60"/>
          <p:cNvGrpSpPr/>
          <p:nvPr/>
        </p:nvGrpSpPr>
        <p:grpSpPr>
          <a:xfrm>
            <a:off x="5376863" y="1283618"/>
            <a:ext cx="1393825" cy="556422"/>
            <a:chOff x="5100638" y="1340768"/>
            <a:chExt cx="1393825" cy="55642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E-learning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De gouden regels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uur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08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Bouton d'action : Retour 51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/>
          </a:p>
        </p:txBody>
      </p:sp>
      <p:cxnSp>
        <p:nvCxnSpPr>
          <p:cNvPr id="60" name="Connecteur droit 59"/>
          <p:cNvCxnSpPr/>
          <p:nvPr/>
        </p:nvCxnSpPr>
        <p:spPr>
          <a:xfrm>
            <a:off x="5057006" y="1052513"/>
            <a:ext cx="769" cy="49974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5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4143474" y="1043091"/>
          <a:ext cx="1470669" cy="1135380"/>
        </p:xfrm>
        <a:graphic>
          <a:graphicData uri="http://schemas.openxmlformats.org/drawingml/2006/table">
            <a:tbl>
              <a:tblPr/>
              <a:tblGrid>
                <a:gridCol w="1028883"/>
                <a:gridCol w="441786"/>
              </a:tblGrid>
              <a:tr h="7708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Bezoek aan de vestiging onder begeleiding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De contactpersonen kennen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nl" alt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891411" y="2441575"/>
          <a:ext cx="2785045" cy="1943040"/>
        </p:xfrm>
        <a:graphic>
          <a:graphicData uri="http://schemas.openxmlformats.org/drawingml/2006/table">
            <a:tbl>
              <a:tblPr/>
              <a:tblGrid>
                <a:gridCol w="1920949"/>
                <a:gridCol w="864096"/>
              </a:tblGrid>
              <a:tr h="14906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nl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Oefeningen op het terrein </a:t>
                      </a:r>
                      <a:br>
                        <a:rPr kumimoji="0" lang="nl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nl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gevolgd door een debriefing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 gouden regels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Stop card</a:t>
                      </a: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Op jacht naar afwijkingen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Producten van de vestiging en VIB's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Noodgevallen (bezoek)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Feedback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Elementen van het bestaande managementsysteem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dagen verdeeld over de activiteit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6" name="Flèche vers la droite 55"/>
          <p:cNvSpPr/>
          <p:nvPr/>
        </p:nvSpPr>
        <p:spPr>
          <a:xfrm>
            <a:off x="250825" y="5575852"/>
            <a:ext cx="8713788" cy="4788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18442" name="Titre 1"/>
          <p:cNvSpPr>
            <a:spLocks noGrp="1"/>
          </p:cNvSpPr>
          <p:nvPr>
            <p:ph type="title"/>
          </p:nvPr>
        </p:nvSpPr>
        <p:spPr bwMode="auto">
          <a:xfrm>
            <a:off x="498797" y="260648"/>
            <a:ext cx="852137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nl" b="1" i="0" u="none" cap="none" baseline="0">
                <a:cs typeface="Arial" charset="0"/>
              </a:rPr>
              <a:t>Traject 2</a:t>
            </a:r>
            <a:r>
              <a:rPr lang="nl" b="0" i="0" u="none" cap="none" baseline="0">
                <a:cs typeface="Arial" charset="0"/>
              </a:rPr>
              <a:t> – Ondersteunend personeel operationele activiteit </a:t>
            </a:r>
            <a:r>
              <a:rPr lang="nl" cap="none">
                <a:cs typeface="Arial" charset="0"/>
              </a:rPr>
              <a:t/>
            </a:r>
            <a:br>
              <a:rPr lang="nl" cap="none">
                <a:cs typeface="Arial" charset="0"/>
              </a:rPr>
            </a:br>
            <a:r>
              <a:rPr lang="nl" sz="1600" b="0" i="0" u="none" cap="none" baseline="0">
                <a:cs typeface="Arial" charset="0"/>
              </a:rPr>
              <a:t>(5 dagen in de cursusruimte en 5 dagen cursus/workshops in 3 maanden)</a:t>
            </a:r>
            <a:endParaRPr lang="nl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Presentaties door de cursusleider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Veldwerk (mentorschap, audit, bezoek, “shadowing”, enz.)</a:t>
            </a:r>
          </a:p>
        </p:txBody>
      </p:sp>
      <p:pic>
        <p:nvPicPr>
          <p:cNvPr id="18455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46" y="647615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860032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Oefeningen, workshops</a:t>
            </a:r>
          </a:p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simulaties, enz.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Persoonlijk werk, lezen van documentatie, enz.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544196" y="6409484"/>
            <a:ext cx="1196156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E-learning,</a:t>
            </a:r>
            <a:r>
              <a:rPr lang="nl" sz="831">
                <a:solidFill>
                  <a:prstClr val="black"/>
                </a:solidFill>
              </a:rPr>
              <a:t/>
            </a:r>
            <a:br>
              <a:rPr lang="nl" sz="831">
                <a:solidFill>
                  <a:prstClr val="black"/>
                </a:solidFill>
              </a:rPr>
            </a:br>
            <a:r>
              <a:rPr lang="nl" sz="831" b="0" i="0" u="none" baseline="0">
                <a:solidFill>
                  <a:prstClr val="black"/>
                </a:solidFill>
              </a:rPr>
              <a:t> zelfstudie</a:t>
            </a:r>
          </a:p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Virtuele cursusruimten</a:t>
            </a:r>
            <a:endParaRPr lang="nl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26732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Uitwisseling met actoren, presentaties van directieleden, enz.</a:t>
            </a:r>
          </a:p>
        </p:txBody>
      </p:sp>
      <p:pic>
        <p:nvPicPr>
          <p:cNvPr id="1846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93" y="3279603"/>
            <a:ext cx="781645" cy="6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2305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1600" b="1" i="0" u="none" baseline="0">
                <a:solidFill>
                  <a:srgbClr val="FFFFFF"/>
                </a:solidFill>
              </a:rPr>
              <a:t>Algemeen gemeenschappelijk deel (TCG) (3 d)</a:t>
            </a:r>
            <a:endParaRPr lang="nl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611188" y="1043091"/>
          <a:ext cx="3384550" cy="5509260"/>
        </p:xfrm>
        <a:graphic>
          <a:graphicData uri="http://schemas.openxmlformats.org/drawingml/2006/table">
            <a:tbl>
              <a:tblPr/>
              <a:tblGrid>
                <a:gridCol w="1670050"/>
                <a:gridCol w="1714500"/>
              </a:tblGrid>
              <a:tr h="404314">
                <a:tc grid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Gemeenschappelijk deel (TC)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Activiteit vestiging (AS) (2 d)</a:t>
                      </a:r>
                      <a:endParaRPr kumimoji="0" lang="nl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"/>
                    </a:p>
                  </a:txBody>
                  <a:tcPr/>
                </a:tc>
              </a:tr>
              <a:tr h="189504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Belangen voor de vestiging / mijn activiteit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HSE-richtlijn van de vestiging/dochteronderneming door zijn directeur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De voornaamste risico's/ongevallen voor de activiteit van de vestiging/producten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Uitstoot, impacts op het milieu en de gezondheid, afvalstoffen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 voorschriften van de vestiging kennen en toepassen (vervolg)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Pbm voor de vestiging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Noodgevallen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Gouden regel problematiek van de vestiging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 juiste contactpersonen identificeren en kennen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HSE-referenties en bijbehorende hulpmiddelen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7757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Belangen voor de vestiging / mijn activiteit (vervolg)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Maatschappelijke verantwoordelijkheid en stakeholders van de vestiging/dochteronderneming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 voorschriften van de vestiging kennen en toepassen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Nationale voorschriften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Algemene veiligheidsregels, beveiliging vestiging/dochteronderneming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Bijdragen aan de continue verbetering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Analyse van de evenementen en de oorzaken </a:t>
                      </a:r>
                      <a:b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Workshop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48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630488" y="1081191"/>
            <a:ext cx="254000" cy="2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089130"/>
            <a:ext cx="233362" cy="2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276600" y="1074841"/>
            <a:ext cx="312738" cy="2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078017"/>
            <a:ext cx="254000" cy="2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1191"/>
            <a:ext cx="3317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2" y="1089129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Espace réservé du numéro de diapositive 54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14</a:t>
            </a:fld>
            <a:endParaRPr lang="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prstClr val="white"/>
                </a:solidFill>
              </a:rPr>
              <a:t>D4</a:t>
            </a:r>
            <a:endParaRPr lang="nl" altLang="fr-FR" b="1" dirty="0">
              <a:solidFill>
                <a:prstClr val="white"/>
              </a:solidFill>
            </a:endParaRPr>
          </a:p>
        </p:txBody>
      </p: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2834710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prstClr val="white"/>
                </a:solidFill>
              </a:rPr>
              <a:t>D5</a:t>
            </a:r>
            <a:endParaRPr lang="nl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4788024" y="5661248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prstClr val="white"/>
                </a:solidFill>
              </a:rPr>
              <a:t>D6</a:t>
            </a:r>
            <a:endParaRPr lang="nl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/>
          </a:p>
        </p:txBody>
      </p:sp>
      <p:cxnSp>
        <p:nvCxnSpPr>
          <p:cNvPr id="50" name="Connecteur droit 49"/>
          <p:cNvCxnSpPr/>
          <p:nvPr/>
        </p:nvCxnSpPr>
        <p:spPr>
          <a:xfrm>
            <a:off x="5796136" y="1052513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36537" y="600710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100" b="1" i="0" u="none" baseline="0">
                <a:solidFill>
                  <a:prstClr val="white">
                    <a:lumMod val="65000"/>
                  </a:prstClr>
                </a:solidFill>
              </a:rPr>
              <a:t>Indiensttreding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388424" y="6007100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100" b="1" i="0" u="none" baseline="0">
                <a:solidFill>
                  <a:prstClr val="white">
                    <a:lumMod val="65000"/>
                  </a:prstClr>
                </a:solidFill>
              </a:rPr>
              <a:t>3 maanden</a:t>
            </a:r>
          </a:p>
        </p:txBody>
      </p:sp>
      <p:grpSp>
        <p:nvGrpSpPr>
          <p:cNvPr id="2" name="Groupe 63"/>
          <p:cNvGrpSpPr/>
          <p:nvPr/>
        </p:nvGrpSpPr>
        <p:grpSpPr>
          <a:xfrm>
            <a:off x="5956002" y="4488860"/>
            <a:ext cx="1698625" cy="561775"/>
            <a:chOff x="5537200" y="2023184"/>
            <a:chExt cx="1928784" cy="793536"/>
          </a:xfrm>
        </p:grpSpPr>
        <p:graphicFrame>
          <p:nvGraphicFramePr>
            <p:cNvPr id="65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Informatiebeveiliging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uur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6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66"/>
          <p:cNvGrpSpPr/>
          <p:nvPr/>
        </p:nvGrpSpPr>
        <p:grpSpPr>
          <a:xfrm>
            <a:off x="7769224" y="4430713"/>
            <a:ext cx="1154113" cy="678068"/>
            <a:chOff x="7658100" y="4411663"/>
            <a:chExt cx="1154113" cy="678068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806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Impressiesrapport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en persoonlijk engagement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tot 1 dag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9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69"/>
          <p:cNvGrpSpPr/>
          <p:nvPr/>
        </p:nvGrpSpPr>
        <p:grpSpPr>
          <a:xfrm>
            <a:off x="7408069" y="1528087"/>
            <a:ext cx="1570831" cy="678342"/>
            <a:chOff x="6931025" y="1340767"/>
            <a:chExt cx="1570831" cy="678342"/>
          </a:xfrm>
        </p:grpSpPr>
        <p:graphicFrame>
          <p:nvGraphicFramePr>
            <p:cNvPr id="71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Brandbestrijding en EHBO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Minimaal 0,5 d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2" name="Imag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72"/>
          <p:cNvGrpSpPr/>
          <p:nvPr/>
        </p:nvGrpSpPr>
        <p:grpSpPr>
          <a:xfrm>
            <a:off x="5965527" y="1528087"/>
            <a:ext cx="1393825" cy="556422"/>
            <a:chOff x="5100638" y="1340768"/>
            <a:chExt cx="1393825" cy="556422"/>
          </a:xfrm>
        </p:grpSpPr>
        <p:graphicFrame>
          <p:nvGraphicFramePr>
            <p:cNvPr id="7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E-learning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De gouden regels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nl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nl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uur</a:t>
                        </a:r>
                        <a:endParaRPr kumimoji="0" lang="nl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5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Espace réservé du contenu 3"/>
          <p:cNvGraphicFramePr>
            <a:graphicFrameLocks noGrp="1"/>
          </p:cNvGraphicFramePr>
          <p:nvPr/>
        </p:nvGraphicFramePr>
        <p:xfrm>
          <a:off x="6145212" y="5167525"/>
          <a:ext cx="2778125" cy="480060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Veilig rijgedrag</a:t>
                      </a:r>
                      <a:endParaRPr kumimoji="0" lang="nl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(vertegenwoordigers en andere rijdende medewerkers)</a:t>
                      </a:r>
                      <a:endParaRPr kumimoji="0" lang="nl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7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44" y="5214938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069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65229"/>
            <a:ext cx="8713788" cy="6000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 dirty="0">
              <a:solidFill>
                <a:srgbClr val="FFFFFF"/>
              </a:solidFill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74638" y="173038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nl" b="1" i="0" u="none" cap="none" baseline="0">
                <a:cs typeface="Arial" charset="0"/>
              </a:rPr>
              <a:t>Traject 3</a:t>
            </a:r>
            <a:r>
              <a:rPr lang="nl" b="0" i="0" u="none" cap="none" baseline="0">
                <a:cs typeface="Arial" charset="0"/>
              </a:rPr>
              <a:t> – </a:t>
            </a:r>
            <a:r>
              <a:rPr lang="nl" sz="2000" b="0" i="0" u="none" cap="none" baseline="0">
                <a:cs typeface="Arial" charset="0"/>
              </a:rPr>
              <a:t>Operationeel personeel van industriële vestigingen</a:t>
            </a:r>
            <a:r>
              <a:rPr lang="nl" sz="2000" b="0" cap="none">
                <a:cs typeface="Arial" charset="0"/>
              </a:rPr>
              <a:t/>
            </a:r>
            <a:br>
              <a:rPr lang="nl" sz="2000" b="0" cap="none">
                <a:cs typeface="Arial" charset="0"/>
              </a:rPr>
            </a:br>
            <a:r>
              <a:rPr lang="nl" sz="1600" b="0" i="0" u="none" cap="none" baseline="0">
                <a:cs typeface="Arial" charset="0"/>
              </a:rPr>
              <a:t>(8 dagen in de cursusruimte en 15 dagen cursus/workshops in 6 maanden)</a:t>
            </a:r>
            <a:endParaRPr lang="nl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Presentaties door de cursusleider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Veldwerk (mentorschap, audit, bezoek, “shadowing”, enz.)</a:t>
            </a:r>
          </a:p>
        </p:txBody>
      </p:sp>
      <p:pic>
        <p:nvPicPr>
          <p:cNvPr id="20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Oefeningen, workshops</a:t>
            </a:r>
          </a:p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simulaties, enz.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Persoonlijk werk, lezen van documentatie, enz.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42943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E-learning,</a:t>
            </a:r>
            <a:r>
              <a:rPr lang="nl" sz="831">
                <a:solidFill>
                  <a:prstClr val="black"/>
                </a:solidFill>
              </a:rPr>
              <a:t/>
            </a:r>
            <a:br>
              <a:rPr lang="nl" sz="831">
                <a:solidFill>
                  <a:prstClr val="black"/>
                </a:solidFill>
              </a:rPr>
            </a:br>
            <a:r>
              <a:rPr lang="nl" sz="831" b="0" i="0" u="none" baseline="0">
                <a:solidFill>
                  <a:prstClr val="black"/>
                </a:solidFill>
              </a:rPr>
              <a:t> zelfstudie</a:t>
            </a:r>
          </a:p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Virtuele cursusruimten</a:t>
            </a:r>
            <a:endParaRPr lang="nl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Uitwisseling met actoren, presentaties van directieleden, enz.</a:t>
            </a:r>
            <a:endParaRPr lang="nl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44838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1600" b="1" i="0" u="none" baseline="0">
                <a:solidFill>
                  <a:srgbClr val="FFFFFF"/>
                </a:solidFill>
              </a:rPr>
              <a:t>Algemeen gemeenschappelijk deel (TCG) (3 d)</a:t>
            </a:r>
            <a:endParaRPr lang="nl" altLang="fr-FR" sz="900" b="1" dirty="0">
              <a:solidFill>
                <a:srgbClr val="FFFFFF"/>
              </a:solidFill>
            </a:endParaRPr>
          </a:p>
        </p:txBody>
      </p:sp>
      <p:sp>
        <p:nvSpPr>
          <p:cNvPr id="43" name="Bouton d'action : Personnalisé 42">
            <a:hlinkClick r:id="" action="ppaction://noaction" highlightClick="1"/>
          </p:cNvPr>
          <p:cNvSpPr/>
          <p:nvPr/>
        </p:nvSpPr>
        <p:spPr>
          <a:xfrm rot="16200000">
            <a:off x="-1605978" y="3112318"/>
            <a:ext cx="4645025" cy="353964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1600" b="1" i="0" u="none" baseline="0">
                <a:solidFill>
                  <a:srgbClr val="FFFFFF"/>
                </a:solidFill>
              </a:rPr>
              <a:t> Gemeenschappelijk deel Activiteit Site (TCAS) (2 d)</a:t>
            </a:r>
          </a:p>
        </p:txBody>
      </p:sp>
      <p:graphicFrame>
        <p:nvGraphicFramePr>
          <p:cNvPr id="82" name="Espace réservé du contenu 3"/>
          <p:cNvGraphicFramePr>
            <a:graphicFrameLocks noGrp="1"/>
          </p:cNvGraphicFramePr>
          <p:nvPr/>
        </p:nvGraphicFramePr>
        <p:xfrm>
          <a:off x="2137445" y="976485"/>
          <a:ext cx="4248150" cy="3743326"/>
        </p:xfrm>
        <a:graphic>
          <a:graphicData uri="http://schemas.openxmlformats.org/drawingml/2006/table">
            <a:tbl>
              <a:tblPr/>
              <a:tblGrid>
                <a:gridCol w="1455738"/>
                <a:gridCol w="1377950"/>
                <a:gridCol w="1414462"/>
              </a:tblGrid>
              <a:tr h="569913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Gemeenschappelijk technisch deel (TCT)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                </a:t>
                      </a:r>
                      <a:r>
                        <a:rPr kumimoji="0" lang="nl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(3 d)</a:t>
                      </a:r>
                      <a:endParaRPr kumimoji="0" lang="nl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HSE-actor in mijn beroep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Aspecten van de menselijke factoren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Zwakke signalen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Het werkproces en de relatie met de contractanten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Procedure werk en werkvergunning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Focus op de co-activiteit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Conformiteit van de werkzaamheden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Relatie met de contractanten (rechten en plichten)</a:t>
                      </a: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Risico's en gevaren in mijn beroep identificeren om de integriteit te beschermen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Risicoanalyse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Veiligheidsvoorzieningen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Wijzigingenbeleid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547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Veiligheidsgesprek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Managementsysteem</a:t>
                      </a:r>
                      <a:b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/Audit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Verbeteringscyclus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4929288" y="104316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88" y="1051098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5621438" y="1036810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13" y="1041573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Espace réservé du contenu 3"/>
          <p:cNvGraphicFramePr>
            <a:graphicFrameLocks noGrp="1"/>
          </p:cNvGraphicFramePr>
          <p:nvPr/>
        </p:nvGraphicFramePr>
        <p:xfrm>
          <a:off x="6444208" y="2877093"/>
          <a:ext cx="2548981" cy="2567940"/>
        </p:xfrm>
        <a:graphic>
          <a:graphicData uri="http://schemas.openxmlformats.org/drawingml/2006/table">
            <a:tbl>
              <a:tblPr/>
              <a:tblGrid>
                <a:gridCol w="1800200"/>
                <a:gridCol w="748781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Oefeningen op het terrein </a:t>
                      </a:r>
                      <a:br>
                        <a:rPr kumimoji="0" lang="nl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nl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gevolgd door een debriefing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Werkvergunningencircuit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Werkvergunningenaudit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Bezoek op het bouwterrein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HSE-audit op het terrein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Workshop risicoanalyse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Controle compenserende maatregelen (feedback, vergunning, veiligheidsvoorzieningen)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Ongeveer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 dagen verdeeld over </a:t>
                      </a:r>
                      <a:b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 activiteit</a:t>
                      </a: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2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87" y="2886931"/>
            <a:ext cx="388937" cy="3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51279" y="3223230"/>
            <a:ext cx="388937" cy="3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Espace réservé du contenu 3"/>
          <p:cNvGraphicFramePr>
            <a:graphicFrameLocks/>
          </p:cNvGraphicFramePr>
          <p:nvPr/>
        </p:nvGraphicFramePr>
        <p:xfrm>
          <a:off x="7800975" y="4834607"/>
          <a:ext cx="1152525" cy="6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Impressiesrapport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Persoonlijke engagementen</a:t>
                      </a:r>
                      <a:endParaRPr kumimoji="0" lang="nl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tot 1 dag</a:t>
                      </a:r>
                      <a:endParaRPr kumimoji="0" lang="nl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3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609013" y="5199732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293894" y="6066870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100" b="1" i="0" u="none" baseline="0">
                <a:solidFill>
                  <a:prstClr val="white">
                    <a:lumMod val="65000"/>
                  </a:prstClr>
                </a:solidFill>
              </a:rPr>
              <a:t>6 maanden</a:t>
            </a:r>
          </a:p>
        </p:txBody>
      </p:sp>
      <p:pic>
        <p:nvPicPr>
          <p:cNvPr id="34" name="Image 2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23" y="1035694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Espace réservé du numéro de diapositive 46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15</a:t>
            </a:fld>
            <a:endParaRPr lang="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ZoneTexte 1"/>
          <p:cNvSpPr txBox="1">
            <a:spLocks noChangeArrowheads="1"/>
          </p:cNvSpPr>
          <p:nvPr/>
        </p:nvSpPr>
        <p:spPr bwMode="auto">
          <a:xfrm>
            <a:off x="2771800" y="569753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prstClr val="white"/>
                </a:solidFill>
              </a:rPr>
              <a:t>D6</a:t>
            </a:r>
            <a:endParaRPr lang="nl" altLang="fr-FR" b="1" dirty="0">
              <a:solidFill>
                <a:prstClr val="white"/>
              </a:solidFill>
            </a:endParaRPr>
          </a:p>
        </p:txBody>
      </p:sp>
      <p:sp>
        <p:nvSpPr>
          <p:cNvPr id="55" name="ZoneTexte 47"/>
          <p:cNvSpPr txBox="1">
            <a:spLocks noChangeArrowheads="1"/>
          </p:cNvSpPr>
          <p:nvPr/>
        </p:nvSpPr>
        <p:spPr bwMode="auto">
          <a:xfrm>
            <a:off x="3849902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prstClr val="white"/>
                </a:solidFill>
              </a:rPr>
              <a:t>D7</a:t>
            </a:r>
            <a:endParaRPr lang="nl" altLang="fr-FR" b="1" dirty="0">
              <a:solidFill>
                <a:prstClr val="white"/>
              </a:solidFill>
            </a:endParaRPr>
          </a:p>
        </p:txBody>
      </p:sp>
      <p:sp>
        <p:nvSpPr>
          <p:cNvPr id="57" name="ZoneTexte 49"/>
          <p:cNvSpPr txBox="1">
            <a:spLocks noChangeArrowheads="1"/>
          </p:cNvSpPr>
          <p:nvPr/>
        </p:nvSpPr>
        <p:spPr bwMode="auto">
          <a:xfrm>
            <a:off x="4854789" y="568007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prstClr val="white"/>
                </a:solidFill>
              </a:rPr>
              <a:t>D8</a:t>
            </a:r>
            <a:endParaRPr lang="nl" altLang="fr-FR" b="1" dirty="0">
              <a:solidFill>
                <a:prstClr val="white"/>
              </a:solidFill>
            </a:endParaRP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925513" y="4890010"/>
          <a:ext cx="1150937" cy="62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075"/>
                <a:gridCol w="398862"/>
              </a:tblGrid>
              <a:tr h="62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Brandbestrijding en EHBO</a:t>
                      </a:r>
                      <a:endParaRPr kumimoji="0" lang="nl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Minimaal </a:t>
                      </a:r>
                      <a:b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d</a:t>
                      </a: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0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1" y="5228307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Espace réservé du contenu 3"/>
          <p:cNvGraphicFramePr>
            <a:graphicFrameLocks/>
          </p:cNvGraphicFramePr>
          <p:nvPr/>
        </p:nvGraphicFramePr>
        <p:xfrm>
          <a:off x="925511" y="4372484"/>
          <a:ext cx="1150939" cy="67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3"/>
                <a:gridCol w="528786"/>
              </a:tblGrid>
              <a:tr h="517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E-learning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 gouden regels</a:t>
                      </a:r>
                      <a:endParaRPr kumimoji="0" lang="nl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uur</a:t>
                      </a:r>
                      <a:endParaRPr kumimoji="0" lang="nl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43" y="4662294"/>
            <a:ext cx="254000" cy="1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Bouton d'action : Personnalisé 58">
            <a:hlinkClick r:id="" action="ppaction://noaction" highlightClick="1"/>
          </p:cNvPr>
          <p:cNvSpPr/>
          <p:nvPr/>
        </p:nvSpPr>
        <p:spPr>
          <a:xfrm rot="16200000">
            <a:off x="-55061" y="2226762"/>
            <a:ext cx="3312034" cy="792086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1600" b="1" i="0" u="none" baseline="0">
                <a:solidFill>
                  <a:srgbClr val="FFFFFF"/>
                </a:solidFill>
              </a:rPr>
              <a:t>Oefeningen in de vestiging (3 d)</a:t>
            </a:r>
            <a:endParaRPr lang="nl" altLang="fr-FR" sz="1600" b="1" dirty="0">
              <a:solidFill>
                <a:srgbClr val="FFFFFF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2051720" y="1008410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1115616" y="966787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outon d'action : Retour 6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/>
          </a:p>
        </p:txBody>
      </p:sp>
      <p:sp>
        <p:nvSpPr>
          <p:cNvPr id="46" name="ZoneTexte 45"/>
          <p:cNvSpPr txBox="1"/>
          <p:nvPr/>
        </p:nvSpPr>
        <p:spPr>
          <a:xfrm>
            <a:off x="-897820" y="6021288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100" b="1" i="0" u="none" baseline="0">
                <a:solidFill>
                  <a:prstClr val="white">
                    <a:lumMod val="65000"/>
                  </a:prstClr>
                </a:solidFill>
              </a:rPr>
              <a:t>Indiensttreding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36537" y="606687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100" b="1" i="0" u="none" baseline="0">
                <a:solidFill>
                  <a:prstClr val="white">
                    <a:lumMod val="65000"/>
                  </a:prstClr>
                </a:solidFill>
              </a:rPr>
              <a:t>Indiensttreding</a:t>
            </a:r>
          </a:p>
        </p:txBody>
      </p:sp>
    </p:spTree>
    <p:extLst>
      <p:ext uri="{BB962C8B-B14F-4D97-AF65-F5344CB8AC3E}">
        <p14:creationId xmlns="" xmlns:p14="http://schemas.microsoft.com/office/powerpoint/2010/main" val="8638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26757"/>
            <a:ext cx="8713788" cy="538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19458" name="Titre 1"/>
          <p:cNvSpPr>
            <a:spLocks noGrp="1"/>
          </p:cNvSpPr>
          <p:nvPr>
            <p:ph type="title"/>
          </p:nvPr>
        </p:nvSpPr>
        <p:spPr bwMode="auto">
          <a:xfrm>
            <a:off x="179512" y="274638"/>
            <a:ext cx="889463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nl" b="1" i="0" u="none" cap="none" baseline="0" dirty="0">
                <a:cs typeface="Arial" charset="0"/>
              </a:rPr>
              <a:t>Traject 4</a:t>
            </a:r>
            <a:r>
              <a:rPr lang="nl" b="0" i="0" u="none" cap="none" baseline="0" dirty="0">
                <a:cs typeface="Arial" charset="0"/>
              </a:rPr>
              <a:t> - </a:t>
            </a:r>
            <a:r>
              <a:rPr lang="nl" sz="2000" b="0" i="0" u="none" cap="none" baseline="0" dirty="0">
                <a:cs typeface="Arial" charset="0"/>
              </a:rPr>
              <a:t>Pompbedienden, chauffeurs, polyvalente operators in de exploitatie</a:t>
            </a:r>
            <a:r>
              <a:rPr lang="nl" sz="2000" b="0" cap="none" dirty="0">
                <a:cs typeface="Arial" charset="0"/>
              </a:rPr>
              <a:t/>
            </a:r>
            <a:br>
              <a:rPr lang="nl" sz="2000" b="0" cap="none" dirty="0">
                <a:cs typeface="Arial" charset="0"/>
              </a:rPr>
            </a:br>
            <a:r>
              <a:rPr lang="nl" sz="1800" b="0" i="0" u="none" cap="none" baseline="0" dirty="0">
                <a:cs typeface="Arial" charset="0"/>
              </a:rPr>
              <a:t> </a:t>
            </a:r>
            <a:r>
              <a:rPr lang="nl" sz="1600" b="0" i="0" u="none" cap="none" baseline="0" dirty="0">
                <a:cs typeface="Arial" charset="0"/>
              </a:rPr>
              <a:t>(4 dagen in de cursusruimte plus 3 dagen opleiding/praktijk in 3 maanden) </a:t>
            </a:r>
            <a:r>
              <a:rPr lang="nl" sz="2000" b="0" cap="none" dirty="0">
                <a:cs typeface="Arial" charset="0"/>
              </a:rPr>
              <a:t/>
            </a:r>
            <a:br>
              <a:rPr lang="nl" sz="2000" b="0" cap="none" dirty="0">
                <a:cs typeface="Arial" charset="0"/>
              </a:rPr>
            </a:br>
            <a:endParaRPr lang="nl" altLang="fr-FR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Presentaties door de cursusleider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Veldwerk (mentorschap, audit, bezoek, “shadowing”, enz.)</a:t>
            </a:r>
          </a:p>
        </p:txBody>
      </p:sp>
      <p:pic>
        <p:nvPicPr>
          <p:cNvPr id="1946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Oefeningen, workshops</a:t>
            </a:r>
          </a:p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simulaties, enz.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Persoonlijk werk, lezen van documentatie, enz.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26224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E-learning,</a:t>
            </a:r>
            <a:r>
              <a:rPr lang="nl" sz="831">
                <a:solidFill>
                  <a:prstClr val="black"/>
                </a:solidFill>
              </a:rPr>
              <a:t/>
            </a:r>
            <a:br>
              <a:rPr lang="nl" sz="831">
                <a:solidFill>
                  <a:prstClr val="black"/>
                </a:solidFill>
              </a:rPr>
            </a:br>
            <a:r>
              <a:rPr lang="nl" sz="831" b="0" i="0" u="none" baseline="0">
                <a:solidFill>
                  <a:prstClr val="black"/>
                </a:solidFill>
              </a:rPr>
              <a:t> zelfstudie</a:t>
            </a:r>
          </a:p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Virtuele cursusruimten</a:t>
            </a:r>
            <a:endParaRPr lang="nl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nl" sz="831" b="0" i="0" u="none" baseline="0">
                <a:solidFill>
                  <a:prstClr val="black"/>
                </a:solidFill>
              </a:rPr>
              <a:t>Uitwisseling met actoren, presentaties van directieleden, enz.</a:t>
            </a:r>
            <a:endParaRPr lang="nl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924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sz="1600" b="1" i="0" u="none" baseline="0">
                <a:solidFill>
                  <a:srgbClr val="FFFFFF"/>
                </a:solidFill>
              </a:rPr>
              <a:t>Verkort algemeen gemeenschappelijk deel (TCG) (2 d)</a:t>
            </a:r>
            <a:endParaRPr lang="nl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755576" y="1024041"/>
          <a:ext cx="3558754" cy="4132580"/>
        </p:xfrm>
        <a:graphic>
          <a:graphicData uri="http://schemas.openxmlformats.org/drawingml/2006/table">
            <a:tbl>
              <a:tblPr/>
              <a:tblGrid>
                <a:gridCol w="3558754"/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Gemeenschappelijk deel (TC)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Activiteit vestiging (AS) (2 d)</a:t>
                      </a:r>
                      <a:endParaRPr kumimoji="0" lang="nl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Belangen voor de vestiging / mijn activiteit</a:t>
                      </a:r>
                      <a:endParaRPr kumimoji="0" lang="nl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Voornaamste risico's en ongevallen voor mijn vestiging/dochteronderneming/producten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Uitstoot, impacts op het milieu en de gezondheid, afvalstoffen</a:t>
                      </a:r>
                      <a:endParaRPr kumimoji="0" lang="nl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 voorschriften van de vestiging kennen en toepassen</a:t>
                      </a:r>
                      <a:endParaRPr kumimoji="0" lang="nl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Algemene veiligheidsregels, beveiliging vestiging/dochteronderneming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Pbm voor de vestiging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Bezoek aan de vestiging onder begeleiding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Noodsituaties, de contactpersonen kennen</a:t>
                      </a:r>
                      <a:endParaRPr kumimoji="0" lang="nl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 voorschriften van de vestiging kennen en toepassen</a:t>
                      </a: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(vervolg)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Gouden regel problematiek van de vestiging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Stakeholders van de vestiging/dochteronderneming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 juiste contactpersonen identificeren en kennen</a:t>
                      </a:r>
                      <a:endParaRPr kumimoji="0" lang="nl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HSE-referenties en bijbehorende hulpmiddelen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nl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487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846140" y="1131094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15" y="1139032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492252" y="1124744"/>
            <a:ext cx="312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52" y="112791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Espace réservé du contenu 3"/>
          <p:cNvGraphicFramePr>
            <a:graphicFrameLocks/>
          </p:cNvGraphicFramePr>
          <p:nvPr/>
        </p:nvGraphicFramePr>
        <p:xfrm>
          <a:off x="7596336" y="4834607"/>
          <a:ext cx="1152525" cy="6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Impressiesrapport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Persoonlijke engagementen</a:t>
                      </a:r>
                      <a:endParaRPr kumimoji="0" lang="nl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uur</a:t>
                      </a:r>
                      <a:endParaRPr kumimoji="0" lang="nl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950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04374" y="5228307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8443913" y="6035675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100" b="1" i="0" u="none" baseline="0">
                <a:solidFill>
                  <a:prstClr val="white">
                    <a:lumMod val="65000"/>
                  </a:prstClr>
                </a:solidFill>
              </a:rPr>
              <a:t>3 maanden</a:t>
            </a: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6744370" y="2132856"/>
          <a:ext cx="1393825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921"/>
                <a:gridCol w="503904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E-learning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 gouden regels</a:t>
                      </a:r>
                      <a:endParaRPr kumimoji="0" lang="nl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uur</a:t>
                      </a:r>
                      <a:endParaRPr kumimoji="0" lang="nl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521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06" y="2138437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179387" y="603567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100" b="1" i="0" u="none" baseline="0">
                <a:solidFill>
                  <a:prstClr val="white">
                    <a:lumMod val="65000"/>
                  </a:prstClr>
                </a:solidFill>
              </a:rPr>
              <a:t>Indiensttreding</a:t>
            </a:r>
          </a:p>
        </p:txBody>
      </p:sp>
      <p:pic>
        <p:nvPicPr>
          <p:cNvPr id="3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06" y="1139032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Espace réservé du contenu 3"/>
          <p:cNvGraphicFramePr>
            <a:graphicFrameLocks noGrp="1"/>
          </p:cNvGraphicFramePr>
          <p:nvPr/>
        </p:nvGraphicFramePr>
        <p:xfrm>
          <a:off x="4379243" y="2132856"/>
          <a:ext cx="1992957" cy="2354520"/>
        </p:xfrm>
        <a:graphic>
          <a:graphicData uri="http://schemas.openxmlformats.org/drawingml/2006/table">
            <a:tbl>
              <a:tblPr/>
              <a:tblGrid>
                <a:gridCol w="984845"/>
                <a:gridCol w="1008112"/>
              </a:tblGrid>
              <a:tr h="14914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Oefeningen op het terrein gevolgd door een debriefing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 gouden regels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Stop card</a:t>
                      </a:r>
                      <a:endParaRPr kumimoji="0" lang="nl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Op jacht naar afwijkingen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Producten van de vestiging en VIB's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Noodgevallen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dag verdeeld over de activiteit.</a:t>
                      </a:r>
                      <a:endParaRPr kumimoji="0" lang="nl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54" y="2834456"/>
            <a:ext cx="541746" cy="4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16</a:t>
            </a:fld>
            <a:endParaRPr lang="n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5" name="Espace réservé du contenu 3"/>
          <p:cNvGraphicFramePr>
            <a:graphicFrameLocks noGrp="1"/>
          </p:cNvGraphicFramePr>
          <p:nvPr/>
        </p:nvGraphicFramePr>
        <p:xfrm>
          <a:off x="6416675" y="4412942"/>
          <a:ext cx="2547813" cy="342900"/>
        </p:xfrm>
        <a:graphic>
          <a:graphicData uri="http://schemas.openxmlformats.org/drawingml/2006/table">
            <a:tbl>
              <a:tblPr/>
              <a:tblGrid>
                <a:gridCol w="2202766"/>
                <a:gridCol w="345047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Veilig rijgedrag</a:t>
                      </a:r>
                      <a:endParaRPr kumimoji="0" lang="nl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(Chauffeurs en reizende functies)</a:t>
                      </a:r>
                      <a:endParaRPr kumimoji="0" lang="nl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95" y="4365104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necteur droit 57"/>
          <p:cNvCxnSpPr/>
          <p:nvPr/>
        </p:nvCxnSpPr>
        <p:spPr>
          <a:xfrm>
            <a:off x="6372200" y="1052736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1691476" y="561781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prstClr val="white"/>
                </a:solidFill>
              </a:rPr>
              <a:t>D3</a:t>
            </a:r>
            <a:endParaRPr lang="nl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5282982" y="559898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b="1" i="0" u="none" baseline="0">
                <a:solidFill>
                  <a:prstClr val="white"/>
                </a:solidFill>
              </a:rPr>
              <a:t>D4</a:t>
            </a:r>
            <a:endParaRPr lang="nl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/>
          </a:p>
        </p:txBody>
      </p:sp>
      <p:grpSp>
        <p:nvGrpSpPr>
          <p:cNvPr id="52" name="Groupe 51"/>
          <p:cNvGrpSpPr/>
          <p:nvPr/>
        </p:nvGrpSpPr>
        <p:grpSpPr>
          <a:xfrm>
            <a:off x="6744370" y="3025252"/>
            <a:ext cx="1393825" cy="556422"/>
            <a:chOff x="5100638" y="1340768"/>
            <a:chExt cx="1393825" cy="556422"/>
          </a:xfrm>
        </p:grpSpPr>
        <p:graphicFrame>
          <p:nvGraphicFramePr>
            <p:cNvPr id="5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Step</a:t>
                        </a: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in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</a:t>
                        </a:r>
                        <a:r>
                          <a:rPr kumimoji="0" lang="fr-FR" altLang="fr-FR" sz="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uur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59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80535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nl" b="0" i="0" u="none" baseline="0">
                <a:cs typeface="Arial" pitchFamily="34" charset="0"/>
              </a:rPr>
              <a:t>Aan het einde van deze module:</a:t>
            </a:r>
          </a:p>
          <a:p>
            <a:pPr marL="0" indent="0" algn="just" rtl="0">
              <a:buFont typeface="Lucida Grande"/>
              <a:buNone/>
            </a:pPr>
            <a:endParaRPr lang="nl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nl" b="0" i="0" u="none" baseline="0">
                <a:cs typeface="Arial" pitchFamily="34" charset="0"/>
              </a:rPr>
              <a:t>begrijpt u het doel en de reden waarom u het integratietraject volgt en weet u hoe deze integratie gaat verlopen; </a:t>
            </a:r>
            <a:endParaRPr lang="nl" altLang="fr-FR" dirty="0">
              <a:cs typeface="Arial" pitchFamily="34" charset="0"/>
            </a:endParaRPr>
          </a:p>
          <a:p>
            <a:pPr marL="273050" indent="-273050" algn="just" rtl="0"/>
            <a:endParaRPr lang="nl" altLang="fr-FR" dirty="0" smtClean="0">
              <a:cs typeface="Helvetica" pitchFamily="34" charset="0"/>
            </a:endParaRPr>
          </a:p>
          <a:p>
            <a:pPr marL="273050" indent="-273050" algn="just" rtl="0"/>
            <a:r>
              <a:rPr lang="nl" b="0" i="0" u="none" baseline="0">
                <a:cs typeface="Arial" pitchFamily="34" charset="0"/>
              </a:rPr>
              <a:t>begrijpt u het engagement en de visie van het topmanagement inzake H3SE (Health, Safety, Security, Social, Environment) en kunt u dit omschrijven.</a:t>
            </a:r>
          </a:p>
          <a:p>
            <a:pPr marL="0" indent="0" algn="l" rtl="0"/>
            <a:endParaRPr lang="nl" altLang="fr-FR" dirty="0" smtClean="0">
              <a:cs typeface="Arial" pitchFamily="34" charset="0"/>
            </a:endParaRPr>
          </a:p>
        </p:txBody>
      </p:sp>
      <p:sp>
        <p:nvSpPr>
          <p:cNvPr id="1536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nl" b="0" i="0" u="none" baseline="0">
                <a:latin typeface="Arial" pitchFamily="34" charset="0"/>
                <a:cs typeface="Helvetica" pitchFamily="34" charset="0"/>
              </a:rPr>
              <a:t>Integratieset H3SE - TCG 1.1 – Inleiding en engagement van het topmanagement – V2</a:t>
            </a:r>
            <a:endParaRPr lang="nl" altLang="fr-FR" dirty="0" smtClean="0">
              <a:latin typeface="Arial" pitchFamily="34" charset="0"/>
              <a:cs typeface="Helvetica" pitchFamily="34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44121557-CB0F-4576-A502-E93EEFB6D70D}" type="slidenum">
              <a:rPr/>
              <a:pPr algn="r" rtl="0"/>
              <a:t>2</a:t>
            </a:fld>
            <a:endParaRPr lang="nl" alt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nl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Doelstellingen van de module</a:t>
            </a:r>
            <a:endParaRPr lang="nl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Integratieset H3SE - TCG 1.1 – Inleiding en engagement van het topmanagement – V2</a:t>
            </a:r>
            <a:endParaRPr kumimoji="0" lang="nl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>
                <a:solidFill>
                  <a:schemeClr val="accent3">
                    <a:lumMod val="75000"/>
                  </a:schemeClr>
                </a:solidFill>
              </a:rPr>
              <a:t>Uw integratietraject</a:t>
            </a:r>
            <a:endParaRPr lang="nl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nl" b="0" i="0" u="none" baseline="0">
                <a:cs typeface="Arial" pitchFamily="34" charset="0"/>
              </a:rPr>
              <a:t>De doelstellingen van uw integratietraject zijn:</a:t>
            </a:r>
          </a:p>
          <a:p>
            <a:pPr marL="0" indent="0" algn="just" rtl="0">
              <a:buFont typeface="Lucida Grande"/>
              <a:buNone/>
            </a:pPr>
            <a:endParaRPr lang="nl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nl" b="0" i="0" u="none" baseline="0">
                <a:cs typeface="Arial" pitchFamily="34" charset="0"/>
              </a:rPr>
              <a:t>alle werknemers van de groep dezelfde H3SE-kennis en basisvaardigheden geven;</a:t>
            </a:r>
          </a:p>
          <a:p>
            <a:pPr marL="273050" indent="-273050" algn="just" rtl="0"/>
            <a:r>
              <a:rPr lang="nl" b="0" i="0" u="none" baseline="0">
                <a:cs typeface="Arial" pitchFamily="34" charset="0"/>
              </a:rPr>
              <a:t>ervoor zorgen dat deze kennis en vaardigheden aansluiten bij de functie die u gaat vervullen;</a:t>
            </a:r>
          </a:p>
          <a:p>
            <a:pPr marL="273050" indent="-273050" algn="just" rtl="0"/>
            <a:r>
              <a:rPr lang="nl" b="0" i="0" u="none" baseline="0">
                <a:cs typeface="Arial" pitchFamily="34" charset="0"/>
              </a:rPr>
              <a:t>de H3SE-waarden verankeren als een gedragswijze in uw dagelijkse werkzaamheden.</a:t>
            </a:r>
          </a:p>
          <a:p>
            <a:pPr marL="0" indent="0" algn="just" rtl="0">
              <a:buFont typeface="Lucida Grande"/>
              <a:buNone/>
            </a:pPr>
            <a:endParaRPr lang="nl" altLang="fr-FR" dirty="0" smtClean="0">
              <a:cs typeface="Arial" pitchFamily="34" charset="0"/>
            </a:endParaRPr>
          </a:p>
          <a:p>
            <a:pPr marL="0" indent="0" algn="just" rtl="0">
              <a:buFont typeface="Lucida Grande"/>
              <a:buNone/>
            </a:pPr>
            <a:r>
              <a:rPr lang="nl" b="0" i="0" u="none" baseline="0">
                <a:cs typeface="Arial" pitchFamily="34" charset="0"/>
              </a:rPr>
              <a:t>Na de eerste dagen van uw traject: </a:t>
            </a:r>
          </a:p>
          <a:p>
            <a:pPr marL="273050" indent="-273050" algn="just" rtl="0"/>
            <a:r>
              <a:rPr lang="nl" b="0" i="0" u="none" baseline="0">
                <a:cs typeface="Arial" pitchFamily="34" charset="0"/>
              </a:rPr>
              <a:t>uitreiking van een </a:t>
            </a:r>
            <a:r>
              <a:rPr lang="nl" b="1" i="0" u="none" baseline="0">
                <a:cs typeface="Arial" pitchFamily="34" charset="0"/>
              </a:rPr>
              <a:t>H3SE-paspoort</a:t>
            </a:r>
            <a:r>
              <a:rPr lang="nl" b="0" i="0" u="none" baseline="0">
                <a:cs typeface="Arial" pitchFamily="34" charset="0"/>
              </a:rPr>
              <a:t> dat getuigt van de door u gevolgde modules: </a:t>
            </a:r>
            <a:r>
              <a:rPr lang="nl" b="1" i="0" u="none" baseline="0">
                <a:cs typeface="Arial" pitchFamily="34" charset="0"/>
              </a:rPr>
              <a:t>een ware werkvergunning om bij Total aan de slag te gaan</a:t>
            </a:r>
            <a:r>
              <a:rPr lang="nl" b="0" i="0" u="none" baseline="0">
                <a:cs typeface="Arial" pitchFamily="34" charset="0"/>
              </a:rPr>
              <a:t>.</a:t>
            </a:r>
          </a:p>
          <a:p>
            <a:pPr marL="0" indent="0" algn="l" rtl="0"/>
            <a:endParaRPr lang="nl" altLang="fr-FR" dirty="0" smtClean="0">
              <a:cs typeface="Arial" pitchFamily="34" charset="0"/>
            </a:endParaRP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nl" b="0" i="0" u="none" baseline="0">
                <a:latin typeface="Arial" pitchFamily="34" charset="0"/>
                <a:cs typeface="Helvetica" pitchFamily="34" charset="0"/>
              </a:rPr>
              <a:t>Integratieset H3SE - TCG 1.1 – Inleiding en engagement van het topmanagement – V1</a:t>
            </a: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1D5BA84B-0130-4C22-8907-B9E163F7B049}" type="slidenum">
              <a:rPr/>
              <a:pPr algn="r" rtl="0"/>
              <a:t>3</a:t>
            </a:fld>
            <a:endParaRPr lang="nl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Integratieset H3SE - TCG 1.1 – Inleiding en engagement van het topmanagement – V2</a:t>
            </a:r>
            <a:endParaRPr kumimoji="0" lang="nl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1" i="0" u="none" baseline="0">
                <a:solidFill>
                  <a:schemeClr val="accent3">
                    <a:lumMod val="75000"/>
                  </a:schemeClr>
                </a:solidFill>
              </a:rPr>
              <a:t>TOTAL in het kort</a:t>
            </a:r>
            <a:endParaRPr lang="n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nl" b="0" i="0" u="none" baseline="0"/>
              <a:t>Integratieset H3SE - TCG 1.1 – Inleiding en engagement van het topmanagement – V1</a:t>
            </a:r>
            <a:endParaRPr lang="nl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1C831C7C-3513-4BFE-8A2A-944D9D7FC9BE}" type="slidenum">
              <a:rPr/>
              <a:pPr algn="r" rtl="0"/>
              <a:t>4</a:t>
            </a:fld>
            <a:endParaRPr lang="nl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58" y="1484784"/>
            <a:ext cx="6035972" cy="4019921"/>
          </a:xfrm>
          <a:prstGeom prst="rect">
            <a:avLst/>
          </a:prstGeom>
        </p:spPr>
      </p:pic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Integratieset H3SE - TCG 1.1 – Inleiding en engagement van het topmanagement – V2</a:t>
            </a:r>
            <a:endParaRPr kumimoji="0" lang="nl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nl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TOTAL in het kort</a:t>
            </a:r>
            <a:endParaRPr lang="nl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741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nl" b="0" i="0" u="none" baseline="0">
                <a:latin typeface="Arial" pitchFamily="34" charset="0"/>
                <a:cs typeface="Arial" pitchFamily="34" charset="0"/>
              </a:rPr>
              <a:t>Integratieset H3SE - TCG 1.1 – Inleiding en engagement van het topmanagement – V1</a:t>
            </a:r>
          </a:p>
        </p:txBody>
      </p:sp>
      <p:sp>
        <p:nvSpPr>
          <p:cNvPr id="17411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BF36F3B3-ECA7-4978-AFE2-5E11BC32AD21}" type="slidenum">
              <a:rPr/>
              <a:pPr algn="r" rtl="0"/>
              <a:t>5</a:t>
            </a:fld>
            <a:endParaRPr lang="nl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476250" y="1771650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950" b="1" i="0" u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WINNING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0088" y="1989138"/>
            <a:ext cx="1411287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Olie- en/of </a:t>
            </a:r>
            <a:r>
              <a:rPr lang="nl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gasproductie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0088" y="23114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METHAANTANKER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088" y="250507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OLIETANKER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0088" y="2695575"/>
            <a:ext cx="1030287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Vloeibaarmaking </a:t>
            </a:r>
            <a:r>
              <a:rPr lang="nl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hervergassing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6250" y="3233738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950" b="1" i="0" u="none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RAFFINAGE – CHEMIE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0088" y="352742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Raffinaderij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0088" y="37211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Petrochemie</a:t>
            </a:r>
          </a:p>
        </p:txBody>
      </p:sp>
      <p:sp>
        <p:nvSpPr>
          <p:cNvPr id="17420" name="ZoneTexte 13"/>
          <p:cNvSpPr txBox="1">
            <a:spLocks noChangeArrowheads="1"/>
          </p:cNvSpPr>
          <p:nvPr/>
        </p:nvSpPr>
        <p:spPr bwMode="auto">
          <a:xfrm>
            <a:off x="700088" y="3914775"/>
            <a:ext cx="1295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/>
            <a:r>
              <a:rPr lang="nl" sz="800" b="1" i="0" u="none" baseline="0">
                <a:solidFill>
                  <a:schemeClr val="tx2"/>
                </a:solidFill>
              </a:rPr>
              <a:t>Specialiteitenchemie</a:t>
            </a:r>
          </a:p>
        </p:txBody>
      </p:sp>
      <p:sp>
        <p:nvSpPr>
          <p:cNvPr id="15" name="Ellipse 14"/>
          <p:cNvSpPr/>
          <p:nvPr/>
        </p:nvSpPr>
        <p:spPr>
          <a:xfrm>
            <a:off x="484188" y="203041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nl" sz="800" b="1" i="0" u="none" baseline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484188" y="22748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nl" sz="800" b="1" i="0" u="none" baseline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7" name="Ellipse 16"/>
          <p:cNvSpPr/>
          <p:nvPr/>
        </p:nvSpPr>
        <p:spPr>
          <a:xfrm>
            <a:off x="484188" y="246856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nl" sz="800" b="1" i="0" u="none" baseline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Ellipse 17"/>
          <p:cNvSpPr/>
          <p:nvPr/>
        </p:nvSpPr>
        <p:spPr>
          <a:xfrm>
            <a:off x="484188" y="27320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nl" sz="800" b="1" i="0" u="none" baseline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9" name="Ellipse 18"/>
          <p:cNvSpPr/>
          <p:nvPr/>
        </p:nvSpPr>
        <p:spPr>
          <a:xfrm>
            <a:off x="484188" y="34877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nl" sz="800" b="1" i="0" u="none" baseline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0" name="Ellipse 19"/>
          <p:cNvSpPr/>
          <p:nvPr/>
        </p:nvSpPr>
        <p:spPr>
          <a:xfrm>
            <a:off x="484188" y="3679825"/>
            <a:ext cx="171450" cy="1730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nl" sz="800" b="1" i="0" u="none" baseline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1" name="Ellipse 20"/>
          <p:cNvSpPr/>
          <p:nvPr/>
        </p:nvSpPr>
        <p:spPr>
          <a:xfrm>
            <a:off x="484188" y="387350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nl" sz="800" b="1" i="0" u="none" baseline="0">
                <a:solidFill>
                  <a:schemeClr val="bg1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00088" y="4106863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Tradingbureau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6250" y="4570413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950" b="1" i="0" u="none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MARKETING &amp; SERVICES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00088" y="486410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Benzinestation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00088" y="505777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Smeermiddelenfabriek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00088" y="525145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Olieopslag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0088" y="544512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nl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Zonnepanelen</a:t>
            </a:r>
          </a:p>
        </p:txBody>
      </p:sp>
      <p:sp>
        <p:nvSpPr>
          <p:cNvPr id="28" name="Ellipse 27"/>
          <p:cNvSpPr/>
          <p:nvPr/>
        </p:nvSpPr>
        <p:spPr>
          <a:xfrm>
            <a:off x="484188" y="40719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nl" sz="800" b="1" i="0" u="none" baseline="0">
                <a:solidFill>
                  <a:schemeClr val="bg1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9" name="Ellipse 28"/>
          <p:cNvSpPr/>
          <p:nvPr/>
        </p:nvSpPr>
        <p:spPr>
          <a:xfrm>
            <a:off x="484188" y="4827588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nl" sz="800" b="1" i="0" u="none" baseline="0">
                <a:solidFill>
                  <a:schemeClr val="bg1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30" name="Ellipse 29"/>
          <p:cNvSpPr/>
          <p:nvPr/>
        </p:nvSpPr>
        <p:spPr>
          <a:xfrm>
            <a:off x="484188" y="5019675"/>
            <a:ext cx="171450" cy="1730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nl" sz="800" b="1" i="0" u="none" baseline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Ellipse 30"/>
          <p:cNvSpPr/>
          <p:nvPr/>
        </p:nvSpPr>
        <p:spPr>
          <a:xfrm>
            <a:off x="484188" y="5211763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nl" sz="800" b="1" i="0" u="none" baseline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Ellipse 31"/>
          <p:cNvSpPr/>
          <p:nvPr/>
        </p:nvSpPr>
        <p:spPr>
          <a:xfrm>
            <a:off x="484188" y="5405438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nl" sz="800" b="1" i="0" u="none" baseline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7439" name="Imag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863" y="1271588"/>
            <a:ext cx="667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Integratieset H3SE - TCG 1.1 – Inleiding en engagement van het topmanagement – V2</a:t>
            </a:r>
            <a:endParaRPr kumimoji="0" lang="nl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nl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TOTAL en de H3SE</a:t>
            </a:r>
            <a:endParaRPr lang="nl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843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nl" b="0" i="0" u="none" baseline="0">
                <a:latin typeface="Arial" pitchFamily="34" charset="0"/>
                <a:cs typeface="Arial" pitchFamily="34" charset="0"/>
              </a:rPr>
              <a:t>Integratieset H3SE - TCG 1.1 – Inleiding en engagement van het topmanagement – V1</a:t>
            </a:r>
          </a:p>
        </p:txBody>
      </p:sp>
      <p:sp>
        <p:nvSpPr>
          <p:cNvPr id="18435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24471E0A-F404-4560-88A9-1DE4900604C9}" type="slidenum">
              <a:rPr/>
              <a:pPr algn="r" rtl="0"/>
              <a:t>6</a:t>
            </a:fld>
            <a:endParaRPr lang="nl" altLang="fr-FR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2813"/>
            <a:ext cx="8075613" cy="51800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nl" sz="2400" b="0" i="0" u="none" baseline="0">
                <a:cs typeface="Arial" pitchFamily="34" charset="0"/>
              </a:rPr>
              <a:t>De belangen: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nl" sz="2000" b="0" i="0" u="none" baseline="0">
                <a:cs typeface="Arial" pitchFamily="34" charset="0"/>
              </a:rPr>
              <a:t>de bescherming van de personen, van het milieu en van de goederen;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nl" sz="2000" b="0" i="0" u="none" baseline="0">
                <a:cs typeface="Arial" pitchFamily="34" charset="0"/>
              </a:rPr>
              <a:t>de duurzaamheid van onze activiteiten.</a:t>
            </a:r>
          </a:p>
          <a:p>
            <a:pPr marL="0" indent="0" algn="just" rtl="0">
              <a:buFont typeface="Lucida Grande"/>
              <a:buNone/>
            </a:pPr>
            <a:r>
              <a:rPr lang="nl" sz="2800" b="0" i="0" u="none" baseline="0">
                <a:cs typeface="Arial" pitchFamily="34" charset="0"/>
              </a:rPr>
              <a:t> </a:t>
            </a:r>
          </a:p>
          <a:p>
            <a:pPr marL="0" indent="0" algn="just" rtl="0">
              <a:buFont typeface="Lucida Grande"/>
              <a:buNone/>
            </a:pPr>
            <a:r>
              <a:rPr lang="nl" sz="2400" b="0" i="0" u="none" baseline="0">
                <a:cs typeface="Arial" pitchFamily="34" charset="0"/>
              </a:rPr>
              <a:t>Het streven: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nl" sz="2000" b="0" i="0" u="none" baseline="0">
                <a:cs typeface="Arial" pitchFamily="34" charset="0"/>
              </a:rPr>
              <a:t>elk lichamelijk ongeval vermijden en de risico's die inherent zijn aan onze activiteiten beheersen;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nl" sz="2000" b="0" i="0" u="none" baseline="0">
                <a:cs typeface="Arial" pitchFamily="34" charset="0"/>
              </a:rPr>
              <a:t>de impact van de vestigingen op de omgeving (water, lucht, afvalstoffen, geluidshinder, geur en esthetiek) verminderen;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nl" sz="2000" b="0" i="0" u="none" baseline="0">
                <a:cs typeface="Arial" pitchFamily="34" charset="0"/>
              </a:rPr>
              <a:t>een rol spelen in het lokale leven en beantwoorden aan de verwachtingen van de stakeholders;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nl" sz="2000" b="0" i="0" u="none" baseline="0">
                <a:cs typeface="Arial" pitchFamily="34" charset="0"/>
              </a:rPr>
              <a:t>de medewerkers beschermen.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Integratieset H3SE - TCG 1.1 – Inleiding en engagement van het topmanagement – V2</a:t>
            </a:r>
            <a:endParaRPr kumimoji="0" lang="nl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nl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Wat is H3SE?</a:t>
            </a:r>
            <a:endParaRPr lang="nl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945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nl" b="0" i="0" u="none" baseline="0">
                <a:latin typeface="Arial" pitchFamily="34" charset="0"/>
                <a:cs typeface="Arial" pitchFamily="34" charset="0"/>
              </a:rPr>
              <a:t>Integratieset H3SE - TCG 1.1 – Inleiding en engagement van het topmanagement – V1</a:t>
            </a:r>
          </a:p>
        </p:txBody>
      </p:sp>
      <p:sp>
        <p:nvSpPr>
          <p:cNvPr id="19459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C7EAA63-DDAC-44D4-8CC9-FCE0C40AFA49}" type="slidenum">
              <a:rPr/>
              <a:pPr algn="r" rtl="0"/>
              <a:t>7</a:t>
            </a:fld>
            <a:endParaRPr lang="nl" altLang="fr-FR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075613" cy="4967287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nl" sz="2800" b="1" i="0" u="none" baseline="0">
                <a:solidFill>
                  <a:srgbClr val="A90025"/>
                </a:solidFill>
                <a:cs typeface="Arial" pitchFamily="34" charset="0"/>
              </a:rPr>
              <a:t>H</a:t>
            </a:r>
            <a:r>
              <a:rPr lang="nl" sz="2400" b="0" i="0" u="none" baseline="0">
                <a:cs typeface="Arial" pitchFamily="34" charset="0"/>
              </a:rPr>
              <a:t>ealth (gezondheid): bescherming van de gezondheid van de werknemers en de lokale bevolking.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nl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nl" sz="2400" b="0" i="0" u="none" baseline="0">
                <a:cs typeface="Arial" pitchFamily="34" charset="0"/>
              </a:rPr>
              <a:t>afety (veiligheid): bescherming van de werknemers en de installaties tegen de risico's die voortvloeien uit onze activiteiten.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nl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nl" sz="2400" b="0" i="0" u="none" baseline="0">
                <a:cs typeface="Arial" pitchFamily="34" charset="0"/>
              </a:rPr>
              <a:t>ecurity (beveiliging): bescherming van de groep tegen externe evenementen (politiek, geopolitiek, criminaliteit enz.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nl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nl" sz="2400" b="0" i="0" u="none" baseline="0">
                <a:cs typeface="Arial" pitchFamily="34" charset="0"/>
              </a:rPr>
              <a:t>ociety (samenleving): respecteren van de stakeholders.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nl" sz="2800" b="1" i="0" u="none" baseline="0">
                <a:solidFill>
                  <a:srgbClr val="A90025"/>
                </a:solidFill>
                <a:cs typeface="Arial" pitchFamily="34" charset="0"/>
              </a:rPr>
              <a:t>E</a:t>
            </a:r>
            <a:r>
              <a:rPr lang="nl" sz="2400" b="0" i="0" u="none" baseline="0">
                <a:cs typeface="Arial" pitchFamily="34" charset="0"/>
              </a:rPr>
              <a:t>nvironment (milieu): bescherming tegen alle mogelijke vervuilingen.</a:t>
            </a:r>
            <a:endParaRPr lang="nl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Integratieset H3SE - TCG 1.1 – Inleiding en engagement van het topmanagement – V2</a:t>
            </a:r>
            <a:endParaRPr kumimoji="0" lang="nl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nl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Voorbeelden van H3SE-risico's</a:t>
            </a:r>
            <a:endParaRPr lang="nl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048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nl" b="0" i="0" u="none" baseline="0">
                <a:latin typeface="Arial" pitchFamily="34" charset="0"/>
                <a:cs typeface="Arial" pitchFamily="34" charset="0"/>
              </a:rPr>
              <a:t>Integratieset H3SE - TCG 1.1 – Inleiding en engagement van het topmanagement – V1</a:t>
            </a:r>
          </a:p>
        </p:txBody>
      </p:sp>
      <p:sp>
        <p:nvSpPr>
          <p:cNvPr id="2048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66F9F9EA-49A3-45FD-83B8-36C5861AD522}" type="slidenum">
              <a:rPr/>
              <a:pPr algn="r" rtl="0"/>
              <a:t>8</a:t>
            </a:fld>
            <a:endParaRPr lang="nl" altLang="fr-FR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075613" cy="5287963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nl" sz="2800" b="1" i="0" u="none" baseline="0">
                <a:solidFill>
                  <a:srgbClr val="A90025"/>
                </a:solidFill>
                <a:cs typeface="Arial" pitchFamily="34" charset="0"/>
              </a:rPr>
              <a:t>H</a:t>
            </a:r>
            <a:r>
              <a:rPr lang="nl" sz="2400" b="0" i="0" u="none" baseline="0">
                <a:cs typeface="Arial" pitchFamily="34" charset="0"/>
              </a:rPr>
              <a:t>ealth (hygiëne en gezondheid): voor de gezondheid gevaarlijke producten of zware lasten die lichamelijk letsel kunnen veroorzaken. 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nl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nl" sz="2400" b="0" i="0" u="none" baseline="0">
                <a:cs typeface="Arial" pitchFamily="34" charset="0"/>
              </a:rPr>
              <a:t>afety (veiligheid): explosie of brand van koolwaterstoffen.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nl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nl" sz="2400" b="0" i="0" u="none" baseline="0">
                <a:cs typeface="Arial" pitchFamily="34" charset="0"/>
              </a:rPr>
              <a:t>ecurity (beveiliging): </a:t>
            </a:r>
            <a:r>
              <a:rPr lang="nl" sz="2400" b="0" i="0" u="none" baseline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politieke instabiliteit of terroristische risico's.</a:t>
            </a:r>
            <a:endParaRPr lang="nl" altLang="fr-FR" sz="2400" dirty="0" smtClean="0">
              <a:cs typeface="Arial" pitchFamily="34" charset="0"/>
            </a:endParaRP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nl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nl" sz="2400" b="0" i="0" u="none" baseline="0">
                <a:cs typeface="Arial" pitchFamily="34" charset="0"/>
              </a:rPr>
              <a:t>ociety (samenleving): risico's voor de omwonenden van onze installaties.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nl" sz="2800" b="1" i="0" u="none" baseline="0">
                <a:solidFill>
                  <a:srgbClr val="A90025"/>
                </a:solidFill>
                <a:cs typeface="Arial" pitchFamily="34" charset="0"/>
              </a:rPr>
              <a:t>E</a:t>
            </a:r>
            <a:r>
              <a:rPr lang="nl" sz="2400" b="0" i="0" u="none" baseline="0">
                <a:cs typeface="Arial" pitchFamily="34" charset="0"/>
              </a:rPr>
              <a:t>nvironment (milieu): water- of bodemvervuiling door lekkage van koolwaterstoffen.</a:t>
            </a:r>
            <a:endParaRPr lang="nl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Integratieset H3SE - TCG 1.1 – Inleiding en engagement van het topmanagement – V2</a:t>
            </a:r>
            <a:endParaRPr kumimoji="0" lang="nl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94" y="29605"/>
            <a:ext cx="8218488" cy="490066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nl" sz="2000" b="1" i="0" u="none" baseline="0"/>
              <a:t>4 georganiseerde trajecten in 3 fasen</a:t>
            </a:r>
            <a:endParaRPr lang="nl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955259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5440001-4D0E-9E45-BD4B-D61B24722928}" type="slidenum">
              <a:rPr/>
              <a:pPr algn="r" rtl="0"/>
              <a:t>9</a:t>
            </a:fld>
            <a:endParaRPr lang="nl" altLang="x-none"/>
          </a:p>
        </p:txBody>
      </p:sp>
      <p:sp>
        <p:nvSpPr>
          <p:cNvPr id="10" name="Rectangle à coins arrondis 9"/>
          <p:cNvSpPr/>
          <p:nvPr/>
        </p:nvSpPr>
        <p:spPr>
          <a:xfrm>
            <a:off x="59374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b="1" i="0" u="none" baseline="0">
                <a:solidFill>
                  <a:srgbClr val="A90025"/>
                </a:solidFill>
              </a:rPr>
              <a:t>H3SE </a:t>
            </a:r>
          </a:p>
          <a:p>
            <a:pPr algn="ctr" rtl="0"/>
            <a:r>
              <a:rPr lang="nl" b="1" i="0" u="none" baseline="0">
                <a:solidFill>
                  <a:srgbClr val="A90025"/>
                </a:solidFill>
              </a:rPr>
              <a:t>in de Total-groep</a:t>
            </a:r>
            <a:endParaRPr lang="nl" altLang="fr-FR" dirty="0">
              <a:solidFill>
                <a:srgbClr val="A90025"/>
              </a:solidFill>
            </a:endParaRPr>
          </a:p>
          <a:p>
            <a:pPr algn="ctr" rtl="0"/>
            <a:endParaRPr lang="nl" altLang="fr-FR" sz="1600" dirty="0">
              <a:solidFill>
                <a:srgbClr val="A90025"/>
              </a:solidFill>
            </a:endParaRPr>
          </a:p>
          <a:p>
            <a:pPr algn="ctr" rtl="0"/>
            <a:r>
              <a:rPr lang="nl" sz="1600" b="0" i="0" u="none" baseline="0">
                <a:solidFill>
                  <a:srgbClr val="A90025"/>
                </a:solidFill>
              </a:rPr>
              <a:t>Gemeenschappelijk deel voor de groep</a:t>
            </a:r>
          </a:p>
          <a:p>
            <a:pPr algn="ctr" rtl="0"/>
            <a:r>
              <a:rPr lang="nl" sz="1600" b="1" i="0" u="none" baseline="0">
                <a:solidFill>
                  <a:srgbClr val="A90025"/>
                </a:solidFill>
              </a:rPr>
              <a:t>(T</a:t>
            </a:r>
            <a:r>
              <a:rPr lang="nl" sz="1600" b="0" i="0" u="none" baseline="0">
                <a:solidFill>
                  <a:srgbClr val="A90025"/>
                </a:solidFill>
              </a:rPr>
              <a:t>ronc </a:t>
            </a:r>
            <a:r>
              <a:rPr lang="nl" sz="1600" b="1" i="0" u="none" baseline="0">
                <a:solidFill>
                  <a:srgbClr val="A90025"/>
                </a:solidFill>
              </a:rPr>
              <a:t>C</a:t>
            </a:r>
            <a:r>
              <a:rPr lang="nl" sz="1600" b="0" i="0" u="none" baseline="0">
                <a:solidFill>
                  <a:srgbClr val="A90025"/>
                </a:solidFill>
              </a:rPr>
              <a:t>ommun </a:t>
            </a:r>
            <a:r>
              <a:rPr lang="nl" sz="1600" b="1" i="0" u="none" baseline="0">
                <a:solidFill>
                  <a:srgbClr val="A90025"/>
                </a:solidFill>
              </a:rPr>
              <a:t>G</a:t>
            </a:r>
            <a:r>
              <a:rPr lang="nl" sz="1600" b="0" i="0" u="none" baseline="0">
                <a:solidFill>
                  <a:srgbClr val="A90025"/>
                </a:solidFill>
              </a:rPr>
              <a:t>roupe - </a:t>
            </a:r>
            <a:r>
              <a:rPr lang="nl" sz="1600" b="1" i="0" u="none" baseline="0">
                <a:solidFill>
                  <a:srgbClr val="A90025"/>
                </a:solidFill>
              </a:rPr>
              <a:t>TCG)</a:t>
            </a:r>
            <a:endParaRPr lang="nl" altLang="fr-FR" sz="1600" b="1" dirty="0">
              <a:solidFill>
                <a:srgbClr val="A90025"/>
              </a:solidFill>
            </a:endParaRPr>
          </a:p>
          <a:p>
            <a:pPr algn="ctr" rtl="0"/>
            <a:endParaRPr lang="nl" altLang="fr-FR" dirty="0">
              <a:solidFill>
                <a:srgbClr val="A90025"/>
              </a:solidFill>
            </a:endParaRPr>
          </a:p>
          <a:p>
            <a:pPr algn="ctr" rtl="0"/>
            <a:endParaRPr lang="nl" altLang="fr-FR" dirty="0">
              <a:solidFill>
                <a:srgbClr val="A90025"/>
              </a:solidFill>
            </a:endParaRPr>
          </a:p>
        </p:txBody>
      </p:sp>
      <p:sp>
        <p:nvSpPr>
          <p:cNvPr id="16" name="Flèche vers la droite 15"/>
          <p:cNvSpPr/>
          <p:nvPr/>
        </p:nvSpPr>
        <p:spPr>
          <a:xfrm>
            <a:off x="467545" y="5029165"/>
            <a:ext cx="8193456" cy="3571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nl" altLang="fr-FR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72157" y="5340315"/>
            <a:ext cx="86433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100" b="1" i="0" u="none" baseline="0">
                <a:solidFill>
                  <a:srgbClr val="C00000"/>
                </a:solidFill>
              </a:rPr>
              <a:t>3 tot 6 maanden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063672" y="4032273"/>
            <a:ext cx="9268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nl" sz="1200" b="1" i="0" u="none" baseline="0">
                <a:solidFill>
                  <a:srgbClr val="E20031">
                    <a:lumMod val="75000"/>
                  </a:srgbClr>
                </a:solidFill>
              </a:rPr>
              <a:t>Paspoort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33015" y="476672"/>
            <a:ext cx="2340000" cy="3978275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>
              <a:defRPr/>
            </a:pPr>
            <a:r>
              <a:rPr lang="nl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H3SE </a:t>
            </a:r>
          </a:p>
          <a:p>
            <a:pPr algn="ctr" rtl="0">
              <a:defRPr/>
            </a:pPr>
            <a:r>
              <a:rPr lang="nl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in mijn functie</a:t>
            </a:r>
          </a:p>
          <a:p>
            <a:pPr algn="ctr" rtl="0">
              <a:defRPr/>
            </a:pPr>
            <a:endParaRPr lang="nl" altLang="fr-FR" b="1" dirty="0" smtClean="0">
              <a:solidFill>
                <a:srgbClr val="00B050"/>
              </a:solidFill>
              <a:ea typeface="Arial" charset="0"/>
              <a:cs typeface="Arial" charset="0"/>
            </a:endParaRPr>
          </a:p>
          <a:p>
            <a:pPr algn="ctr" rtl="0">
              <a:defRPr/>
            </a:pPr>
            <a:r>
              <a:rPr lang="nl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Gemeenschappelijk deel </a:t>
            </a:r>
            <a:r>
              <a:rPr lang="nl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nl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echnisch of </a:t>
            </a:r>
            <a:r>
              <a:rPr lang="nl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N</a:t>
            </a:r>
            <a:r>
              <a:rPr lang="nl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iet-</a:t>
            </a:r>
            <a:r>
              <a:rPr lang="nl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nl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echnisch</a:t>
            </a:r>
          </a:p>
          <a:p>
            <a:pPr algn="ctr" rtl="0">
              <a:defRPr/>
            </a:pPr>
            <a:r>
              <a:rPr lang="nl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(TC</a:t>
            </a:r>
            <a:r>
              <a:rPr lang="nl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nl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 of TC</a:t>
            </a:r>
            <a:r>
              <a:rPr lang="nl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NT</a:t>
            </a:r>
            <a:r>
              <a:rPr lang="nl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)</a:t>
            </a:r>
            <a:endParaRPr lang="nl" altLang="fr-FR" sz="1600" b="1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7105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nl" b="1" i="0" u="none" baseline="0">
                <a:solidFill>
                  <a:srgbClr val="00B0F0"/>
                </a:solidFill>
              </a:rPr>
              <a:t>H3SE </a:t>
            </a:r>
          </a:p>
          <a:p>
            <a:pPr algn="ctr" rtl="0"/>
            <a:r>
              <a:rPr lang="nl" b="1" i="0" u="none" baseline="0">
                <a:solidFill>
                  <a:srgbClr val="00B0F0"/>
                </a:solidFill>
              </a:rPr>
              <a:t>in mijn filiaal</a:t>
            </a:r>
          </a:p>
          <a:p>
            <a:pPr algn="ctr" rtl="0"/>
            <a:endParaRPr lang="nl" altLang="fr-FR" b="1" dirty="0" smtClean="0">
              <a:solidFill>
                <a:srgbClr val="00B0F0"/>
              </a:solidFill>
            </a:endParaRPr>
          </a:p>
          <a:p>
            <a:pPr algn="ctr" rtl="0"/>
            <a:r>
              <a:rPr lang="nl" sz="1600" b="0" i="0" u="none" baseline="0">
                <a:solidFill>
                  <a:srgbClr val="00B0F0"/>
                </a:solidFill>
              </a:rPr>
              <a:t>Gemeenschappelijk deel </a:t>
            </a:r>
            <a:r>
              <a:rPr lang="nl" sz="1600" b="1" i="0" u="none" baseline="0">
                <a:solidFill>
                  <a:srgbClr val="00B0F0"/>
                </a:solidFill>
              </a:rPr>
              <a:t>A</a:t>
            </a:r>
            <a:r>
              <a:rPr lang="nl" sz="1600" b="0" i="0" u="none" baseline="0">
                <a:solidFill>
                  <a:srgbClr val="00B0F0"/>
                </a:solidFill>
              </a:rPr>
              <a:t>ctiviteit </a:t>
            </a:r>
            <a:r>
              <a:rPr lang="nl" sz="1600" b="1" i="0" u="none" baseline="0">
                <a:solidFill>
                  <a:srgbClr val="00B0F0"/>
                </a:solidFill>
              </a:rPr>
              <a:t>S</a:t>
            </a:r>
            <a:r>
              <a:rPr lang="nl" sz="1600" b="0" i="0" u="none" baseline="0">
                <a:solidFill>
                  <a:srgbClr val="00B0F0"/>
                </a:solidFill>
              </a:rPr>
              <a:t>ite</a:t>
            </a:r>
          </a:p>
          <a:p>
            <a:pPr algn="ctr" rtl="0"/>
            <a:r>
              <a:rPr lang="nl" sz="1600" b="0" i="0" u="none" baseline="0">
                <a:solidFill>
                  <a:srgbClr val="00B0F0"/>
                </a:solidFill>
              </a:rPr>
              <a:t>(TC</a:t>
            </a:r>
            <a:r>
              <a:rPr lang="nl" sz="1600" b="1" i="0" u="none" baseline="0">
                <a:solidFill>
                  <a:srgbClr val="00B0F0"/>
                </a:solidFill>
              </a:rPr>
              <a:t>AS</a:t>
            </a:r>
            <a:r>
              <a:rPr lang="nl" sz="1600" b="0" i="0" u="none" baseline="0">
                <a:solidFill>
                  <a:srgbClr val="00B0F0"/>
                </a:solidFill>
              </a:rPr>
              <a:t>)</a:t>
            </a:r>
          </a:p>
          <a:p>
            <a:pPr algn="ctr" rtl="0"/>
            <a:endParaRPr lang="nl" altLang="fr-FR" dirty="0">
              <a:solidFill>
                <a:srgbClr val="00B0F0"/>
              </a:solidFill>
            </a:endParaRPr>
          </a:p>
        </p:txBody>
      </p:sp>
      <p:sp>
        <p:nvSpPr>
          <p:cNvPr id="53" name="Rectangle 52">
            <a:hlinkClick r:id="rId3" action="ppaction://hlinksldjump"/>
          </p:cNvPr>
          <p:cNvSpPr/>
          <p:nvPr/>
        </p:nvSpPr>
        <p:spPr>
          <a:xfrm>
            <a:off x="593745" y="34360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nl" sz="1400" b="1" i="0" u="none" baseline="0">
                <a:solidFill>
                  <a:srgbClr val="E20031">
                    <a:lumMod val="75000"/>
                  </a:srgbClr>
                </a:solidFill>
              </a:rPr>
              <a:t>Traject 3 - Operators in industriële vestigingen (20 dagen)</a:t>
            </a:r>
            <a:endParaRPr lang="nl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394" y="5303803"/>
            <a:ext cx="8218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nl" sz="1200" b="1" i="0" u="none" baseline="0">
                <a:solidFill>
                  <a:srgbClr val="C00000"/>
                </a:solidFill>
              </a:rPr>
              <a:t>De trajecten starten bij de indiensttreding en moeten in 3 tot 6 maanden worden afgerond.          </a:t>
            </a:r>
            <a:endParaRPr lang="nl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593745" y="3003971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nl" sz="1400" b="1" i="0" u="none" baseline="0">
                <a:solidFill>
                  <a:srgbClr val="E20031">
                    <a:lumMod val="75000"/>
                  </a:srgbClr>
                </a:solidFill>
              </a:rPr>
              <a:t>Traject 2 - Operationeel ondersteunend personeel (10 dagen)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593745" y="25724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nl" sz="1400" b="1" i="0" u="none" baseline="0">
                <a:solidFill>
                  <a:srgbClr val="E20031">
                    <a:lumMod val="75000"/>
                  </a:srgbClr>
                </a:solidFill>
              </a:rPr>
              <a:t>Traject 1 - Niet-technisch operationeel en ondersteunend personeel (5 dagen)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3746" y="3868067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nl" sz="1400" b="1" i="0" u="none" baseline="0">
                <a:solidFill>
                  <a:srgbClr val="E20031">
                    <a:lumMod val="75000"/>
                  </a:srgbClr>
                </a:solidFill>
              </a:rPr>
              <a:t>Traject 4 - Pompstation personeel, chauffeurs, polyvalente operators (9 dagen)</a:t>
            </a:r>
            <a:endParaRPr lang="nl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3998" y="4315346"/>
            <a:ext cx="982135" cy="688747"/>
          </a:xfrm>
          <a:prstGeom prst="rect">
            <a:avLst/>
          </a:prstGeom>
        </p:spPr>
      </p:pic>
      <p:grpSp>
        <p:nvGrpSpPr>
          <p:cNvPr id="5" name="Groupe 16"/>
          <p:cNvGrpSpPr/>
          <p:nvPr/>
        </p:nvGrpSpPr>
        <p:grpSpPr>
          <a:xfrm>
            <a:off x="467544" y="4741460"/>
            <a:ext cx="6797422" cy="252000"/>
            <a:chOff x="1049466" y="4734256"/>
            <a:chExt cx="6797422" cy="252000"/>
          </a:xfrm>
        </p:grpSpPr>
        <p:pic>
          <p:nvPicPr>
            <p:cNvPr id="19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17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3953342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145" y="4734256"/>
              <a:ext cx="25372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09" y="4734256"/>
              <a:ext cx="25368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656" y="4734256"/>
              <a:ext cx="293426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2334547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41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6532489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639" y="4734256"/>
              <a:ext cx="25372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4734256"/>
              <a:ext cx="25314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484" y="4734256"/>
              <a:ext cx="292404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5803803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78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41" y="4734256"/>
              <a:ext cx="25358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1049466" y="4734256"/>
              <a:ext cx="26012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04694" y="5580802"/>
            <a:ext cx="873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nl" sz="1200" b="1" i="0" u="none" baseline="0">
                <a:solidFill>
                  <a:srgbClr val="FF0000"/>
                </a:solidFill>
              </a:rPr>
              <a:t>Dag 1: HSE met zijn N+1, minstens het charter + HSE-engagement + E-learning ROR + Terrein + andere TCG-items.</a:t>
            </a:r>
          </a:p>
          <a:p>
            <a:endParaRPr lang="nl" sz="1200" b="1" dirty="0" smtClean="0">
              <a:solidFill>
                <a:srgbClr val="FF0000"/>
              </a:solidFill>
            </a:endParaRPr>
          </a:p>
          <a:p>
            <a:pPr algn="l" rtl="0"/>
            <a:r>
              <a:rPr lang="nl" sz="1200" b="1" i="0" u="none" baseline="0">
                <a:solidFill>
                  <a:srgbClr val="FF0000"/>
                </a:solidFill>
              </a:rPr>
              <a:t>Alle nieuwkomers in de groep met een contract voor onbepaalde tijd Contracten voor bepaalde tijd en contractarbeiders volgens besluit van de dochteronderneming.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3745" y="2572419"/>
            <a:ext cx="307050" cy="16034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nl" b="0" i="0" u="none" baseline="0"/>
              <a:t>D1&amp;2</a:t>
            </a:r>
            <a:endParaRPr lang="nl" dirty="0"/>
          </a:p>
        </p:txBody>
      </p:sp>
      <p:sp>
        <p:nvSpPr>
          <p:cNvPr id="3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nl" b="0" i="0" u="none" baseline="0">
                <a:latin typeface="Arial" pitchFamily="34" charset="0"/>
                <a:cs typeface="Helvetica" pitchFamily="34" charset="0"/>
              </a:rPr>
              <a:t>Integratieset H3SE - TCG 1.1 – Inleiding en engagement van het topmanagement – V2</a:t>
            </a:r>
            <a:endParaRPr lang="nl" altLang="fr-FR" dirty="0" smtClean="0">
              <a:latin typeface="Arial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751</TotalTime>
  <Words>1803</Words>
  <Application>Microsoft Office PowerPoint</Application>
  <PresentationFormat>Affichage à l'écran (4:3)</PresentationFormat>
  <Paragraphs>406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Inleiding van het integratietraject en het engagement van het topmanagement</vt:lpstr>
      <vt:lpstr>Doelstellingen van de module</vt:lpstr>
      <vt:lpstr>Uw integratietraject</vt:lpstr>
      <vt:lpstr>TOTAL in het kort</vt:lpstr>
      <vt:lpstr>TOTAL in het kort</vt:lpstr>
      <vt:lpstr>TOTAL en de H3SE</vt:lpstr>
      <vt:lpstr>Wat is H3SE?</vt:lpstr>
      <vt:lpstr>Voorbeelden van H3SE-risico's</vt:lpstr>
      <vt:lpstr>4 georganiseerde trajecten in 3 fasen</vt:lpstr>
      <vt:lpstr>Boodschap van Patrick Pouyanné – ceo groep</vt:lpstr>
      <vt:lpstr>HET ENGAGEMENT VAN PATRICK POUYANNÉ</vt:lpstr>
      <vt:lpstr>Einde van de eerste module</vt:lpstr>
      <vt:lpstr>Traject 1 – Niet-technisch operationeel en ondersteunend personeel  (4,5 dagen in de cursusruimte en 5 dagen cursus/workshops in 3 maanden)  </vt:lpstr>
      <vt:lpstr>Traject 2 – Ondersteunend personeel operationele activiteit  (5 dagen in de cursusruimte en 5 dagen cursus/workshops in 3 maanden)</vt:lpstr>
      <vt:lpstr>Traject 3 – Operationeel personeel van industriële vestigingen (8 dagen in de cursusruimte en 15 dagen cursus/workshops in 6 maanden)</vt:lpstr>
      <vt:lpstr>Traject 4 - Pompbedienden, chauffeurs, polyvalente operators in de exploitatie  (4 dagen in de cursusruimte plus 3 dagen opleiding/praktijk in 3 maanden)  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95</cp:revision>
  <dcterms:created xsi:type="dcterms:W3CDTF">2015-09-07T13:13:13Z</dcterms:created>
  <dcterms:modified xsi:type="dcterms:W3CDTF">2017-10-30T09:17:52Z</dcterms:modified>
</cp:coreProperties>
</file>