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3" r:id="rId3"/>
    <p:sldId id="274" r:id="rId4"/>
    <p:sldId id="275" r:id="rId5"/>
    <p:sldId id="260" r:id="rId6"/>
    <p:sldId id="261" r:id="rId7"/>
    <p:sldId id="262" r:id="rId8"/>
    <p:sldId id="263" r:id="rId9"/>
    <p:sldId id="276" r:id="rId10"/>
    <p:sldId id="269" r:id="rId11"/>
    <p:sldId id="270" r:id="rId12"/>
    <p:sldId id="272" r:id="rId13"/>
    <p:sldId id="277" r:id="rId14"/>
    <p:sldId id="278" r:id="rId15"/>
    <p:sldId id="279" r:id="rId16"/>
    <p:sldId id="280" r:id="rId17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76AF"/>
    <a:srgbClr val="133C75"/>
    <a:srgbClr val="BD2B0B"/>
    <a:srgbClr val="7ABFC0"/>
    <a:srgbClr val="CAEBEA"/>
    <a:srgbClr val="55DD61"/>
    <a:srgbClr val="3AAFC3"/>
    <a:srgbClr val="FFAA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4004" autoAdjust="0"/>
    <p:restoredTop sz="94692" autoAdjust="0"/>
  </p:normalViewPr>
  <p:slideViewPr>
    <p:cSldViewPr snapToObjects="1">
      <p:cViewPr>
        <p:scale>
          <a:sx n="80" d="100"/>
          <a:sy n="80" d="100"/>
        </p:scale>
        <p:origin x="-510" y="-552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2703808A-314F-4D2F-8309-F92FE1C7D807}" type="datetimeFigureOut">
              <a:rPr lang="fr-FR" altLang="fr-FR"/>
              <a:pPr/>
              <a:t>30/10/2017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3B035E3E-A25C-42A3-8BC8-DBD6531E73D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8235043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D76D3F78-AC59-4EC6-8EFD-C2EA51D786CE}" type="datetimeFigureOut">
              <a:rPr lang="fr-FR" altLang="fr-FR"/>
              <a:pPr/>
              <a:t>30/10/2017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7E710DDC-CDD3-4FD7-BED3-D8FEE1A2E34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3120536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7E710DDC-CDD3-4FD7-BED3-D8FEE1A2E342}" type="slidenum">
              <a:rPr/>
              <a:pPr algn="l" rtl="0"/>
              <a:t>2</a:t>
            </a:fld>
            <a:endParaRPr lang="pt" altLang="fr-FR"/>
          </a:p>
        </p:txBody>
      </p:sp>
    </p:spTree>
    <p:extLst>
      <p:ext uri="{BB962C8B-B14F-4D97-AF65-F5344CB8AC3E}">
        <p14:creationId xmlns:p14="http://schemas.microsoft.com/office/powerpoint/2010/main" xmlns="" val="851177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8B0170F6-B35C-1444-A800-7798699BE7EE}" type="slidenum">
              <a:rPr/>
              <a:pPr algn="l" rtl="0"/>
              <a:t>9</a:t>
            </a:fld>
            <a:endParaRPr lang="pt" altLang="x-none"/>
          </a:p>
        </p:txBody>
      </p:sp>
    </p:spTree>
    <p:extLst>
      <p:ext uri="{BB962C8B-B14F-4D97-AF65-F5344CB8AC3E}">
        <p14:creationId xmlns:p14="http://schemas.microsoft.com/office/powerpoint/2010/main" xmlns="" val="76087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altLang="fr-FR" smtClean="0"/>
              <a:t>Kit intégration H3SE - TCG 1.1 – Introduction et engagement Top Management – V1</a:t>
            </a:r>
            <a:endParaRPr lang="fr-FR" alt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E36CA7-9D7B-479C-925D-45F84959D138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1C831C7C-3513-4BFE-8A2A-944D9D7FC9BE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Espace réservé du pied de page 3"/>
          <p:cNvSpPr>
            <a:spLocks noGrp="1"/>
          </p:cNvSpPr>
          <p:nvPr userDrawn="1"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altLang="fr-FR" dirty="0" smtClean="0">
                <a:latin typeface="Arial" pitchFamily="34" charset="0"/>
                <a:cs typeface="Helvetica" pitchFamily="34" charset="0"/>
              </a:rPr>
              <a:t>Kit intégration H3SE - TCG 1.1 – Introduction et engagement Top Management – V2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altLang="fr-FR" smtClean="0"/>
              <a:t>Kit intégration H3SE - TCG 1.1 – Introduction et engagement Top Management – V1</a:t>
            </a:r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3F10DC-EAB8-4FDB-A4A5-AF6B25926D01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altLang="fr-FR" smtClean="0"/>
              <a:t>Kit intégration H3SE - TCG 1.1 – Introduction et engagement Top Management – V1</a:t>
            </a:r>
            <a:endParaRPr lang="fr-FR" alt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7E9063-5943-424B-8D91-FC52E0304700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altLang="fr-FR" smtClean="0"/>
              <a:t>Kit intégration H3SE - TCG 1.1 – Introduction et engagement Top Management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95C2C2B-D701-410C-A1C8-065D1ED2E7E7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altLang="fr-FR" smtClean="0"/>
              <a:t>Kit intégration H3SE - TCG 1.1 – Introduction et engagement Top Management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598D172-3DBA-41A7-AB3C-F1359E0BCE53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altLang="fr-FR" smtClean="0"/>
              <a:t>Kit intégration H3SE - TCG 1.1 – Introduction et engagement Top Management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1B5BB00-7665-4760-832D-27654561A5B0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altLang="fr-FR" smtClean="0"/>
              <a:t>Kit intégration H3SE - TCG 1.1 – Introduction et engagement Top Management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3A1319B-5A50-4B85-994D-EC51869251FD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altLang="fr-FR" smtClean="0"/>
              <a:t>Kit intégration H3SE - TCG 1.1 – Introduction et engagement Top Management – V1</a:t>
            </a:r>
            <a:endParaRPr lang="fr-FR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D137B8-B31D-4EBE-97D1-E3265D5D31FF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Helvetica" pitchFamily="34" charset="0"/>
              </a:defRPr>
            </a:lvl1pPr>
          </a:lstStyle>
          <a:p>
            <a:fld id="{2EB401E8-FBD8-4EFE-A7A8-0FC6C322B3E6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u pied de page 3"/>
          <p:cNvSpPr>
            <a:spLocks noGrp="1"/>
          </p:cNvSpPr>
          <p:nvPr userDrawn="1">
            <p:ph type="ftr" sz="quarter" idx="3"/>
          </p:nvPr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1000"/>
            </a:lvl1pPr>
          </a:lstStyle>
          <a:p>
            <a:r>
              <a:rPr lang="fr-FR" altLang="fr-FR" smtClean="0">
                <a:cs typeface="Helvetica" pitchFamily="34" charset="0"/>
              </a:rPr>
              <a:t>Kit intégration H3SE - TCG 1.1 – Introduction et engagement Top Management – V2</a:t>
            </a:r>
            <a:endParaRPr lang="fr-FR" altLang="fr-FR" dirty="0" smtClean="0">
              <a:cs typeface="Helvetic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1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8.png"/><Relationship Id="rId7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8.png"/><Relationship Id="rId7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5.xml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slide" Target="slide2.xml"/><Relationship Id="rId10" Type="http://schemas.openxmlformats.org/officeDocument/2006/relationships/image" Target="../media/image9.jpeg"/><Relationship Id="rId4" Type="http://schemas.openxmlformats.org/officeDocument/2006/relationships/slide" Target="slide3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1" hangingPunct="1"/>
            <a:endParaRPr lang="pt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pt" b="1" i="0" u="none" baseline="0">
                <a:ea typeface="+mj-ea"/>
              </a:rPr>
              <a:t>Introdução ao percurso de integração e compromisso top management</a:t>
            </a:r>
            <a:endParaRPr lang="pt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algn="l" rtl="0" eaLnBrk="1" hangingPunct="1"/>
            <a:r>
              <a:rPr lang="pt" b="0" i="0" u="none" baseline="0">
                <a:cs typeface="Arial" pitchFamily="34" charset="0"/>
              </a:rPr>
              <a:t>Kit de Integração de H3SA</a:t>
            </a:r>
          </a:p>
          <a:p>
            <a:pPr algn="l" rtl="0" eaLnBrk="1" hangingPunct="1"/>
            <a:r>
              <a:rPr lang="pt" b="0" i="0" u="none" baseline="0">
                <a:cs typeface="Arial" pitchFamily="34" charset="0"/>
              </a:rPr>
              <a:t>Módulo TCG 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pt" b="1" i="0" u="none" baseline="0"/>
              <a:t>A mensagem de Patrick Pouyanné – PDG do grupo</a:t>
            </a:r>
            <a:endParaRPr lang="pt" dirty="0"/>
          </a:p>
        </p:txBody>
      </p:sp>
      <p:sp>
        <p:nvSpPr>
          <p:cNvPr id="22531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0EEE818D-B523-4C66-A181-DA6ADF68CD23}" type="slidenum">
              <a:rPr/>
              <a:pPr algn="r" rtl="0"/>
              <a:t>10</a:t>
            </a:fld>
            <a:endParaRPr lang="pt" altLang="fr-FR"/>
          </a:p>
        </p:txBody>
      </p:sp>
      <p:sp>
        <p:nvSpPr>
          <p:cNvPr id="22532" name="ZoneTexte 5"/>
          <p:cNvSpPr txBox="1">
            <a:spLocks noChangeArrowheads="1"/>
          </p:cNvSpPr>
          <p:nvPr/>
        </p:nvSpPr>
        <p:spPr bwMode="auto">
          <a:xfrm>
            <a:off x="3995738" y="3476625"/>
            <a:ext cx="11414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pt" b="0" i="0" u="none" baseline="0"/>
              <a:t>Vídeo PP</a:t>
            </a:r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Kit de Integração de H3SA - TCG 1.1 – Introdução e compromisso Top Management – V2</a:t>
            </a:r>
            <a:endParaRPr kumimoji="0" lang="pt" alt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pt" b="1" i="0" u="none" cap="none" baseline="0">
                <a:cs typeface="Arial" pitchFamily="34" charset="0"/>
              </a:rPr>
              <a:t>O COMPROMISSO DE PATRICK POUYANNÉ</a:t>
            </a:r>
          </a:p>
        </p:txBody>
      </p:sp>
      <p:sp>
        <p:nvSpPr>
          <p:cNvPr id="23554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algn="just" rtl="0"/>
            <a:r>
              <a:rPr lang="pt" b="1" i="0" u="none" baseline="0">
                <a:cs typeface="Arial" pitchFamily="34" charset="0"/>
              </a:rPr>
              <a:t>Para si, quais são as palavras chave, as principais ideias deste vídeo?</a:t>
            </a:r>
            <a:endParaRPr lang="pt" altLang="fr-FR" dirty="0" smtClean="0">
              <a:cs typeface="Arial" pitchFamily="34" charset="0"/>
            </a:endParaRPr>
          </a:p>
          <a:p>
            <a:pPr algn="just" rtl="0">
              <a:buFont typeface="Lucida Grande"/>
              <a:buNone/>
            </a:pPr>
            <a:r>
              <a:rPr lang="pt" b="0" i="0" u="none" baseline="0">
                <a:cs typeface="Arial" pitchFamily="34" charset="0"/>
              </a:rPr>
              <a:t> </a:t>
            </a:r>
          </a:p>
          <a:p>
            <a:pPr algn="just" rtl="0"/>
            <a:r>
              <a:rPr lang="pt" b="1" i="0" u="none" baseline="0">
                <a:cs typeface="Arial" pitchFamily="34" charset="0"/>
              </a:rPr>
              <a:t>O que o marcou ou surpreendeu mais no discurso de Patrick Pouyanné? </a:t>
            </a:r>
            <a:endParaRPr lang="pt" altLang="fr-FR" dirty="0" smtClean="0">
              <a:cs typeface="Arial" pitchFamily="34" charset="0"/>
            </a:endParaRPr>
          </a:p>
          <a:p>
            <a:pPr algn="just" rtl="0">
              <a:buFont typeface="Lucida Grande"/>
              <a:buNone/>
            </a:pPr>
            <a:r>
              <a:rPr lang="pt" b="0" i="0" u="none" baseline="0">
                <a:cs typeface="Arial" pitchFamily="34" charset="0"/>
              </a:rPr>
              <a:t> </a:t>
            </a:r>
            <a:endParaRPr lang="pt" altLang="fr-FR" dirty="0" smtClean="0">
              <a:cs typeface="Arial" pitchFamily="34" charset="0"/>
            </a:endParaRPr>
          </a:p>
          <a:p>
            <a:pPr algn="just" rtl="0"/>
            <a:r>
              <a:rPr lang="pt" b="1" i="0" u="none" baseline="0">
                <a:cs typeface="Arial" pitchFamily="34" charset="0"/>
              </a:rPr>
              <a:t>Como podemos resumir o seu compromisso em relação à H3SA?</a:t>
            </a:r>
            <a:r>
              <a:rPr lang="pt" b="0" i="0" u="none" baseline="0">
                <a:cs typeface="Arial" pitchFamily="34" charset="0"/>
              </a:rPr>
              <a:t> </a:t>
            </a:r>
          </a:p>
        </p:txBody>
      </p:sp>
      <p:sp>
        <p:nvSpPr>
          <p:cNvPr id="23555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pt" b="0" i="0" u="none" baseline="0">
                <a:latin typeface="Arial" pitchFamily="34" charset="0"/>
                <a:cs typeface="Arial" pitchFamily="34" charset="0"/>
              </a:rPr>
              <a:t>Kit de Integração de H3SA - TCG 1.1 – Introdução e compromisso Top Management – V1</a:t>
            </a:r>
          </a:p>
        </p:txBody>
      </p:sp>
      <p:sp>
        <p:nvSpPr>
          <p:cNvPr id="23556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FE6610B8-DA37-474D-93E5-BA1A1781F029}" type="slidenum">
              <a:rPr/>
              <a:pPr algn="r" rtl="0"/>
              <a:t>11</a:t>
            </a:fld>
            <a:endParaRPr lang="pt" altLang="fr-FR"/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Kit de Integração de H3SA - TCG 1.1 – Introdução e compromisso Top Management – V2</a:t>
            </a:r>
            <a:endParaRPr kumimoji="0" lang="pt" alt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algn="l" rtl="0">
              <a:defRPr/>
            </a:pPr>
            <a:r>
              <a:rPr lang="pt" b="1" i="0" u="none" baseline="0"/>
              <a:t>Fim do primeiro módulo</a:t>
            </a:r>
            <a:endParaRPr lang="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lèche vers la droite 55"/>
          <p:cNvSpPr/>
          <p:nvPr/>
        </p:nvSpPr>
        <p:spPr>
          <a:xfrm>
            <a:off x="260350" y="5619750"/>
            <a:ext cx="8713788" cy="56673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pt" altLang="fr-FR">
              <a:solidFill>
                <a:srgbClr val="FFFFFF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4294967295"/>
          </p:nvPr>
        </p:nvGraphicFramePr>
        <p:xfrm>
          <a:off x="269875" y="1052513"/>
          <a:ext cx="4464050" cy="4426268"/>
        </p:xfrm>
        <a:graphic>
          <a:graphicData uri="http://schemas.openxmlformats.org/drawingml/2006/table">
            <a:tbl>
              <a:tblPr/>
              <a:tblGrid>
                <a:gridCol w="1554163"/>
                <a:gridCol w="1414462"/>
                <a:gridCol w="1495425"/>
              </a:tblGrid>
              <a:tr h="530225">
                <a:tc gridSpan="3"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Tronco Comum Geral (3 d)</a:t>
                      </a:r>
                      <a:endParaRPr kumimoji="0" lang="pt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002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"/>
                    </a:p>
                  </a:txBody>
                  <a:tcPr/>
                </a:tc>
              </a:tr>
              <a:tr h="1993900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A visão do grupo</a:t>
                      </a:r>
                      <a:endParaRPr kumimoji="0" lang="pt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Vídeo do CEO </a:t>
                      </a:r>
                    </a:p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Compromisso do management</a:t>
                      </a:r>
                    </a:p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HSA = um valor Total</a:t>
                      </a:r>
                    </a:p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A carta SSAQ</a:t>
                      </a:r>
                    </a:p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A responsabilidade social</a:t>
                      </a:r>
                    </a:p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Orgulho de pertença e principais desafios mundiais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0025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Os riscos (continuação)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Segurança pessoas e instalações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Higiene / Saúde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Ambiente</a:t>
                      </a:r>
                      <a:endParaRPr kumimoji="0" lang="pt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O compromisso com o clima </a:t>
                      </a:r>
                      <a:endParaRPr kumimoji="0" lang="pt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0025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Promover o compromisso e a cultura Segurança Total</a:t>
                      </a:r>
                      <a:endParaRPr kumimoji="0" lang="pt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Os comportamentos HSA positivos e negativos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O trabalho em equipa e as relações hierárquicas</a:t>
                      </a:r>
                      <a:endParaRPr kumimoji="0" lang="pt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A exemplaridade HSA perante os contratantes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0025">
                        <a:alpha val="14902"/>
                      </a:srgbClr>
                    </a:solidFill>
                  </a:tcPr>
                </a:tc>
              </a:tr>
              <a:tr h="18462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Os riscos HSA associados às nossas atividades </a:t>
                      </a:r>
                      <a:endParaRPr kumimoji="0" lang="pt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Principais riscos e acidentes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Mortes / acidentes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Introdução às 12 Regras de Ouro.</a:t>
                      </a:r>
                      <a:endParaRPr kumimoji="0" lang="pt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0025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A cadeia de responsabilidade SSAQ</a:t>
                      </a:r>
                      <a:endParaRPr kumimoji="0" lang="pt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Um maestro</a:t>
                      </a:r>
                      <a:endParaRPr kumimoji="0" lang="pt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Responsabilidade SSAQ Sede / sítio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Cada um, a seu nível, é responsável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Light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0025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04775" indent="-10477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104775" marR="0" lvl="0" indent="-104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pt" alt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" name="Espace réservé du contenu 3"/>
          <p:cNvGraphicFramePr>
            <a:graphicFrameLocks noGrp="1"/>
          </p:cNvGraphicFramePr>
          <p:nvPr/>
        </p:nvGraphicFramePr>
        <p:xfrm>
          <a:off x="5076825" y="3581400"/>
          <a:ext cx="2447999" cy="876618"/>
        </p:xfrm>
        <a:graphic>
          <a:graphicData uri="http://schemas.openxmlformats.org/drawingml/2006/table">
            <a:tbl>
              <a:tblPr/>
              <a:tblGrid>
                <a:gridCol w="1583903"/>
                <a:gridCol w="864096"/>
              </a:tblGrid>
              <a:tr h="198438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Riscos no escritório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1 d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573088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Acidentes no escritório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Segurança da informação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Ações e posturas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9002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82550" marR="0" lvl="0" indent="-82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TCNT 1.1</a:t>
                      </a:r>
                    </a:p>
                    <a:p>
                      <a:pPr marL="82550" marR="0" lvl="0" indent="-82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TCNT 1.2</a:t>
                      </a:r>
                    </a:p>
                    <a:p>
                      <a:pPr marL="82550" marR="0" lvl="0" indent="-82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TCNT 1.3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9002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17457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rtl="0" eaLnBrk="1" hangingPunct="1"/>
            <a:r>
              <a:rPr lang="pt" b="1" i="0" u="none" cap="none" baseline="0">
                <a:cs typeface="Arial" charset="0"/>
              </a:rPr>
              <a:t>Percurso 1 - </a:t>
            </a:r>
            <a:r>
              <a:rPr lang="pt" sz="2000" b="0" i="0" u="none" cap="none" baseline="0">
                <a:cs typeface="Arial" charset="0"/>
              </a:rPr>
              <a:t>Pessoal de apoio e operacional não técnico </a:t>
            </a:r>
            <a:r>
              <a:rPr lang="pt" sz="2000" b="0" cap="none">
                <a:cs typeface="Arial" charset="0"/>
              </a:rPr>
              <a:t/>
            </a:r>
            <a:br>
              <a:rPr lang="pt" sz="2000" b="0" cap="none">
                <a:cs typeface="Arial" charset="0"/>
              </a:rPr>
            </a:br>
            <a:r>
              <a:rPr lang="pt" sz="1600" b="0" i="0" u="none" cap="none" baseline="0">
                <a:cs typeface="Arial" charset="0"/>
              </a:rPr>
              <a:t>(4,5 dias de formação teórica, mais 5 dias de formação / prática em 3 meses)</a:t>
            </a:r>
            <a:r>
              <a:rPr lang="pt" sz="1800" cap="none">
                <a:cs typeface="Arial" charset="0"/>
              </a:rPr>
              <a:t/>
            </a:r>
            <a:br>
              <a:rPr lang="pt" sz="1800" cap="none">
                <a:cs typeface="Arial" charset="0"/>
              </a:rPr>
            </a:br>
            <a:r>
              <a:rPr lang="pt" b="0" i="0" u="none" cap="none" baseline="0">
                <a:cs typeface="Arial" charset="0"/>
              </a:rPr>
              <a:t>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36537" y="6092825"/>
            <a:ext cx="900113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pt" sz="1100" b="1" i="0" u="none" baseline="0">
                <a:solidFill>
                  <a:prstClr val="white">
                    <a:lumMod val="65000"/>
                  </a:prstClr>
                </a:solidFill>
              </a:rPr>
              <a:t>Contratação</a:t>
            </a:r>
          </a:p>
        </p:txBody>
      </p:sp>
      <p:pic>
        <p:nvPicPr>
          <p:cNvPr id="17460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6981825" y="2844800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e 50"/>
          <p:cNvGrpSpPr/>
          <p:nvPr/>
        </p:nvGrpSpPr>
        <p:grpSpPr>
          <a:xfrm>
            <a:off x="6931025" y="1283617"/>
            <a:ext cx="1570831" cy="678342"/>
            <a:chOff x="6931025" y="1340767"/>
            <a:chExt cx="1570831" cy="678342"/>
          </a:xfrm>
        </p:grpSpPr>
        <p:graphicFrame>
          <p:nvGraphicFramePr>
            <p:cNvPr id="30" name="Espace réservé du contenu 3"/>
            <p:cNvGraphicFramePr>
              <a:graphicFrameLocks/>
            </p:cNvGraphicFramePr>
            <p:nvPr/>
          </p:nvGraphicFramePr>
          <p:xfrm>
            <a:off x="6931025" y="1340767"/>
            <a:ext cx="1570831" cy="678342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879053"/>
                  <a:gridCol w="691778"/>
                </a:tblGrid>
                <a:tr h="517526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pt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pt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Combate a incêndios, primeiros socorros</a:t>
                        </a:r>
                        <a:endParaRPr kumimoji="0" lang="pt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71" marR="68571" marT="34371" marB="34371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pt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0,5 d miní.</a:t>
                        </a:r>
                      </a:p>
                    </a:txBody>
                    <a:tcPr marL="68571" marR="68571" marT="34371" marB="34371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17471" name="Imag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9419" y="1365249"/>
              <a:ext cx="253725" cy="25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ZoneTexte 30"/>
          <p:cNvSpPr txBox="1"/>
          <p:nvPr/>
        </p:nvSpPr>
        <p:spPr>
          <a:xfrm>
            <a:off x="206375" y="6410325"/>
            <a:ext cx="831850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pt" sz="831" b="0" i="0" u="none" baseline="0">
                <a:solidFill>
                  <a:prstClr val="black"/>
                </a:solidFill>
              </a:rPr>
              <a:t>Apresentações por um formador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457575" y="6403975"/>
            <a:ext cx="1477963" cy="474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pt" sz="831" b="0" i="0" u="none" baseline="0">
                <a:solidFill>
                  <a:prstClr val="black"/>
                </a:solidFill>
              </a:rPr>
              <a:t>Terreno (companheirismo, auditoria, visita, «shadowing», etc.)</a:t>
            </a:r>
          </a:p>
        </p:txBody>
      </p:sp>
      <p:pic>
        <p:nvPicPr>
          <p:cNvPr id="17474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20638" y="6473825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5" name="Imag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410325"/>
            <a:ext cx="339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6" name="Imag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6488113"/>
            <a:ext cx="2333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7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6675" y="6477000"/>
            <a:ext cx="25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8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4932363" y="6459538"/>
            <a:ext cx="3127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9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464300"/>
            <a:ext cx="3317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1122363" y="6381750"/>
            <a:ext cx="954087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pt" sz="831" b="0" i="0" u="none" baseline="0">
                <a:solidFill>
                  <a:prstClr val="black"/>
                </a:solidFill>
              </a:rPr>
              <a:t>Exercícios, workshops</a:t>
            </a:r>
          </a:p>
          <a:p>
            <a:pPr algn="l" rtl="0">
              <a:defRPr/>
            </a:pPr>
            <a:r>
              <a:rPr lang="pt" sz="831" b="0" i="0" u="none" baseline="0">
                <a:solidFill>
                  <a:prstClr val="black"/>
                </a:solidFill>
              </a:rPr>
              <a:t>simulações, etc.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208213" y="6411913"/>
            <a:ext cx="1058862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pt" sz="831" b="0" i="0" u="none" baseline="0">
                <a:solidFill>
                  <a:prstClr val="black"/>
                </a:solidFill>
              </a:rPr>
              <a:t>Trabalho pessoa, leitura de referência, etc.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5199063" y="6266706"/>
            <a:ext cx="1223962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pt" sz="831" b="0" i="0" u="none" baseline="0" dirty="0">
                <a:solidFill>
                  <a:prstClr val="black"/>
                </a:solidFill>
              </a:rPr>
              <a:t>Trocas com intervenientes, apresentações da direção, etc.</a:t>
            </a:r>
            <a:endParaRPr lang="pt" sz="831" dirty="0">
              <a:solidFill>
                <a:prstClr val="black"/>
              </a:solidFill>
            </a:endParaRPr>
          </a:p>
        </p:txBody>
      </p:sp>
      <p:grpSp>
        <p:nvGrpSpPr>
          <p:cNvPr id="3" name="Groupe 66"/>
          <p:cNvGrpSpPr/>
          <p:nvPr/>
        </p:nvGrpSpPr>
        <p:grpSpPr>
          <a:xfrm>
            <a:off x="5076825" y="4593535"/>
            <a:ext cx="2066925" cy="352425"/>
            <a:chOff x="5249863" y="4633913"/>
            <a:chExt cx="2066925" cy="352425"/>
          </a:xfrm>
        </p:grpSpPr>
        <p:graphicFrame>
          <p:nvGraphicFramePr>
            <p:cNvPr id="53" name="Espace réservé du contenu 3"/>
            <p:cNvGraphicFramePr>
              <a:graphicFrameLocks/>
            </p:cNvGraphicFramePr>
            <p:nvPr/>
          </p:nvGraphicFramePr>
          <p:xfrm>
            <a:off x="5249863" y="4633913"/>
            <a:ext cx="2066925" cy="352425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662516"/>
                  <a:gridCol w="404409"/>
                </a:tblGrid>
                <a:tr h="352425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pt" sz="9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Stop card</a:t>
                        </a:r>
                        <a:endParaRPr kumimoji="0" lang="pt" alt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pt" sz="9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Observação Segurança</a:t>
                        </a:r>
                        <a:endParaRPr kumimoji="0" lang="pt" altLang="fr-F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2" marR="68552" marT="34252" marB="34252" anchor="ctr">
                      <a:solidFill>
                        <a:srgbClr val="00B05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pt" sz="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0,5 d</a:t>
                        </a:r>
                        <a:endParaRPr kumimoji="0" lang="pt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2" marR="68552" marT="34252" marB="34252" anchor="ctr">
                      <a:solidFill>
                        <a:srgbClr val="00B050"/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17484" name="Image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2088" y="4633913"/>
              <a:ext cx="38576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85" name="Imag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8813" y="3117850"/>
            <a:ext cx="233362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86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2928938" y="1214438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87" name="Imag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22375"/>
            <a:ext cx="233363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88" name="Imag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3625" y="1196975"/>
            <a:ext cx="28575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89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3983038" y="1208088"/>
            <a:ext cx="3127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90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9438" y="1212850"/>
            <a:ext cx="25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62"/>
          <p:cNvGrpSpPr/>
          <p:nvPr/>
        </p:nvGrpSpPr>
        <p:grpSpPr>
          <a:xfrm>
            <a:off x="5927725" y="1966042"/>
            <a:ext cx="1698625" cy="561775"/>
            <a:chOff x="5537200" y="2023184"/>
            <a:chExt cx="1928784" cy="793536"/>
          </a:xfrm>
        </p:grpSpPr>
        <p:graphicFrame>
          <p:nvGraphicFramePr>
            <p:cNvPr id="66" name="Espace réservé du contenu 3"/>
            <p:cNvGraphicFramePr>
              <a:graphicFrameLocks/>
            </p:cNvGraphicFramePr>
            <p:nvPr/>
          </p:nvGraphicFramePr>
          <p:xfrm>
            <a:off x="5537200" y="2023190"/>
            <a:ext cx="1928784" cy="79353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067345"/>
                  <a:gridCol w="631280"/>
                </a:tblGrid>
                <a:tr h="561771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pt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Informação Segurança</a:t>
                        </a:r>
                        <a:endParaRPr kumimoji="0" lang="pt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46" marR="68546" marT="34531" marB="34531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pt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pt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pt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2h</a:t>
                        </a:r>
                        <a:endParaRPr kumimoji="0" lang="pt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46" marR="68546" marT="34531" marB="34531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17499" name="Image 24"/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9705" y="2023184"/>
              <a:ext cx="286145" cy="35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e 64"/>
          <p:cNvGrpSpPr/>
          <p:nvPr/>
        </p:nvGrpSpPr>
        <p:grpSpPr>
          <a:xfrm>
            <a:off x="7769224" y="4430713"/>
            <a:ext cx="1154113" cy="678068"/>
            <a:chOff x="7658100" y="4411663"/>
            <a:chExt cx="1154113" cy="678068"/>
          </a:xfrm>
        </p:grpSpPr>
        <p:graphicFrame>
          <p:nvGraphicFramePr>
            <p:cNvPr id="45" name="Espace réservé du contenu 3"/>
            <p:cNvGraphicFramePr>
              <a:graphicFrameLocks/>
            </p:cNvGraphicFramePr>
            <p:nvPr/>
          </p:nvGraphicFramePr>
          <p:xfrm>
            <a:off x="7658100" y="4411663"/>
            <a:ext cx="1152525" cy="678068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808805"/>
                  <a:gridCol w="343720"/>
                </a:tblGrid>
                <a:tr h="677862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pt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Relatório de surpresas 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pt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e Compromissos pessoais</a:t>
                        </a:r>
                        <a:endParaRPr kumimoji="0" lang="pt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611" marR="68611" marT="34234" marB="34234">
                      <a:solidFill>
                        <a:srgbClr val="0070C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pt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0,5 d a 1 d</a:t>
                        </a:r>
                        <a:endParaRPr kumimoji="0" lang="pt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611" marR="68611" marT="34234" marB="34234">
                      <a:solidFill>
                        <a:srgbClr val="0070C0"/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17517" name="Image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413" t="17639" r="9969" b="16013"/>
            <a:stretch>
              <a:fillRect/>
            </a:stretch>
          </p:blipFill>
          <p:spPr bwMode="auto">
            <a:xfrm>
              <a:off x="8466138" y="4738688"/>
              <a:ext cx="346075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" name="ZoneTexte 46"/>
          <p:cNvSpPr txBox="1"/>
          <p:nvPr/>
        </p:nvSpPr>
        <p:spPr>
          <a:xfrm>
            <a:off x="8388424" y="6092825"/>
            <a:ext cx="63030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pt" sz="1100" b="1" i="0" u="none" baseline="0">
                <a:solidFill>
                  <a:prstClr val="white">
                    <a:lumMod val="65000"/>
                  </a:prstClr>
                </a:solidFill>
              </a:rPr>
              <a:t>3 meses</a:t>
            </a:r>
          </a:p>
        </p:txBody>
      </p:sp>
      <p:sp>
        <p:nvSpPr>
          <p:cNvPr id="17522" name="ZoneTexte 1"/>
          <p:cNvSpPr txBox="1">
            <a:spLocks noChangeArrowheads="1"/>
          </p:cNvSpPr>
          <p:nvPr/>
        </p:nvSpPr>
        <p:spPr bwMode="auto">
          <a:xfrm>
            <a:off x="818486" y="5651500"/>
            <a:ext cx="441146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pt" b="1" i="0" u="none" baseline="0">
                <a:solidFill>
                  <a:prstClr val="white"/>
                </a:solidFill>
              </a:rPr>
              <a:t>D1</a:t>
            </a:r>
            <a:endParaRPr lang="pt" altLang="fr-FR" b="1" dirty="0">
              <a:solidFill>
                <a:prstClr val="white"/>
              </a:solidFill>
            </a:endParaRPr>
          </a:p>
        </p:txBody>
      </p:sp>
      <p:sp>
        <p:nvSpPr>
          <p:cNvPr id="17523" name="ZoneTexte 47"/>
          <p:cNvSpPr txBox="1">
            <a:spLocks noChangeArrowheads="1"/>
          </p:cNvSpPr>
          <p:nvPr/>
        </p:nvSpPr>
        <p:spPr bwMode="auto">
          <a:xfrm>
            <a:off x="2330450" y="5680075"/>
            <a:ext cx="441325" cy="369888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pt" b="1" i="0" u="none" baseline="0">
                <a:solidFill>
                  <a:prstClr val="white"/>
                </a:solidFill>
              </a:rPr>
              <a:t>D2</a:t>
            </a:r>
          </a:p>
        </p:txBody>
      </p:sp>
      <p:sp>
        <p:nvSpPr>
          <p:cNvPr id="17524" name="ZoneTexte 49"/>
          <p:cNvSpPr txBox="1">
            <a:spLocks noChangeArrowheads="1"/>
          </p:cNvSpPr>
          <p:nvPr/>
        </p:nvSpPr>
        <p:spPr bwMode="auto">
          <a:xfrm>
            <a:off x="3851275" y="5651500"/>
            <a:ext cx="441325" cy="369888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pt" b="1" i="0" u="none" baseline="0">
                <a:solidFill>
                  <a:prstClr val="white"/>
                </a:solidFill>
              </a:rPr>
              <a:t>D3</a:t>
            </a:r>
          </a:p>
        </p:txBody>
      </p:sp>
      <p:cxnSp>
        <p:nvCxnSpPr>
          <p:cNvPr id="16" name="Connecteur droit 15"/>
          <p:cNvCxnSpPr/>
          <p:nvPr/>
        </p:nvCxnSpPr>
        <p:spPr>
          <a:xfrm>
            <a:off x="269875" y="1052513"/>
            <a:ext cx="0" cy="48688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Espace réservé du contenu 3"/>
          <p:cNvGraphicFramePr>
            <a:graphicFrameLocks noGrp="1"/>
          </p:cNvGraphicFramePr>
          <p:nvPr/>
        </p:nvGraphicFramePr>
        <p:xfrm>
          <a:off x="5076825" y="2603688"/>
          <a:ext cx="3155903" cy="815658"/>
        </p:xfrm>
        <a:graphic>
          <a:graphicData uri="http://schemas.openxmlformats.org/drawingml/2006/table">
            <a:tbl>
              <a:tblPr/>
              <a:tblGrid>
                <a:gridCol w="1943447"/>
                <a:gridCol w="1212456"/>
              </a:tblGrid>
              <a:tr h="198438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HSA sítio / filial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0,5 d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1952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Os principais riscos / acidentes da atividade / produtos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Os riscos Higiene, Saúde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As regas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82550" marR="0" lvl="0" indent="-82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9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TCAS 1.0, 1.1</a:t>
                      </a:r>
                    </a:p>
                    <a:p>
                      <a:pPr marL="82550" marR="0" lvl="0" indent="-82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9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TCAS 1.4</a:t>
                      </a:r>
                    </a:p>
                    <a:p>
                      <a:pPr marL="82550" marR="0" lvl="0" indent="-82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9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TCAS 2.1, 2.3, 2.4</a:t>
                      </a:r>
                      <a:endParaRPr kumimoji="0" lang="pt" altLang="fr-FR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7" name="Espace réservé du contenu 3"/>
          <p:cNvGraphicFramePr>
            <a:graphicFrameLocks noGrp="1"/>
          </p:cNvGraphicFramePr>
          <p:nvPr/>
        </p:nvGraphicFramePr>
        <p:xfrm>
          <a:off x="5076825" y="5167525"/>
          <a:ext cx="2778125" cy="455399"/>
        </p:xfrm>
        <a:graphic>
          <a:graphicData uri="http://schemas.openxmlformats.org/drawingml/2006/table">
            <a:tbl>
              <a:tblPr/>
              <a:tblGrid>
                <a:gridCol w="2401887"/>
                <a:gridCol w="376238"/>
              </a:tblGrid>
              <a:tr h="455399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Condução segura ou safe driving</a:t>
                      </a:r>
                      <a:endParaRPr kumimoji="0" lang="pt" altLang="fr-F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(comerciais e profissões itinerantes)</a:t>
                      </a:r>
                      <a:endParaRPr kumimoji="0" lang="pt" alt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0,5 d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59" name="Espace réservé du numéro de diapositive 58"/>
          <p:cNvSpPr>
            <a:spLocks noGrp="1"/>
          </p:cNvSpPr>
          <p:nvPr>
            <p:ph type="sldNum" sz="quarter" idx="4294967295"/>
          </p:nvPr>
        </p:nvSpPr>
        <p:spPr>
          <a:xfrm>
            <a:off x="8383016" y="6525344"/>
            <a:ext cx="725488" cy="365125"/>
          </a:xfrm>
          <a:prstGeom prst="rect">
            <a:avLst/>
          </a:prstGeom>
        </p:spPr>
        <p:txBody>
          <a:bodyPr/>
          <a:lstStyle/>
          <a:p>
            <a:pPr algn="r" rtl="0"/>
            <a:fld id="{21F90BE8-D879-4F46-ACF9-7BCC67DCFB75}" type="slidenum">
              <a:rPr>
                <a:solidFill>
                  <a:prstClr val="black">
                    <a:tint val="75000"/>
                  </a:prstClr>
                </a:solidFill>
              </a:rPr>
              <a:pPr algn="r" rtl="0"/>
              <a:t>13</a:t>
            </a:fld>
            <a:endParaRPr lang="p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6588224" y="6381328"/>
            <a:ext cx="1262063" cy="475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pt" sz="831" b="0" i="0" u="none" baseline="0">
                <a:solidFill>
                  <a:prstClr val="black"/>
                </a:solidFill>
              </a:rPr>
              <a:t>E-learning,</a:t>
            </a:r>
            <a:r>
              <a:rPr lang="pt" sz="831">
                <a:solidFill>
                  <a:prstClr val="black"/>
                </a:solidFill>
              </a:rPr>
              <a:t/>
            </a:r>
            <a:br>
              <a:rPr lang="pt" sz="831">
                <a:solidFill>
                  <a:prstClr val="black"/>
                </a:solidFill>
              </a:rPr>
            </a:br>
            <a:r>
              <a:rPr lang="pt" sz="831" b="0" i="0" u="none" baseline="0">
                <a:solidFill>
                  <a:prstClr val="black"/>
                </a:solidFill>
              </a:rPr>
              <a:t> autoformação</a:t>
            </a:r>
          </a:p>
          <a:p>
            <a:pPr algn="l" rtl="0">
              <a:defRPr/>
            </a:pPr>
            <a:r>
              <a:rPr lang="pt" sz="831" b="0" i="0" u="none" baseline="0">
                <a:solidFill>
                  <a:prstClr val="black"/>
                </a:solidFill>
              </a:rPr>
              <a:t>Aula virtual</a:t>
            </a:r>
            <a:endParaRPr lang="pt" sz="831" dirty="0">
              <a:solidFill>
                <a:prstClr val="black"/>
              </a:solidFill>
            </a:endParaRPr>
          </a:p>
        </p:txBody>
      </p:sp>
      <p:grpSp>
        <p:nvGrpSpPr>
          <p:cNvPr id="7" name="Groupe 60"/>
          <p:cNvGrpSpPr/>
          <p:nvPr/>
        </p:nvGrpSpPr>
        <p:grpSpPr>
          <a:xfrm>
            <a:off x="5376863" y="1283618"/>
            <a:ext cx="1393825" cy="556422"/>
            <a:chOff x="5100638" y="1340768"/>
            <a:chExt cx="1393825" cy="556422"/>
          </a:xfrm>
        </p:grpSpPr>
        <p:graphicFrame>
          <p:nvGraphicFramePr>
            <p:cNvPr id="68" name="Espace réservé du contenu 3"/>
            <p:cNvGraphicFramePr>
              <a:graphicFrameLocks/>
            </p:cNvGraphicFramePr>
            <p:nvPr/>
          </p:nvGraphicFramePr>
          <p:xfrm>
            <a:off x="5100638" y="1340768"/>
            <a:ext cx="1393825" cy="556422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889921"/>
                  <a:gridCol w="503904"/>
                </a:tblGrid>
                <a:tr h="556422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pt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E-learning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pt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Regras de Ouro</a:t>
                        </a:r>
                        <a:endParaRPr kumimoji="0" lang="pt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0" marR="68550" marT="34324" marB="34324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pt" sz="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 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pt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pt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4 h</a:t>
                        </a:r>
                        <a:endParaRPr kumimoji="0" lang="pt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0" marR="68550" marT="34324" marB="34324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17508" name="Imag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2211" y="1393726"/>
              <a:ext cx="254000" cy="252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" name="Bouton d'action : Retour 51">
            <a:hlinkClick r:id="" action="ppaction://hlinkshowjump?jump=lastslideviewed" highlightClick="1"/>
          </p:cNvPr>
          <p:cNvSpPr/>
          <p:nvPr/>
        </p:nvSpPr>
        <p:spPr>
          <a:xfrm>
            <a:off x="8486453" y="0"/>
            <a:ext cx="530547" cy="455637"/>
          </a:xfrm>
          <a:prstGeom prst="actionButtonReturn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"/>
          </a:p>
        </p:txBody>
      </p:sp>
      <p:cxnSp>
        <p:nvCxnSpPr>
          <p:cNvPr id="60" name="Connecteur droit 59"/>
          <p:cNvCxnSpPr/>
          <p:nvPr/>
        </p:nvCxnSpPr>
        <p:spPr>
          <a:xfrm>
            <a:off x="5057006" y="1052513"/>
            <a:ext cx="769" cy="499745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6513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Espace réservé du contenu 3"/>
          <p:cNvGraphicFramePr>
            <a:graphicFrameLocks noGrp="1"/>
          </p:cNvGraphicFramePr>
          <p:nvPr/>
        </p:nvGraphicFramePr>
        <p:xfrm>
          <a:off x="4143474" y="1043091"/>
          <a:ext cx="1470669" cy="830580"/>
        </p:xfrm>
        <a:graphic>
          <a:graphicData uri="http://schemas.openxmlformats.org/drawingml/2006/table">
            <a:tbl>
              <a:tblPr/>
              <a:tblGrid>
                <a:gridCol w="1028883"/>
                <a:gridCol w="441786"/>
              </a:tblGrid>
              <a:tr h="770881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Visita acompanhada ao Sítio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Conhecer os interlocutores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endParaRPr kumimoji="0" lang="pt" altLang="fr-F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0,5 d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4" name="Espace réservé du contenu 3"/>
          <p:cNvGraphicFramePr>
            <a:graphicFrameLocks noGrp="1"/>
          </p:cNvGraphicFramePr>
          <p:nvPr/>
        </p:nvGraphicFramePr>
        <p:xfrm>
          <a:off x="5891411" y="2441575"/>
          <a:ext cx="2785045" cy="1623000"/>
        </p:xfrm>
        <a:graphic>
          <a:graphicData uri="http://schemas.openxmlformats.org/drawingml/2006/table">
            <a:tbl>
              <a:tblPr/>
              <a:tblGrid>
                <a:gridCol w="1920949"/>
                <a:gridCol w="864096"/>
              </a:tblGrid>
              <a:tr h="14906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Exercícios no terreno</a:t>
                      </a:r>
                      <a:br>
                        <a:rPr kumimoji="0" lang="pt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pt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 briefing no final.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Regras de Ouro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Stop Card</a:t>
                      </a:r>
                      <a:endParaRPr kumimoji="0" lang="pt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Caça às anomalias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Produtos do sítio e FDS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Emergência (visita)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REX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Elementos do Sistema de gestão implementados</a:t>
                      </a:r>
                    </a:p>
                  </a:txBody>
                  <a:tcPr marL="68566" marR="68566" marT="34260" marB="342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pt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Atividade dividida em 3 dias </a:t>
                      </a:r>
                      <a:endParaRPr kumimoji="0" lang="pt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66" marR="68566" marT="34260" marB="342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56" name="Flèche vers la droite 55"/>
          <p:cNvSpPr/>
          <p:nvPr/>
        </p:nvSpPr>
        <p:spPr>
          <a:xfrm>
            <a:off x="250825" y="5575852"/>
            <a:ext cx="8713788" cy="47887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pt" altLang="fr-FR">
              <a:solidFill>
                <a:srgbClr val="FFFFFF"/>
              </a:solidFill>
            </a:endParaRPr>
          </a:p>
        </p:txBody>
      </p:sp>
      <p:sp>
        <p:nvSpPr>
          <p:cNvPr id="18442" name="Titre 1"/>
          <p:cNvSpPr>
            <a:spLocks noGrp="1"/>
          </p:cNvSpPr>
          <p:nvPr>
            <p:ph type="title"/>
          </p:nvPr>
        </p:nvSpPr>
        <p:spPr bwMode="auto">
          <a:xfrm>
            <a:off x="498797" y="260648"/>
            <a:ext cx="8521378" cy="635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pt" b="1" i="0" u="none" cap="none" baseline="0">
                <a:cs typeface="Arial" charset="0"/>
              </a:rPr>
              <a:t>Percurso 2 - </a:t>
            </a:r>
            <a:r>
              <a:rPr lang="pt" b="0" i="0" u="none" cap="none" baseline="0">
                <a:cs typeface="Arial" charset="0"/>
              </a:rPr>
              <a:t>Pessoal de apoio às operações </a:t>
            </a:r>
            <a:r>
              <a:rPr lang="pt" cap="none">
                <a:cs typeface="Arial" charset="0"/>
              </a:rPr>
              <a:t/>
            </a:r>
            <a:br>
              <a:rPr lang="pt" cap="none">
                <a:cs typeface="Arial" charset="0"/>
              </a:rPr>
            </a:br>
            <a:r>
              <a:rPr lang="pt" sz="1600" b="0" i="0" u="none" cap="none" baseline="0">
                <a:cs typeface="Arial" charset="0"/>
              </a:rPr>
              <a:t>(5 dias de formação teórica, mais 5 dias de formação / prática em 3 meses)</a:t>
            </a:r>
            <a:endParaRPr lang="pt" altLang="fr-FR" sz="1600" b="0" cap="none" dirty="0">
              <a:cs typeface="Arial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269875" y="1052513"/>
            <a:ext cx="0" cy="48688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206375" y="6410325"/>
            <a:ext cx="831850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pt" sz="831" b="0" i="0" u="none" baseline="0">
                <a:solidFill>
                  <a:prstClr val="black"/>
                </a:solidFill>
              </a:rPr>
              <a:t>Apresentações por um formador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457575" y="6403975"/>
            <a:ext cx="1477963" cy="474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pt" sz="831" b="0" i="0" u="none" baseline="0">
                <a:solidFill>
                  <a:prstClr val="black"/>
                </a:solidFill>
              </a:rPr>
              <a:t>Terreno (companheirismo, auditoria, visita, «shadowing», etc.)</a:t>
            </a:r>
          </a:p>
        </p:txBody>
      </p:sp>
      <p:pic>
        <p:nvPicPr>
          <p:cNvPr id="18455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20638" y="6473825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6" name="Imag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410325"/>
            <a:ext cx="339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7" name="Imag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6488113"/>
            <a:ext cx="2333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8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4646" y="6476159"/>
            <a:ext cx="25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9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4860032" y="6459538"/>
            <a:ext cx="3127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0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464300"/>
            <a:ext cx="3317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1122363" y="6381750"/>
            <a:ext cx="954087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pt" sz="831" b="0" i="0" u="none" baseline="0">
                <a:solidFill>
                  <a:prstClr val="black"/>
                </a:solidFill>
              </a:rPr>
              <a:t>Exercícios, workshops</a:t>
            </a:r>
          </a:p>
          <a:p>
            <a:pPr algn="l" rtl="0">
              <a:defRPr/>
            </a:pPr>
            <a:r>
              <a:rPr lang="pt" sz="831" b="0" i="0" u="none" baseline="0">
                <a:solidFill>
                  <a:prstClr val="black"/>
                </a:solidFill>
              </a:rPr>
              <a:t>simulações, etc.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208213" y="6411913"/>
            <a:ext cx="1058862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pt" sz="831" b="0" i="0" u="none" baseline="0">
                <a:solidFill>
                  <a:prstClr val="black"/>
                </a:solidFill>
              </a:rPr>
              <a:t>Trabalho pessoa, leitura de referência, etc.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6544196" y="6409484"/>
            <a:ext cx="1196156" cy="475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pt" sz="831" b="0" i="0" u="none" baseline="0">
                <a:solidFill>
                  <a:prstClr val="black"/>
                </a:solidFill>
              </a:rPr>
              <a:t>E-learning,</a:t>
            </a:r>
            <a:r>
              <a:rPr lang="pt" sz="831">
                <a:solidFill>
                  <a:prstClr val="black"/>
                </a:solidFill>
              </a:rPr>
              <a:t/>
            </a:r>
            <a:br>
              <a:rPr lang="pt" sz="831">
                <a:solidFill>
                  <a:prstClr val="black"/>
                </a:solidFill>
              </a:rPr>
            </a:br>
            <a:r>
              <a:rPr lang="pt" sz="831" b="0" i="0" u="none" baseline="0">
                <a:solidFill>
                  <a:prstClr val="black"/>
                </a:solidFill>
              </a:rPr>
              <a:t> autoformação</a:t>
            </a:r>
          </a:p>
          <a:p>
            <a:pPr algn="l" rtl="0">
              <a:defRPr/>
            </a:pPr>
            <a:r>
              <a:rPr lang="pt" sz="831" b="0" i="0" u="none" baseline="0">
                <a:solidFill>
                  <a:prstClr val="black"/>
                </a:solidFill>
              </a:rPr>
              <a:t>Aulas virtuais</a:t>
            </a:r>
            <a:endParaRPr lang="pt" sz="831" dirty="0">
              <a:solidFill>
                <a:prstClr val="black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5126732" y="6309320"/>
            <a:ext cx="1223962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pt" sz="831" b="0" i="0" u="none" baseline="0" dirty="0">
                <a:solidFill>
                  <a:prstClr val="black"/>
                </a:solidFill>
              </a:rPr>
              <a:t>Trocas com intervenientes, apresentações da direção, etc.</a:t>
            </a:r>
          </a:p>
        </p:txBody>
      </p:sp>
      <p:pic>
        <p:nvPicPr>
          <p:cNvPr id="18465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5793" y="3279603"/>
            <a:ext cx="781645" cy="67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Bouton d'action : Personnalisé 43">
            <a:hlinkClick r:id="" action="ppaction://noaction" highlightClick="1"/>
          </p:cNvPr>
          <p:cNvSpPr/>
          <p:nvPr/>
        </p:nvSpPr>
        <p:spPr>
          <a:xfrm rot="16200000">
            <a:off x="-1927225" y="3230563"/>
            <a:ext cx="4645025" cy="2889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pt" sz="1600" b="1" i="0" u="none" baseline="0">
                <a:solidFill>
                  <a:srgbClr val="FFFFFF"/>
                </a:solidFill>
              </a:rPr>
              <a:t>Tronco Comum Geral (3 dias)</a:t>
            </a:r>
            <a:endParaRPr lang="pt" altLang="fr-FR" sz="900" b="1" dirty="0">
              <a:solidFill>
                <a:srgbClr val="FFFFFF"/>
              </a:solidFill>
            </a:endParaRPr>
          </a:p>
        </p:txBody>
      </p:sp>
      <p:graphicFrame>
        <p:nvGraphicFramePr>
          <p:cNvPr id="48" name="Espace réservé du contenu 3"/>
          <p:cNvGraphicFramePr>
            <a:graphicFrameLocks noGrp="1"/>
          </p:cNvGraphicFramePr>
          <p:nvPr/>
        </p:nvGraphicFramePr>
        <p:xfrm>
          <a:off x="611188" y="1043091"/>
          <a:ext cx="3384550" cy="4290060"/>
        </p:xfrm>
        <a:graphic>
          <a:graphicData uri="http://schemas.openxmlformats.org/drawingml/2006/table">
            <a:tbl>
              <a:tblPr/>
              <a:tblGrid>
                <a:gridCol w="1670050"/>
                <a:gridCol w="1714500"/>
              </a:tblGrid>
              <a:tr h="404314">
                <a:tc gridSpan="2"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Tronco Comum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Atividade Sítio (2 d)</a:t>
                      </a:r>
                      <a:endParaRPr kumimoji="0" lang="pt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"/>
                    </a:p>
                  </a:txBody>
                  <a:tcPr/>
                </a:tc>
              </a:tr>
              <a:tr h="189504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Desafios do sítio / a minha atividade</a:t>
                      </a:r>
                      <a:endParaRPr kumimoji="0" lang="pt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Roteiro HSA do sítio / filial pelo seu diretor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Os principais riscos / acidentes da atividade sítio-filial / produtos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Descargas, impactos ambientais e saúde, resíduos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Conhecer e aplicar as regras do sítio (continuação)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EPI para o sítio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Emergências</a:t>
                      </a:r>
                      <a:endParaRPr kumimoji="0" lang="pt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Regra de ouro problemática do sítio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pt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Fazer referência e identifica os bons interlocutores</a:t>
                      </a:r>
                      <a:endParaRPr kumimoji="0" lang="pt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HSA de referência e ferramentas associadas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</a:tr>
              <a:tr h="1737757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Desafios do sítio-filial / a minha atividade (continuação)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Social e Partes Interessadas sítio-filial</a:t>
                      </a:r>
                      <a:endParaRPr kumimoji="0" lang="pt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Conhecer e aplicar as regras do sítio</a:t>
                      </a:r>
                      <a:endParaRPr kumimoji="0" lang="pt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Regras do país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Regras gerais de Segurança do sítio-filial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rId8" action="ppaction://hlinksldjump"/>
                        </a:rPr>
                        <a:t>Contribuir para a melhoria contínua</a:t>
                      </a:r>
                      <a:endParaRPr kumimoji="0" lang="pt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Análise dos eventos / causas </a:t>
                      </a:r>
                      <a:b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Workshop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8480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2630488" y="1081191"/>
            <a:ext cx="254000" cy="24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1" name="Imag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3863" y="1089130"/>
            <a:ext cx="233362" cy="23149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2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3276600" y="1074841"/>
            <a:ext cx="312738" cy="26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3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0300" y="1078017"/>
            <a:ext cx="254000" cy="252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92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81191"/>
            <a:ext cx="33178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1552" y="1089129"/>
            <a:ext cx="284224" cy="24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Espace réservé du numéro de diapositive 54"/>
          <p:cNvSpPr>
            <a:spLocks noGrp="1"/>
          </p:cNvSpPr>
          <p:nvPr>
            <p:ph type="sldNum" sz="quarter" idx="4294967295"/>
          </p:nvPr>
        </p:nvSpPr>
        <p:spPr>
          <a:xfrm>
            <a:off x="8383016" y="6525344"/>
            <a:ext cx="725488" cy="365125"/>
          </a:xfrm>
          <a:prstGeom prst="rect">
            <a:avLst/>
          </a:prstGeom>
        </p:spPr>
        <p:txBody>
          <a:bodyPr/>
          <a:lstStyle/>
          <a:p>
            <a:pPr algn="r" rtl="0"/>
            <a:fld id="{21F90BE8-D879-4F46-ACF9-7BCC67DCFB75}" type="slidenum">
              <a:rPr>
                <a:solidFill>
                  <a:prstClr val="black">
                    <a:tint val="75000"/>
                  </a:prstClr>
                </a:solidFill>
              </a:rPr>
              <a:pPr algn="r" rtl="0"/>
              <a:t>14</a:t>
            </a:fld>
            <a:endParaRPr lang="p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9" name="ZoneTexte 1"/>
          <p:cNvSpPr txBox="1">
            <a:spLocks noChangeArrowheads="1"/>
          </p:cNvSpPr>
          <p:nvPr/>
        </p:nvSpPr>
        <p:spPr bwMode="auto">
          <a:xfrm>
            <a:off x="818486" y="5651500"/>
            <a:ext cx="441146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pt" b="1" i="0" u="none" baseline="0">
                <a:solidFill>
                  <a:prstClr val="white"/>
                </a:solidFill>
              </a:rPr>
              <a:t>D4</a:t>
            </a:r>
            <a:endParaRPr lang="pt" altLang="fr-FR" b="1" dirty="0">
              <a:solidFill>
                <a:prstClr val="white"/>
              </a:solidFill>
            </a:endParaRPr>
          </a:p>
        </p:txBody>
      </p:sp>
      <p:sp>
        <p:nvSpPr>
          <p:cNvPr id="60" name="ZoneTexte 47"/>
          <p:cNvSpPr txBox="1">
            <a:spLocks noChangeArrowheads="1"/>
          </p:cNvSpPr>
          <p:nvPr/>
        </p:nvSpPr>
        <p:spPr bwMode="auto">
          <a:xfrm>
            <a:off x="2834710" y="5651956"/>
            <a:ext cx="441146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pt" b="1" i="0" u="none" baseline="0">
                <a:solidFill>
                  <a:prstClr val="white"/>
                </a:solidFill>
              </a:rPr>
              <a:t>D5</a:t>
            </a:r>
            <a:endParaRPr lang="pt" altLang="fr-FR" b="1" dirty="0">
              <a:solidFill>
                <a:prstClr val="white"/>
              </a:solidFill>
            </a:endParaRPr>
          </a:p>
        </p:txBody>
      </p:sp>
      <p:sp>
        <p:nvSpPr>
          <p:cNvPr id="61" name="ZoneTexte 49"/>
          <p:cNvSpPr txBox="1">
            <a:spLocks noChangeArrowheads="1"/>
          </p:cNvSpPr>
          <p:nvPr/>
        </p:nvSpPr>
        <p:spPr bwMode="auto">
          <a:xfrm>
            <a:off x="4788024" y="5661248"/>
            <a:ext cx="441325" cy="369888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pt" b="1" i="0" u="none" baseline="0">
                <a:solidFill>
                  <a:prstClr val="white"/>
                </a:solidFill>
              </a:rPr>
              <a:t>D6</a:t>
            </a:r>
            <a:endParaRPr lang="pt" altLang="fr-FR" b="1" dirty="0">
              <a:solidFill>
                <a:prstClr val="white"/>
              </a:solidFill>
            </a:endParaRPr>
          </a:p>
        </p:txBody>
      </p:sp>
      <p:sp>
        <p:nvSpPr>
          <p:cNvPr id="51" name="Bouton d'action : Retour 50">
            <a:hlinkClick r:id="" action="ppaction://hlinkshowjump?jump=lastslideviewed" highlightClick="1"/>
          </p:cNvPr>
          <p:cNvSpPr/>
          <p:nvPr/>
        </p:nvSpPr>
        <p:spPr>
          <a:xfrm>
            <a:off x="8486453" y="0"/>
            <a:ext cx="530547" cy="455637"/>
          </a:xfrm>
          <a:prstGeom prst="actionButtonReturn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"/>
          </a:p>
        </p:txBody>
      </p:sp>
      <p:cxnSp>
        <p:nvCxnSpPr>
          <p:cNvPr id="50" name="Connecteur droit 49"/>
          <p:cNvCxnSpPr/>
          <p:nvPr/>
        </p:nvCxnSpPr>
        <p:spPr>
          <a:xfrm>
            <a:off x="5796136" y="1052513"/>
            <a:ext cx="0" cy="486886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236537" y="6007100"/>
            <a:ext cx="900113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pt" sz="1100" b="1" i="0" u="none" baseline="0">
                <a:solidFill>
                  <a:prstClr val="white">
                    <a:lumMod val="65000"/>
                  </a:prstClr>
                </a:solidFill>
              </a:rPr>
              <a:t>Contratação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8388424" y="6007100"/>
            <a:ext cx="63030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pt" sz="1100" b="1" i="0" u="none" baseline="0">
                <a:solidFill>
                  <a:prstClr val="white">
                    <a:lumMod val="65000"/>
                  </a:prstClr>
                </a:solidFill>
              </a:rPr>
              <a:t>3 meses</a:t>
            </a:r>
          </a:p>
        </p:txBody>
      </p:sp>
      <p:grpSp>
        <p:nvGrpSpPr>
          <p:cNvPr id="2" name="Groupe 63"/>
          <p:cNvGrpSpPr/>
          <p:nvPr/>
        </p:nvGrpSpPr>
        <p:grpSpPr>
          <a:xfrm>
            <a:off x="5956002" y="4488860"/>
            <a:ext cx="1698625" cy="561775"/>
            <a:chOff x="5537200" y="2023184"/>
            <a:chExt cx="1928784" cy="793536"/>
          </a:xfrm>
        </p:grpSpPr>
        <p:graphicFrame>
          <p:nvGraphicFramePr>
            <p:cNvPr id="65" name="Espace réservé du contenu 3"/>
            <p:cNvGraphicFramePr>
              <a:graphicFrameLocks/>
            </p:cNvGraphicFramePr>
            <p:nvPr/>
          </p:nvGraphicFramePr>
          <p:xfrm>
            <a:off x="5537200" y="2023190"/>
            <a:ext cx="1928784" cy="79353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067345"/>
                  <a:gridCol w="631280"/>
                </a:tblGrid>
                <a:tr h="561771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pt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Informação Segurança</a:t>
                        </a:r>
                        <a:endParaRPr kumimoji="0" lang="pt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46" marR="68546" marT="34531" marB="34531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pt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pt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pt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2h</a:t>
                        </a:r>
                        <a:endParaRPr kumimoji="0" lang="pt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46" marR="68546" marT="34531" marB="34531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66" name="Image 24"/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9705" y="2023184"/>
              <a:ext cx="286145" cy="35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e 66"/>
          <p:cNvGrpSpPr/>
          <p:nvPr/>
        </p:nvGrpSpPr>
        <p:grpSpPr>
          <a:xfrm>
            <a:off x="7769224" y="4430713"/>
            <a:ext cx="1154113" cy="678068"/>
            <a:chOff x="7658100" y="4411663"/>
            <a:chExt cx="1154113" cy="678068"/>
          </a:xfrm>
        </p:grpSpPr>
        <p:graphicFrame>
          <p:nvGraphicFramePr>
            <p:cNvPr id="68" name="Espace réservé du contenu 3"/>
            <p:cNvGraphicFramePr>
              <a:graphicFrameLocks/>
            </p:cNvGraphicFramePr>
            <p:nvPr/>
          </p:nvGraphicFramePr>
          <p:xfrm>
            <a:off x="7658100" y="4411663"/>
            <a:ext cx="1152525" cy="678068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808805"/>
                  <a:gridCol w="343720"/>
                </a:tblGrid>
                <a:tr h="677862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pt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Relatório de surpresas 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pt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e Compromissos pessoais</a:t>
                        </a:r>
                        <a:endParaRPr kumimoji="0" lang="pt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611" marR="68611" marT="34234" marB="34234">
                      <a:solidFill>
                        <a:srgbClr val="0070C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pt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0,5 d a 1 d</a:t>
                        </a:r>
                        <a:endParaRPr kumimoji="0" lang="pt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611" marR="68611" marT="34234" marB="34234">
                      <a:solidFill>
                        <a:srgbClr val="0070C0"/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69" name="Image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413" t="17639" r="9969" b="16013"/>
            <a:stretch>
              <a:fillRect/>
            </a:stretch>
          </p:blipFill>
          <p:spPr bwMode="auto">
            <a:xfrm>
              <a:off x="8466138" y="4738688"/>
              <a:ext cx="346075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e 69"/>
          <p:cNvGrpSpPr/>
          <p:nvPr/>
        </p:nvGrpSpPr>
        <p:grpSpPr>
          <a:xfrm>
            <a:off x="7408069" y="1528087"/>
            <a:ext cx="1570831" cy="678342"/>
            <a:chOff x="6931025" y="1340767"/>
            <a:chExt cx="1570831" cy="678342"/>
          </a:xfrm>
        </p:grpSpPr>
        <p:graphicFrame>
          <p:nvGraphicFramePr>
            <p:cNvPr id="71" name="Espace réservé du contenu 3"/>
            <p:cNvGraphicFramePr>
              <a:graphicFrameLocks/>
            </p:cNvGraphicFramePr>
            <p:nvPr/>
          </p:nvGraphicFramePr>
          <p:xfrm>
            <a:off x="6931025" y="1340767"/>
            <a:ext cx="1570831" cy="678342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879053"/>
                  <a:gridCol w="691778"/>
                </a:tblGrid>
                <a:tr h="517526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pt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pt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Combate a incêndios, primeiros socorros</a:t>
                        </a:r>
                        <a:endParaRPr kumimoji="0" lang="pt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71" marR="68571" marT="34371" marB="34371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pt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0,5 d miní.</a:t>
                        </a:r>
                      </a:p>
                    </a:txBody>
                    <a:tcPr marL="68571" marR="68571" marT="34371" marB="34371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72" name="Imag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9419" y="1365249"/>
              <a:ext cx="253725" cy="25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e 72"/>
          <p:cNvGrpSpPr/>
          <p:nvPr/>
        </p:nvGrpSpPr>
        <p:grpSpPr>
          <a:xfrm>
            <a:off x="5965527" y="1528087"/>
            <a:ext cx="1393825" cy="556422"/>
            <a:chOff x="5100638" y="1340768"/>
            <a:chExt cx="1393825" cy="556422"/>
          </a:xfrm>
        </p:grpSpPr>
        <p:graphicFrame>
          <p:nvGraphicFramePr>
            <p:cNvPr id="74" name="Espace réservé du contenu 3"/>
            <p:cNvGraphicFramePr>
              <a:graphicFrameLocks/>
            </p:cNvGraphicFramePr>
            <p:nvPr/>
          </p:nvGraphicFramePr>
          <p:xfrm>
            <a:off x="5100638" y="1340768"/>
            <a:ext cx="1393825" cy="556422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889921"/>
                  <a:gridCol w="503904"/>
                </a:tblGrid>
                <a:tr h="556422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pt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E-learning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pt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Regras de Ouro</a:t>
                        </a:r>
                        <a:endParaRPr kumimoji="0" lang="pt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0" marR="68550" marT="34324" marB="34324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pt" sz="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 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pt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pt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4 h</a:t>
                        </a:r>
                        <a:endParaRPr kumimoji="0" lang="pt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0" marR="68550" marT="34324" marB="34324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75" name="Imag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2211" y="1393726"/>
              <a:ext cx="254000" cy="252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76" name="Espace réservé du contenu 3"/>
          <p:cNvGraphicFramePr>
            <a:graphicFrameLocks noGrp="1"/>
          </p:cNvGraphicFramePr>
          <p:nvPr/>
        </p:nvGraphicFramePr>
        <p:xfrm>
          <a:off x="6145212" y="5167525"/>
          <a:ext cx="2778125" cy="455399"/>
        </p:xfrm>
        <a:graphic>
          <a:graphicData uri="http://schemas.openxmlformats.org/drawingml/2006/table">
            <a:tbl>
              <a:tblPr/>
              <a:tblGrid>
                <a:gridCol w="2401887"/>
                <a:gridCol w="376238"/>
              </a:tblGrid>
              <a:tr h="455399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Condução segura ou safe driving</a:t>
                      </a:r>
                      <a:endParaRPr kumimoji="0" lang="pt" altLang="fr-F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(comerciais e profissões itinerantes)</a:t>
                      </a:r>
                      <a:endParaRPr kumimoji="0" lang="pt" alt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0,5 d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77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7044" y="5214938"/>
            <a:ext cx="3857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0693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lèche vers la droite 55"/>
          <p:cNvSpPr/>
          <p:nvPr/>
        </p:nvSpPr>
        <p:spPr>
          <a:xfrm>
            <a:off x="250825" y="5565229"/>
            <a:ext cx="8713788" cy="600075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pt" altLang="fr-FR" dirty="0">
              <a:solidFill>
                <a:srgbClr val="FFFFFF"/>
              </a:solidFill>
            </a:endParaRPr>
          </a:p>
        </p:txBody>
      </p:sp>
      <p:sp>
        <p:nvSpPr>
          <p:cNvPr id="20482" name="Titre 1"/>
          <p:cNvSpPr>
            <a:spLocks noGrp="1"/>
          </p:cNvSpPr>
          <p:nvPr>
            <p:ph type="title"/>
          </p:nvPr>
        </p:nvSpPr>
        <p:spPr bwMode="auto">
          <a:xfrm>
            <a:off x="274638" y="173038"/>
            <a:ext cx="8218488" cy="635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pt" b="1" i="0" u="none" cap="none" baseline="0">
                <a:cs typeface="Arial" charset="0"/>
              </a:rPr>
              <a:t>Percurso 3 - </a:t>
            </a:r>
            <a:r>
              <a:rPr lang="pt" sz="2000" b="0" i="0" u="none" cap="none" baseline="0">
                <a:cs typeface="Arial" charset="0"/>
              </a:rPr>
              <a:t>Pessoal operacional sítios industriais</a:t>
            </a:r>
            <a:r>
              <a:rPr lang="pt" sz="2000" b="0" cap="none">
                <a:cs typeface="Arial" charset="0"/>
              </a:rPr>
              <a:t/>
            </a:r>
            <a:br>
              <a:rPr lang="pt" sz="2000" b="0" cap="none">
                <a:cs typeface="Arial" charset="0"/>
              </a:rPr>
            </a:br>
            <a:r>
              <a:rPr lang="pt" sz="1600" b="0" i="0" u="none" cap="none" baseline="0">
                <a:cs typeface="Arial" charset="0"/>
              </a:rPr>
              <a:t>(8 dias de formação teórica, mais 15 dias de formação / prática em 6 meses)</a:t>
            </a:r>
            <a:endParaRPr lang="pt" altLang="fr-FR" sz="1600" b="0" cap="none" dirty="0">
              <a:cs typeface="Arial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269875" y="1052513"/>
            <a:ext cx="0" cy="48688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206375" y="6410325"/>
            <a:ext cx="831850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pt" sz="831" b="0" i="0" u="none" baseline="0">
                <a:solidFill>
                  <a:prstClr val="black"/>
                </a:solidFill>
              </a:rPr>
              <a:t>Apresentações por um formador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457575" y="6403975"/>
            <a:ext cx="1477963" cy="474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pt" sz="831" b="0" i="0" u="none" baseline="0">
                <a:solidFill>
                  <a:prstClr val="black"/>
                </a:solidFill>
              </a:rPr>
              <a:t>Terreno (companheirismo, auditoria, visita, «shadowing», etc.)</a:t>
            </a:r>
          </a:p>
        </p:txBody>
      </p:sp>
      <p:pic>
        <p:nvPicPr>
          <p:cNvPr id="20486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20638" y="6473825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Imag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410325"/>
            <a:ext cx="339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ag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6488113"/>
            <a:ext cx="2333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6675" y="6477000"/>
            <a:ext cx="25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4932363" y="6459538"/>
            <a:ext cx="3127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464300"/>
            <a:ext cx="3317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1122363" y="6381750"/>
            <a:ext cx="954087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pt" sz="831" b="0" i="0" u="none" baseline="0">
                <a:solidFill>
                  <a:prstClr val="black"/>
                </a:solidFill>
              </a:rPr>
              <a:t>Exercícios, workshops</a:t>
            </a:r>
          </a:p>
          <a:p>
            <a:pPr algn="l" rtl="0">
              <a:defRPr/>
            </a:pPr>
            <a:r>
              <a:rPr lang="pt" sz="831" b="0" i="0" u="none" baseline="0">
                <a:solidFill>
                  <a:prstClr val="black"/>
                </a:solidFill>
              </a:rPr>
              <a:t>simulações, etc.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208213" y="6411913"/>
            <a:ext cx="1058862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pt" sz="831" b="0" i="0" u="none" baseline="0">
                <a:solidFill>
                  <a:prstClr val="black"/>
                </a:solidFill>
              </a:rPr>
              <a:t>Trabalho pessoa, leitura de referência, etc.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6642943" y="6410325"/>
            <a:ext cx="1241425" cy="475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pt" sz="831" b="0" i="0" u="none" baseline="0">
                <a:solidFill>
                  <a:prstClr val="black"/>
                </a:solidFill>
              </a:rPr>
              <a:t>E-learning,</a:t>
            </a:r>
            <a:r>
              <a:rPr lang="pt" sz="831">
                <a:solidFill>
                  <a:prstClr val="black"/>
                </a:solidFill>
              </a:rPr>
              <a:t/>
            </a:r>
            <a:br>
              <a:rPr lang="pt" sz="831">
                <a:solidFill>
                  <a:prstClr val="black"/>
                </a:solidFill>
              </a:rPr>
            </a:br>
            <a:r>
              <a:rPr lang="pt" sz="831" b="0" i="0" u="none" baseline="0">
                <a:solidFill>
                  <a:prstClr val="black"/>
                </a:solidFill>
              </a:rPr>
              <a:t> autoformação</a:t>
            </a:r>
          </a:p>
          <a:p>
            <a:pPr algn="l" rtl="0">
              <a:defRPr/>
            </a:pPr>
            <a:r>
              <a:rPr lang="pt" sz="831" b="0" i="0" u="none" baseline="0">
                <a:solidFill>
                  <a:prstClr val="black"/>
                </a:solidFill>
              </a:rPr>
              <a:t>Aulas virtuais</a:t>
            </a:r>
            <a:endParaRPr lang="pt" sz="831" dirty="0">
              <a:solidFill>
                <a:prstClr val="black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5199063" y="6309320"/>
            <a:ext cx="1223962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pt" sz="831" b="0" i="0" u="none" baseline="0" dirty="0">
                <a:solidFill>
                  <a:prstClr val="black"/>
                </a:solidFill>
              </a:rPr>
              <a:t>Trocas com intervenientes, apresentações da direção, etc.</a:t>
            </a:r>
            <a:endParaRPr lang="pt" sz="831" dirty="0">
              <a:solidFill>
                <a:prstClr val="black"/>
              </a:solidFill>
            </a:endParaRPr>
          </a:p>
        </p:txBody>
      </p:sp>
      <p:sp>
        <p:nvSpPr>
          <p:cNvPr id="44" name="Bouton d'action : Personnalisé 43">
            <a:hlinkClick r:id="" action="ppaction://noaction" highlightClick="1"/>
          </p:cNvPr>
          <p:cNvSpPr/>
          <p:nvPr/>
        </p:nvSpPr>
        <p:spPr>
          <a:xfrm rot="16200000">
            <a:off x="-1927225" y="3144838"/>
            <a:ext cx="4645025" cy="2889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pt" sz="1600" b="1" i="0" u="none" baseline="0">
                <a:solidFill>
                  <a:srgbClr val="FFFFFF"/>
                </a:solidFill>
              </a:rPr>
              <a:t>Tronco Comum Geral (3 dias)</a:t>
            </a:r>
            <a:endParaRPr lang="pt" altLang="fr-FR" sz="900" b="1" dirty="0">
              <a:solidFill>
                <a:srgbClr val="FFFFFF"/>
              </a:solidFill>
            </a:endParaRPr>
          </a:p>
        </p:txBody>
      </p:sp>
      <p:sp>
        <p:nvSpPr>
          <p:cNvPr id="43" name="Bouton d'action : Personnalisé 42">
            <a:hlinkClick r:id="" action="ppaction://noaction" highlightClick="1"/>
          </p:cNvPr>
          <p:cNvSpPr/>
          <p:nvPr/>
        </p:nvSpPr>
        <p:spPr>
          <a:xfrm rot="16200000">
            <a:off x="-1605978" y="3112318"/>
            <a:ext cx="4645025" cy="353964"/>
          </a:xfrm>
          <a:prstGeom prst="actionButtonBlank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pt" sz="1600" b="1" i="0" u="none" baseline="0">
                <a:solidFill>
                  <a:srgbClr val="FFFFFF"/>
                </a:solidFill>
              </a:rPr>
              <a:t> Tronco Comum Atividade Sítio (2 dias)</a:t>
            </a:r>
          </a:p>
        </p:txBody>
      </p:sp>
      <p:graphicFrame>
        <p:nvGraphicFramePr>
          <p:cNvPr id="82" name="Espace réservé du contenu 3"/>
          <p:cNvGraphicFramePr>
            <a:graphicFrameLocks noGrp="1"/>
          </p:cNvGraphicFramePr>
          <p:nvPr/>
        </p:nvGraphicFramePr>
        <p:xfrm>
          <a:off x="2137445" y="976485"/>
          <a:ext cx="4248150" cy="3743326"/>
        </p:xfrm>
        <a:graphic>
          <a:graphicData uri="http://schemas.openxmlformats.org/drawingml/2006/table">
            <a:tbl>
              <a:tblPr/>
              <a:tblGrid>
                <a:gridCol w="1455738"/>
                <a:gridCol w="1377950"/>
                <a:gridCol w="1414462"/>
              </a:tblGrid>
              <a:tr h="569913">
                <a:tc gridSpan="3"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Tronco Comum Técnico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                     (3 d)</a:t>
                      </a:r>
                      <a:endParaRPr kumimoji="0" lang="pt" altLang="fr-FR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4291" marR="74291" marT="37147" marB="3714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"/>
                    </a:p>
                  </a:txBody>
                  <a:tcPr/>
                </a:tc>
              </a:tr>
              <a:tr h="1625600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Interveniente HSA na minha profissão</a:t>
                      </a:r>
                      <a:endParaRPr kumimoji="0" lang="pt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Aspetos e fatores humanos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Sinais fracos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4291" marR="74291" marT="37147" marB="3714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Os processos de trabalho e a relação com os contratantes</a:t>
                      </a:r>
                      <a:endParaRPr kumimoji="0" lang="pt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Processos de trabalho e autorizações de trabalho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Foco na atividade conjunta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Conformidade dos trabalhos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Relação com os contratantes (direitos e deveres)</a:t>
                      </a:r>
                    </a:p>
                  </a:txBody>
                  <a:tcPr marL="74291" marR="74291" marT="37147" marB="3714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rId8" action="ppaction://hlinksldjump"/>
                        </a:rPr>
                        <a:t>Identificar riscos e perigos na minha Profissão para preservar a integridade</a:t>
                      </a:r>
                      <a:endParaRPr kumimoji="0" lang="pt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Análise dos riscos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Barreiras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Gestão das alterações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4291" marR="74291" marT="37147" marB="3714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</a:tr>
              <a:tr h="154781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Conversa sobre segurança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Sistema de gestão</a:t>
                      </a:r>
                      <a:b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/Auditoria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Ciclo de melhoria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4291" marR="74291" marT="37147" marB="3714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3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4929288" y="1043160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4" name="Imag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4888" y="1051098"/>
            <a:ext cx="233362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5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5621438" y="1036810"/>
            <a:ext cx="3127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6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8313" y="1041573"/>
            <a:ext cx="2540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" name="Espace réservé du contenu 3"/>
          <p:cNvGraphicFramePr>
            <a:graphicFrameLocks noGrp="1"/>
          </p:cNvGraphicFramePr>
          <p:nvPr/>
        </p:nvGraphicFramePr>
        <p:xfrm>
          <a:off x="6444208" y="2877093"/>
          <a:ext cx="2548981" cy="2385060"/>
        </p:xfrm>
        <a:graphic>
          <a:graphicData uri="http://schemas.openxmlformats.org/drawingml/2006/table">
            <a:tbl>
              <a:tblPr/>
              <a:tblGrid>
                <a:gridCol w="1800200"/>
                <a:gridCol w="748781"/>
              </a:tblGrid>
              <a:tr h="198438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Exercícios no terreno</a:t>
                      </a:r>
                      <a:br>
                        <a:rPr kumimoji="0" lang="pt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pt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 briefing no final.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Circuito Autorização de trabalho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Auditoria Autorização de trabalho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Visita à obra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Auditoria Terreno HSA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Workshop de Análise dos riscos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Verificação das medidas de compensação (REX, autorizações, barreiras)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pt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Cerca de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 dias repartidos pela </a:t>
                      </a:r>
                      <a:br>
                        <a:rPr kumimoji="0" lang="pt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pt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atividade</a:t>
                      </a: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endParaRPr kumimoji="0" lang="pt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20525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6687" y="2886931"/>
            <a:ext cx="388937" cy="33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6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8451279" y="3223230"/>
            <a:ext cx="388937" cy="32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" name="Espace réservé du contenu 3"/>
          <p:cNvGraphicFramePr>
            <a:graphicFrameLocks/>
          </p:cNvGraphicFramePr>
          <p:nvPr/>
        </p:nvGraphicFramePr>
        <p:xfrm>
          <a:off x="7800975" y="4834607"/>
          <a:ext cx="1152525" cy="678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805"/>
                <a:gridCol w="343720"/>
              </a:tblGrid>
              <a:tr h="6778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Relatório de surpresas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/ Compromissos pessoais</a:t>
                      </a:r>
                      <a:endParaRPr kumimoji="0" lang="pt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611" marR="68611" marT="34234" marB="34234"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0,5 d a 1 d</a:t>
                      </a:r>
                      <a:endParaRPr kumimoji="0" lang="pt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611" marR="68611" marT="34234" marB="34234"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20538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8609013" y="5199732"/>
            <a:ext cx="3460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ZoneTexte 34"/>
          <p:cNvSpPr txBox="1"/>
          <p:nvPr/>
        </p:nvSpPr>
        <p:spPr>
          <a:xfrm>
            <a:off x="8293894" y="6066870"/>
            <a:ext cx="630237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pt" sz="1100" b="1" i="0" u="none" baseline="0">
                <a:solidFill>
                  <a:prstClr val="white">
                    <a:lumMod val="65000"/>
                  </a:prstClr>
                </a:solidFill>
              </a:rPr>
              <a:t>6 meses</a:t>
            </a:r>
          </a:p>
        </p:txBody>
      </p:sp>
      <p:pic>
        <p:nvPicPr>
          <p:cNvPr id="34" name="Image 26"/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3423" y="1035694"/>
            <a:ext cx="25200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Espace réservé du numéro de diapositive 46"/>
          <p:cNvSpPr>
            <a:spLocks noGrp="1"/>
          </p:cNvSpPr>
          <p:nvPr>
            <p:ph type="sldNum" sz="quarter" idx="4294967295"/>
          </p:nvPr>
        </p:nvSpPr>
        <p:spPr>
          <a:xfrm>
            <a:off x="8383016" y="6525344"/>
            <a:ext cx="725488" cy="365125"/>
          </a:xfrm>
          <a:prstGeom prst="rect">
            <a:avLst/>
          </a:prstGeom>
        </p:spPr>
        <p:txBody>
          <a:bodyPr/>
          <a:lstStyle/>
          <a:p>
            <a:pPr algn="r" rtl="0"/>
            <a:fld id="{21F90BE8-D879-4F46-ACF9-7BCC67DCFB75}" type="slidenum">
              <a:rPr>
                <a:solidFill>
                  <a:prstClr val="black">
                    <a:tint val="75000"/>
                  </a:prstClr>
                </a:solidFill>
              </a:rPr>
              <a:pPr algn="r" rtl="0"/>
              <a:t>15</a:t>
            </a:fld>
            <a:endParaRPr lang="p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4" name="ZoneTexte 1"/>
          <p:cNvSpPr txBox="1">
            <a:spLocks noChangeArrowheads="1"/>
          </p:cNvSpPr>
          <p:nvPr/>
        </p:nvSpPr>
        <p:spPr bwMode="auto">
          <a:xfrm>
            <a:off x="2771800" y="5697538"/>
            <a:ext cx="441146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pt" b="1" i="0" u="none" baseline="0">
                <a:solidFill>
                  <a:prstClr val="white"/>
                </a:solidFill>
              </a:rPr>
              <a:t>D6</a:t>
            </a:r>
            <a:endParaRPr lang="pt" altLang="fr-FR" b="1" dirty="0">
              <a:solidFill>
                <a:prstClr val="white"/>
              </a:solidFill>
            </a:endParaRPr>
          </a:p>
        </p:txBody>
      </p:sp>
      <p:sp>
        <p:nvSpPr>
          <p:cNvPr id="55" name="ZoneTexte 47"/>
          <p:cNvSpPr txBox="1">
            <a:spLocks noChangeArrowheads="1"/>
          </p:cNvSpPr>
          <p:nvPr/>
        </p:nvSpPr>
        <p:spPr bwMode="auto">
          <a:xfrm>
            <a:off x="3849902" y="5651956"/>
            <a:ext cx="441146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pt" b="1" i="0" u="none" baseline="0">
                <a:solidFill>
                  <a:prstClr val="white"/>
                </a:solidFill>
              </a:rPr>
              <a:t>D7</a:t>
            </a:r>
            <a:endParaRPr lang="pt" altLang="fr-FR" b="1" dirty="0">
              <a:solidFill>
                <a:prstClr val="white"/>
              </a:solidFill>
            </a:endParaRPr>
          </a:p>
        </p:txBody>
      </p:sp>
      <p:sp>
        <p:nvSpPr>
          <p:cNvPr id="57" name="ZoneTexte 49"/>
          <p:cNvSpPr txBox="1">
            <a:spLocks noChangeArrowheads="1"/>
          </p:cNvSpPr>
          <p:nvPr/>
        </p:nvSpPr>
        <p:spPr bwMode="auto">
          <a:xfrm>
            <a:off x="4854789" y="5680075"/>
            <a:ext cx="441146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pt" b="1" i="0" u="none" baseline="0">
                <a:solidFill>
                  <a:prstClr val="white"/>
                </a:solidFill>
              </a:rPr>
              <a:t>D8</a:t>
            </a:r>
            <a:endParaRPr lang="pt" altLang="fr-FR" b="1" dirty="0">
              <a:solidFill>
                <a:prstClr val="white"/>
              </a:solidFill>
            </a:endParaRPr>
          </a:p>
        </p:txBody>
      </p:sp>
      <p:graphicFrame>
        <p:nvGraphicFramePr>
          <p:cNvPr id="49" name="Espace réservé du contenu 3"/>
          <p:cNvGraphicFramePr>
            <a:graphicFrameLocks/>
          </p:cNvGraphicFramePr>
          <p:nvPr/>
        </p:nvGraphicFramePr>
        <p:xfrm>
          <a:off x="925513" y="4890010"/>
          <a:ext cx="1150937" cy="622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075"/>
                <a:gridCol w="398862"/>
              </a:tblGrid>
              <a:tr h="622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Combate a incêndios, primeiros socorros</a:t>
                      </a:r>
                      <a:endParaRPr kumimoji="0" lang="pt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1" marR="68571" marT="34371" marB="3437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0,5 d </a:t>
                      </a:r>
                      <a:br>
                        <a:rPr kumimoji="0" lang="pt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pt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miní.</a:t>
                      </a:r>
                    </a:p>
                  </a:txBody>
                  <a:tcPr marL="68571" marR="68571" marT="34371" marB="34371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0" name="Imag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5861" y="5228307"/>
            <a:ext cx="233363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" name="Espace réservé du contenu 3"/>
          <p:cNvGraphicFramePr>
            <a:graphicFrameLocks/>
          </p:cNvGraphicFramePr>
          <p:nvPr/>
        </p:nvGraphicFramePr>
        <p:xfrm>
          <a:off x="925511" y="4372484"/>
          <a:ext cx="1150939" cy="556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153"/>
                <a:gridCol w="528786"/>
              </a:tblGrid>
              <a:tr h="5175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E-learning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Regras de Ouro</a:t>
                      </a:r>
                      <a:endParaRPr kumimoji="0" lang="pt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50" marR="68550" marT="34324" marB="34324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4 h</a:t>
                      </a:r>
                      <a:endParaRPr kumimoji="0" lang="pt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50" marR="68550" marT="34324" marB="34324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8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1543" y="4662294"/>
            <a:ext cx="254000" cy="17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Bouton d'action : Personnalisé 58">
            <a:hlinkClick r:id="" action="ppaction://noaction" highlightClick="1"/>
          </p:cNvPr>
          <p:cNvSpPr/>
          <p:nvPr/>
        </p:nvSpPr>
        <p:spPr>
          <a:xfrm rot="16200000">
            <a:off x="-55061" y="2226762"/>
            <a:ext cx="3312034" cy="792086"/>
          </a:xfrm>
          <a:prstGeom prst="actionButtonBlank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pt" sz="1600" b="1" i="0" u="none" baseline="0">
                <a:solidFill>
                  <a:srgbClr val="FFFFFF"/>
                </a:solidFill>
              </a:rPr>
              <a:t>Exercícios no Terreno (3 dias)</a:t>
            </a:r>
            <a:endParaRPr lang="pt" altLang="fr-FR" sz="1600" b="1" dirty="0">
              <a:solidFill>
                <a:srgbClr val="FFFFFF"/>
              </a:solidFill>
            </a:endParaRPr>
          </a:p>
        </p:txBody>
      </p:sp>
      <p:cxnSp>
        <p:nvCxnSpPr>
          <p:cNvPr id="60" name="Connecteur droit 59"/>
          <p:cNvCxnSpPr/>
          <p:nvPr/>
        </p:nvCxnSpPr>
        <p:spPr>
          <a:xfrm>
            <a:off x="2051720" y="1008410"/>
            <a:ext cx="0" cy="486886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1115616" y="966787"/>
            <a:ext cx="0" cy="486886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Bouton d'action : Retour 60">
            <a:hlinkClick r:id="" action="ppaction://hlinkshowjump?jump=lastslideviewed" highlightClick="1"/>
          </p:cNvPr>
          <p:cNvSpPr/>
          <p:nvPr/>
        </p:nvSpPr>
        <p:spPr>
          <a:xfrm>
            <a:off x="8486453" y="0"/>
            <a:ext cx="530547" cy="455637"/>
          </a:xfrm>
          <a:prstGeom prst="actionButtonReturn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"/>
          </a:p>
        </p:txBody>
      </p:sp>
      <p:sp>
        <p:nvSpPr>
          <p:cNvPr id="46" name="ZoneTexte 45"/>
          <p:cNvSpPr txBox="1"/>
          <p:nvPr/>
        </p:nvSpPr>
        <p:spPr>
          <a:xfrm>
            <a:off x="-897820" y="6021288"/>
            <a:ext cx="900113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pt" sz="1100" b="1" i="0" u="none" baseline="0">
                <a:solidFill>
                  <a:prstClr val="white">
                    <a:lumMod val="65000"/>
                  </a:prstClr>
                </a:solidFill>
              </a:rPr>
              <a:t>Contratação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236537" y="6066870"/>
            <a:ext cx="900113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pt" sz="1100" b="1" i="0" u="none" baseline="0">
                <a:solidFill>
                  <a:prstClr val="white">
                    <a:lumMod val="65000"/>
                  </a:prstClr>
                </a:solidFill>
              </a:rPr>
              <a:t>Contratação</a:t>
            </a:r>
          </a:p>
        </p:txBody>
      </p:sp>
    </p:spTree>
    <p:extLst>
      <p:ext uri="{BB962C8B-B14F-4D97-AF65-F5344CB8AC3E}">
        <p14:creationId xmlns:p14="http://schemas.microsoft.com/office/powerpoint/2010/main" xmlns="" val="86387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lèche vers la droite 55"/>
          <p:cNvSpPr/>
          <p:nvPr/>
        </p:nvSpPr>
        <p:spPr>
          <a:xfrm>
            <a:off x="250825" y="5526757"/>
            <a:ext cx="8713788" cy="53816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pt" altLang="fr-FR">
              <a:solidFill>
                <a:srgbClr val="FFFFFF"/>
              </a:solidFill>
            </a:endParaRPr>
          </a:p>
        </p:txBody>
      </p:sp>
      <p:sp>
        <p:nvSpPr>
          <p:cNvPr id="19458" name="Titre 1"/>
          <p:cNvSpPr>
            <a:spLocks noGrp="1"/>
          </p:cNvSpPr>
          <p:nvPr>
            <p:ph type="title"/>
          </p:nvPr>
        </p:nvSpPr>
        <p:spPr bwMode="auto">
          <a:xfrm>
            <a:off x="179512" y="-27384"/>
            <a:ext cx="8894638" cy="635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pt" b="1" i="0" u="none" cap="none" baseline="0" dirty="0">
                <a:cs typeface="Arial" charset="0"/>
              </a:rPr>
              <a:t>Percurso 4 - </a:t>
            </a:r>
            <a:r>
              <a:rPr lang="pt" sz="2000" b="0" i="0" u="none" cap="none" baseline="0" dirty="0">
                <a:cs typeface="Arial" charset="0"/>
              </a:rPr>
              <a:t>Funcionários de bomba de gasolina, motoristas, </a:t>
            </a:r>
            <a:r>
              <a:rPr lang="pt" sz="2000" b="0" i="0" u="none" cap="none" baseline="0" dirty="0" smtClean="0">
                <a:cs typeface="Arial" charset="0"/>
              </a:rPr>
              <a:t/>
            </a:r>
            <a:br>
              <a:rPr lang="pt" sz="2000" b="0" i="0" u="none" cap="none" baseline="0" dirty="0" smtClean="0">
                <a:cs typeface="Arial" charset="0"/>
              </a:rPr>
            </a:br>
            <a:r>
              <a:rPr lang="pt" sz="2000" b="0" i="0" u="none" cap="none" baseline="0" dirty="0" smtClean="0">
                <a:cs typeface="Arial" charset="0"/>
              </a:rPr>
              <a:t>operadores </a:t>
            </a:r>
            <a:r>
              <a:rPr lang="pt" sz="2000" b="0" i="0" u="none" cap="none" baseline="0" dirty="0">
                <a:cs typeface="Arial" charset="0"/>
              </a:rPr>
              <a:t>polivalentes de exploração </a:t>
            </a:r>
            <a:r>
              <a:rPr lang="pt" sz="2000" b="0" cap="none" dirty="0">
                <a:cs typeface="Arial" charset="0"/>
              </a:rPr>
              <a:t/>
            </a:r>
            <a:br>
              <a:rPr lang="pt" sz="2000" b="0" cap="none" dirty="0">
                <a:cs typeface="Arial" charset="0"/>
              </a:rPr>
            </a:br>
            <a:r>
              <a:rPr lang="pt" sz="1800" b="0" i="0" u="none" cap="none" baseline="0" dirty="0">
                <a:cs typeface="Arial" charset="0"/>
              </a:rPr>
              <a:t> </a:t>
            </a:r>
            <a:r>
              <a:rPr lang="pt" sz="1600" b="0" i="0" u="none" cap="none" baseline="0" dirty="0">
                <a:cs typeface="Arial" charset="0"/>
              </a:rPr>
              <a:t>(4 dias de formação mais 3 dias de formação / prática em 3 meses) </a:t>
            </a:r>
            <a:r>
              <a:rPr lang="pt" sz="2000" b="0" cap="none" dirty="0">
                <a:cs typeface="Arial" charset="0"/>
              </a:rPr>
              <a:t/>
            </a:r>
            <a:br>
              <a:rPr lang="pt" sz="2000" b="0" cap="none" dirty="0">
                <a:cs typeface="Arial" charset="0"/>
              </a:rPr>
            </a:br>
            <a:endParaRPr lang="pt" altLang="fr-FR" cap="none" dirty="0">
              <a:cs typeface="Arial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269875" y="1052513"/>
            <a:ext cx="0" cy="48688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206375" y="6410325"/>
            <a:ext cx="831850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pt" sz="831" b="0" i="0" u="none" baseline="0">
                <a:solidFill>
                  <a:prstClr val="black"/>
                </a:solidFill>
              </a:rPr>
              <a:t>Apresentações por um formador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457575" y="6403975"/>
            <a:ext cx="1477963" cy="474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pt" sz="831" b="0" i="0" u="none" baseline="0">
                <a:solidFill>
                  <a:prstClr val="black"/>
                </a:solidFill>
              </a:rPr>
              <a:t>Terreno (companheirismo, auditoria, visita, «shadowing», etc.)</a:t>
            </a:r>
          </a:p>
        </p:txBody>
      </p:sp>
      <p:pic>
        <p:nvPicPr>
          <p:cNvPr id="19463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20638" y="6473825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Imag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410325"/>
            <a:ext cx="339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Imag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6488113"/>
            <a:ext cx="2333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6675" y="6477000"/>
            <a:ext cx="25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4932363" y="6459538"/>
            <a:ext cx="3127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464300"/>
            <a:ext cx="3317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1122363" y="6381750"/>
            <a:ext cx="954087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pt" sz="831" b="0" i="0" u="none" baseline="0">
                <a:solidFill>
                  <a:prstClr val="black"/>
                </a:solidFill>
              </a:rPr>
              <a:t>Exercícios, workshops</a:t>
            </a:r>
          </a:p>
          <a:p>
            <a:pPr algn="l" rtl="0">
              <a:defRPr/>
            </a:pPr>
            <a:r>
              <a:rPr lang="pt" sz="831" b="0" i="0" u="none" baseline="0">
                <a:solidFill>
                  <a:prstClr val="black"/>
                </a:solidFill>
              </a:rPr>
              <a:t>simulações, etc.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208213" y="6411913"/>
            <a:ext cx="1058862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pt" sz="831" b="0" i="0" u="none" baseline="0">
                <a:solidFill>
                  <a:prstClr val="black"/>
                </a:solidFill>
              </a:rPr>
              <a:t>Trabalho pessoa, leitura de referência, etc.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6626224" y="6410325"/>
            <a:ext cx="1241425" cy="475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pt" sz="831" b="0" i="0" u="none" baseline="0">
                <a:solidFill>
                  <a:prstClr val="black"/>
                </a:solidFill>
              </a:rPr>
              <a:t>E-learning,</a:t>
            </a:r>
            <a:r>
              <a:rPr lang="pt" sz="831">
                <a:solidFill>
                  <a:prstClr val="black"/>
                </a:solidFill>
              </a:rPr>
              <a:t/>
            </a:r>
            <a:br>
              <a:rPr lang="pt" sz="831">
                <a:solidFill>
                  <a:prstClr val="black"/>
                </a:solidFill>
              </a:rPr>
            </a:br>
            <a:r>
              <a:rPr lang="pt" sz="831" b="0" i="0" u="none" baseline="0">
                <a:solidFill>
                  <a:prstClr val="black"/>
                </a:solidFill>
              </a:rPr>
              <a:t> autoformação</a:t>
            </a:r>
          </a:p>
          <a:p>
            <a:pPr algn="l" rtl="0">
              <a:defRPr/>
            </a:pPr>
            <a:r>
              <a:rPr lang="pt" sz="831" b="0" i="0" u="none" baseline="0">
                <a:solidFill>
                  <a:prstClr val="black"/>
                </a:solidFill>
              </a:rPr>
              <a:t>Aulas virtuais</a:t>
            </a:r>
            <a:endParaRPr lang="pt" sz="831" dirty="0">
              <a:solidFill>
                <a:prstClr val="black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5199063" y="6309320"/>
            <a:ext cx="1223962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pt" sz="831" b="0" i="0" u="none" baseline="0" dirty="0">
                <a:solidFill>
                  <a:prstClr val="black"/>
                </a:solidFill>
              </a:rPr>
              <a:t>Trocas com intervenientes, apresentações da direção, etc.</a:t>
            </a:r>
            <a:endParaRPr lang="pt" sz="831" dirty="0">
              <a:solidFill>
                <a:prstClr val="black"/>
              </a:solidFill>
            </a:endParaRPr>
          </a:p>
        </p:txBody>
      </p:sp>
      <p:sp>
        <p:nvSpPr>
          <p:cNvPr id="44" name="Bouton d'action : Personnalisé 43">
            <a:hlinkClick r:id="" action="ppaction://noaction" highlightClick="1"/>
          </p:cNvPr>
          <p:cNvSpPr/>
          <p:nvPr/>
        </p:nvSpPr>
        <p:spPr>
          <a:xfrm rot="16200000">
            <a:off x="-1927225" y="3192463"/>
            <a:ext cx="4645025" cy="2889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pt" sz="1600" b="1" i="0" u="none" baseline="0">
                <a:solidFill>
                  <a:srgbClr val="FFFFFF"/>
                </a:solidFill>
              </a:rPr>
              <a:t>Tronco Comum Geral simplificado (2 dias)</a:t>
            </a:r>
            <a:endParaRPr lang="pt" altLang="fr-FR" sz="900" b="1" dirty="0">
              <a:solidFill>
                <a:srgbClr val="FFFFFF"/>
              </a:solidFill>
            </a:endParaRPr>
          </a:p>
        </p:txBody>
      </p:sp>
      <p:graphicFrame>
        <p:nvGraphicFramePr>
          <p:cNvPr id="48" name="Espace réservé du contenu 3"/>
          <p:cNvGraphicFramePr>
            <a:graphicFrameLocks noGrp="1"/>
          </p:cNvGraphicFramePr>
          <p:nvPr/>
        </p:nvGraphicFramePr>
        <p:xfrm>
          <a:off x="755576" y="1024041"/>
          <a:ext cx="3558754" cy="3975100"/>
        </p:xfrm>
        <a:graphic>
          <a:graphicData uri="http://schemas.openxmlformats.org/drawingml/2006/table">
            <a:tbl>
              <a:tblPr/>
              <a:tblGrid>
                <a:gridCol w="3558754"/>
              </a:tblGrid>
              <a:tr h="40481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Tronco Comum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Atividade Sítio (2 d)</a:t>
                      </a:r>
                      <a:endParaRPr kumimoji="0" lang="pt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739900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Desafios do sítio / a minha atividade</a:t>
                      </a:r>
                      <a:endParaRPr kumimoji="0" lang="pt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Principais riscos e acidentes do meu sítio / filial / produtos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Descargas, impactos ambientais e saúde, resíduos</a:t>
                      </a:r>
                      <a:endParaRPr kumimoji="0" lang="pt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Conhecer e aplicar as regras do sítio</a:t>
                      </a:r>
                      <a:endParaRPr kumimoji="0" lang="pt" alt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Regras gerais de Segurança do sítio-filial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EPI para o sítio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Visita acompanhada ao sítio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Situação de emergência, conhecer os interlocutores</a:t>
                      </a:r>
                      <a:endParaRPr kumimoji="0" lang="pt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</a:tr>
              <a:tr h="1739900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Conhecer e aplicar as regras do sítio</a:t>
                      </a:r>
                      <a:r>
                        <a:rPr kumimoji="0" lang="p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(continuação)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Regra de ouro problemática do sítio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Partes interessadas do sítio / filial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  <a:hlinkClick r:id="" action="ppaction://noaction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  <a:hlinkClick r:id="" action="ppaction://noaction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Fazer referência e identifica os bons interlocutores</a:t>
                      </a:r>
                      <a:endParaRPr kumimoji="0" lang="pt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HSA de referência e ferramentas associadas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pt" alt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9487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2846140" y="1131094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8" name="Imag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9515" y="1139032"/>
            <a:ext cx="233362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9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3492252" y="1124744"/>
            <a:ext cx="3127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0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5952" y="1127919"/>
            <a:ext cx="25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5" name="Espace réservé du contenu 3"/>
          <p:cNvGraphicFramePr>
            <a:graphicFrameLocks/>
          </p:cNvGraphicFramePr>
          <p:nvPr/>
        </p:nvGraphicFramePr>
        <p:xfrm>
          <a:off x="7596336" y="4834607"/>
          <a:ext cx="1152525" cy="678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805"/>
                <a:gridCol w="343720"/>
              </a:tblGrid>
              <a:tr h="6778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Relatório de surpresas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/ Compromissos pessoais</a:t>
                      </a:r>
                      <a:endParaRPr kumimoji="0" lang="pt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611" marR="68611" marT="34234" marB="34234"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 h</a:t>
                      </a:r>
                      <a:endParaRPr kumimoji="0" lang="pt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611" marR="68611" marT="34234" marB="34234"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19502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8404374" y="5228307"/>
            <a:ext cx="3460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ZoneTexte 42"/>
          <p:cNvSpPr txBox="1"/>
          <p:nvPr/>
        </p:nvSpPr>
        <p:spPr>
          <a:xfrm>
            <a:off x="8443913" y="6035675"/>
            <a:ext cx="630237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pt" sz="1100" b="1" i="0" u="none" baseline="0">
                <a:solidFill>
                  <a:prstClr val="white">
                    <a:lumMod val="65000"/>
                  </a:prstClr>
                </a:solidFill>
              </a:rPr>
              <a:t>3 meses</a:t>
            </a:r>
          </a:p>
        </p:txBody>
      </p:sp>
      <p:graphicFrame>
        <p:nvGraphicFramePr>
          <p:cNvPr id="49" name="Espace réservé du contenu 3"/>
          <p:cNvGraphicFramePr>
            <a:graphicFrameLocks/>
          </p:cNvGraphicFramePr>
          <p:nvPr/>
        </p:nvGraphicFramePr>
        <p:xfrm>
          <a:off x="6804248" y="1915652"/>
          <a:ext cx="1393825" cy="43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921"/>
                <a:gridCol w="503904"/>
              </a:tblGrid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E-learning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Regras de Ouro</a:t>
                      </a:r>
                      <a:endParaRPr kumimoji="0" lang="pt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50" marR="68550" marT="34324" marB="34324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4 h</a:t>
                      </a:r>
                      <a:endParaRPr kumimoji="0" lang="pt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50" marR="68550" marT="34324" marB="34324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9521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5184" y="2065249"/>
            <a:ext cx="2540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ZoneTexte 52"/>
          <p:cNvSpPr txBox="1"/>
          <p:nvPr/>
        </p:nvSpPr>
        <p:spPr>
          <a:xfrm>
            <a:off x="179387" y="6035675"/>
            <a:ext cx="900113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pt" sz="1100" b="1" i="0" u="none" baseline="0">
                <a:solidFill>
                  <a:prstClr val="white">
                    <a:lumMod val="65000"/>
                  </a:prstClr>
                </a:solidFill>
              </a:rPr>
              <a:t>Contratação</a:t>
            </a:r>
          </a:p>
        </p:txBody>
      </p:sp>
      <p:pic>
        <p:nvPicPr>
          <p:cNvPr id="35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7006" y="1139032"/>
            <a:ext cx="284224" cy="24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" name="Espace réservé du contenu 3"/>
          <p:cNvGraphicFramePr>
            <a:graphicFrameLocks noGrp="1"/>
          </p:cNvGraphicFramePr>
          <p:nvPr/>
        </p:nvGraphicFramePr>
        <p:xfrm>
          <a:off x="4379243" y="2132856"/>
          <a:ext cx="1992957" cy="1775400"/>
        </p:xfrm>
        <a:graphic>
          <a:graphicData uri="http://schemas.openxmlformats.org/drawingml/2006/table">
            <a:tbl>
              <a:tblPr/>
              <a:tblGrid>
                <a:gridCol w="984845"/>
                <a:gridCol w="1008112"/>
              </a:tblGrid>
              <a:tr h="1491481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Exercícios no terreno e briefing no final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Regras de Ouro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Stop card</a:t>
                      </a:r>
                      <a:endParaRPr kumimoji="0" lang="pt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Caça às anomalias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Produtos do sítio e FDS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Emergência</a:t>
                      </a:r>
                    </a:p>
                  </a:txBody>
                  <a:tcPr marL="68566" marR="68566" marT="34260" marB="342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 dia repartido pela atividade.</a:t>
                      </a:r>
                      <a:endParaRPr kumimoji="0" lang="pt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66" marR="68566" marT="34260" marB="342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47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8054" y="2834456"/>
            <a:ext cx="541746" cy="46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Espace réservé du numéro de diapositive 49"/>
          <p:cNvSpPr>
            <a:spLocks noGrp="1"/>
          </p:cNvSpPr>
          <p:nvPr>
            <p:ph type="sldNum" sz="quarter" idx="4294967295"/>
          </p:nvPr>
        </p:nvSpPr>
        <p:spPr>
          <a:xfrm>
            <a:off x="8383016" y="6525344"/>
            <a:ext cx="725488" cy="365125"/>
          </a:xfrm>
          <a:prstGeom prst="rect">
            <a:avLst/>
          </a:prstGeom>
        </p:spPr>
        <p:txBody>
          <a:bodyPr/>
          <a:lstStyle/>
          <a:p>
            <a:pPr algn="r" rtl="0"/>
            <a:fld id="{21F90BE8-D879-4F46-ACF9-7BCC67DCFB75}" type="slidenum">
              <a:rPr>
                <a:solidFill>
                  <a:prstClr val="black">
                    <a:tint val="75000"/>
                  </a:prstClr>
                </a:solidFill>
              </a:rPr>
              <a:pPr algn="r" rtl="0"/>
              <a:t>16</a:t>
            </a:fld>
            <a:endParaRPr lang="pt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5" name="Espace réservé du contenu 3"/>
          <p:cNvGraphicFramePr>
            <a:graphicFrameLocks noGrp="1"/>
          </p:cNvGraphicFramePr>
          <p:nvPr/>
        </p:nvGraphicFramePr>
        <p:xfrm>
          <a:off x="6416675" y="4412942"/>
          <a:ext cx="2547813" cy="342900"/>
        </p:xfrm>
        <a:graphic>
          <a:graphicData uri="http://schemas.openxmlformats.org/drawingml/2006/table">
            <a:tbl>
              <a:tblPr/>
              <a:tblGrid>
                <a:gridCol w="2202766"/>
                <a:gridCol w="345047"/>
              </a:tblGrid>
              <a:tr h="198438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Condução segura ou safe driving</a:t>
                      </a:r>
                      <a:endParaRPr kumimoji="0" lang="pt" altLang="fr-F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(Motoristas e profissões itinerantes)</a:t>
                      </a:r>
                      <a:endParaRPr kumimoji="0" lang="pt" alt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0,5 d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57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8195" y="4365104"/>
            <a:ext cx="3857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" name="Connecteur droit 57"/>
          <p:cNvCxnSpPr/>
          <p:nvPr/>
        </p:nvCxnSpPr>
        <p:spPr>
          <a:xfrm>
            <a:off x="6372200" y="1052736"/>
            <a:ext cx="0" cy="486886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ZoneTexte 47"/>
          <p:cNvSpPr txBox="1">
            <a:spLocks noChangeArrowheads="1"/>
          </p:cNvSpPr>
          <p:nvPr/>
        </p:nvSpPr>
        <p:spPr bwMode="auto">
          <a:xfrm>
            <a:off x="1691476" y="5617815"/>
            <a:ext cx="441146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pt" b="1" i="0" u="none" baseline="0">
                <a:solidFill>
                  <a:prstClr val="white"/>
                </a:solidFill>
              </a:rPr>
              <a:t>D3</a:t>
            </a:r>
            <a:endParaRPr lang="pt" altLang="fr-FR" b="1" dirty="0">
              <a:solidFill>
                <a:prstClr val="white"/>
              </a:solidFill>
            </a:endParaRPr>
          </a:p>
        </p:txBody>
      </p:sp>
      <p:sp>
        <p:nvSpPr>
          <p:cNvPr id="61" name="ZoneTexte 49"/>
          <p:cNvSpPr txBox="1">
            <a:spLocks noChangeArrowheads="1"/>
          </p:cNvSpPr>
          <p:nvPr/>
        </p:nvSpPr>
        <p:spPr bwMode="auto">
          <a:xfrm>
            <a:off x="5282982" y="5598988"/>
            <a:ext cx="441146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pt" b="1" i="0" u="none" baseline="0">
                <a:solidFill>
                  <a:prstClr val="white"/>
                </a:solidFill>
              </a:rPr>
              <a:t>D4</a:t>
            </a:r>
            <a:endParaRPr lang="pt" altLang="fr-FR" b="1" dirty="0">
              <a:solidFill>
                <a:prstClr val="white"/>
              </a:solidFill>
            </a:endParaRPr>
          </a:p>
        </p:txBody>
      </p:sp>
      <p:sp>
        <p:nvSpPr>
          <p:cNvPr id="51" name="Bouton d'action : Retour 50">
            <a:hlinkClick r:id="" action="ppaction://hlinkshowjump?jump=lastslideviewed" highlightClick="1"/>
          </p:cNvPr>
          <p:cNvSpPr/>
          <p:nvPr/>
        </p:nvSpPr>
        <p:spPr>
          <a:xfrm>
            <a:off x="8486453" y="0"/>
            <a:ext cx="530547" cy="455637"/>
          </a:xfrm>
          <a:prstGeom prst="actionButtonReturn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"/>
          </a:p>
        </p:txBody>
      </p:sp>
      <p:grpSp>
        <p:nvGrpSpPr>
          <p:cNvPr id="52" name="Groupe 51"/>
          <p:cNvGrpSpPr/>
          <p:nvPr/>
        </p:nvGrpSpPr>
        <p:grpSpPr>
          <a:xfrm>
            <a:off x="6804248" y="2747041"/>
            <a:ext cx="1393825" cy="556422"/>
            <a:chOff x="5100638" y="1340768"/>
            <a:chExt cx="1393825" cy="556422"/>
          </a:xfrm>
        </p:grpSpPr>
        <p:graphicFrame>
          <p:nvGraphicFramePr>
            <p:cNvPr id="54" name="Espace réservé du contenu 3"/>
            <p:cNvGraphicFramePr>
              <a:graphicFrameLocks/>
            </p:cNvGraphicFramePr>
            <p:nvPr/>
          </p:nvGraphicFramePr>
          <p:xfrm>
            <a:off x="5100638" y="1340768"/>
            <a:ext cx="1393825" cy="556422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889921"/>
                  <a:gridCol w="503904"/>
                </a:tblGrid>
                <a:tr h="556422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fr-FR" altLang="fr-FR" sz="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Elearning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fr-FR" altLang="fr-FR" sz="800" b="1" i="0" u="none" strike="noStrike" cap="none" normalizeH="0" baseline="0" dirty="0" err="1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Step</a:t>
                        </a:r>
                        <a:r>
                          <a:rPr kumimoji="0" lang="fr-FR" altLang="fr-FR" sz="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 in</a:t>
                        </a:r>
                        <a:endPara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0" marR="68550" marT="34324" marB="34324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fr-FR" altLang="fr-FR" sz="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 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fr-FR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fr-FR" altLang="fr-FR" sz="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4 h</a:t>
                        </a:r>
                        <a:endPara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0" marR="68550" marT="34324" marB="34324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59" name="Imag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2211" y="1393726"/>
              <a:ext cx="254000" cy="252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805358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0" indent="0" algn="just" rtl="0">
              <a:buFont typeface="Lucida Grande"/>
              <a:buNone/>
            </a:pPr>
            <a:r>
              <a:rPr lang="pt" b="0" i="0" u="none" baseline="0">
                <a:cs typeface="Arial" pitchFamily="34" charset="0"/>
              </a:rPr>
              <a:t>No final deste módulo:</a:t>
            </a:r>
          </a:p>
          <a:p>
            <a:pPr marL="0" indent="0" algn="just" rtl="0">
              <a:buFont typeface="Lucida Grande"/>
              <a:buNone/>
            </a:pPr>
            <a:endParaRPr lang="pt" altLang="fr-FR" dirty="0" smtClean="0">
              <a:cs typeface="Arial" pitchFamily="34" charset="0"/>
            </a:endParaRPr>
          </a:p>
          <a:p>
            <a:pPr marL="273050" indent="-273050" algn="just" rtl="0"/>
            <a:r>
              <a:rPr lang="pt" b="0" i="0" u="none" baseline="0">
                <a:cs typeface="Arial" pitchFamily="34" charset="0"/>
              </a:rPr>
              <a:t>Terá compreendido o objetivo e as intenções do percurso de integração que realizou e como é que esta integração se vai desenvolver. </a:t>
            </a:r>
            <a:endParaRPr lang="pt" altLang="fr-FR" dirty="0">
              <a:cs typeface="Arial" pitchFamily="34" charset="0"/>
            </a:endParaRPr>
          </a:p>
          <a:p>
            <a:pPr marL="273050" indent="-273050" algn="just" rtl="0"/>
            <a:endParaRPr lang="pt" altLang="fr-FR" dirty="0" smtClean="0">
              <a:cs typeface="Helvetica" pitchFamily="34" charset="0"/>
            </a:endParaRPr>
          </a:p>
          <a:p>
            <a:pPr marL="273050" indent="-273050" algn="just" rtl="0"/>
            <a:r>
              <a:rPr lang="pt" b="0" i="0" u="none" baseline="0">
                <a:cs typeface="Arial" pitchFamily="34" charset="0"/>
              </a:rPr>
              <a:t>Terá compreendido e conseguirá demonstrar o compromisso do Top Management e da sua visão H3SA (Higiene/saúde, Segurança, Social e Ambiental).</a:t>
            </a:r>
          </a:p>
          <a:p>
            <a:pPr marL="0" indent="0" algn="l" rtl="0"/>
            <a:endParaRPr lang="pt" altLang="fr-FR" dirty="0" smtClean="0">
              <a:cs typeface="Arial" pitchFamily="34" charset="0"/>
            </a:endParaRPr>
          </a:p>
        </p:txBody>
      </p:sp>
      <p:sp>
        <p:nvSpPr>
          <p:cNvPr id="15362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pt" b="0" i="0" u="none" baseline="0">
                <a:latin typeface="Arial" pitchFamily="34" charset="0"/>
                <a:cs typeface="Helvetica" pitchFamily="34" charset="0"/>
              </a:rPr>
              <a:t>Kit de Integração de H3SA - TCG 1.1 – Introdução e compromisso Top Management – V2</a:t>
            </a:r>
            <a:endParaRPr lang="pt" altLang="fr-FR" dirty="0" smtClean="0">
              <a:latin typeface="Arial" pitchFamily="34" charset="0"/>
              <a:cs typeface="Helvetica" pitchFamily="34" charset="0"/>
            </a:endParaRPr>
          </a:p>
        </p:txBody>
      </p:sp>
      <p:sp>
        <p:nvSpPr>
          <p:cNvPr id="15363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44121557-CB0F-4576-A502-E93EEFB6D70D}" type="slidenum">
              <a:rPr/>
              <a:pPr algn="r" rtl="0"/>
              <a:t>2</a:t>
            </a:fld>
            <a:endParaRPr lang="pt" altLang="fr-FR"/>
          </a:p>
        </p:txBody>
      </p:sp>
      <p:sp>
        <p:nvSpPr>
          <p:cNvPr id="6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pt" b="1" i="0" u="none" baseline="0">
                <a:solidFill>
                  <a:schemeClr val="accent3">
                    <a:lumMod val="75000"/>
                  </a:schemeClr>
                </a:solidFill>
                <a:ea typeface="+mj-ea"/>
              </a:rPr>
              <a:t>Objetivos do módulo</a:t>
            </a:r>
            <a:endParaRPr lang="pt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7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Kit de Integração de H3SA - TCG 1.1 – Introdução e compromisso Top Management – V2</a:t>
            </a:r>
            <a:endParaRPr kumimoji="0" lang="pt" alt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Helvetic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pt" b="1" i="0" u="none" baseline="0">
                <a:solidFill>
                  <a:schemeClr val="accent3">
                    <a:lumMod val="75000"/>
                  </a:schemeClr>
                </a:solidFill>
              </a:rPr>
              <a:t>O seu percurso de integração</a:t>
            </a:r>
            <a:endParaRPr lang="pt" dirty="0"/>
          </a:p>
        </p:txBody>
      </p:sp>
      <p:sp>
        <p:nvSpPr>
          <p:cNvPr id="16386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0" indent="0" algn="just" rtl="0">
              <a:buFont typeface="Lucida Grande"/>
              <a:buNone/>
            </a:pPr>
            <a:r>
              <a:rPr lang="pt" b="0" i="0" u="none" baseline="0">
                <a:cs typeface="Arial" pitchFamily="34" charset="0"/>
              </a:rPr>
              <a:t>Os objetivos do seu percurso de integração são garantir:</a:t>
            </a:r>
          </a:p>
          <a:p>
            <a:pPr marL="0" indent="0" algn="just" rtl="0">
              <a:buFont typeface="Lucida Grande"/>
              <a:buNone/>
            </a:pPr>
            <a:endParaRPr lang="pt" altLang="fr-FR" dirty="0" smtClean="0">
              <a:cs typeface="Arial" pitchFamily="34" charset="0"/>
            </a:endParaRPr>
          </a:p>
          <a:p>
            <a:pPr marL="273050" indent="-273050" algn="just" rtl="0"/>
            <a:r>
              <a:rPr lang="pt" b="0" i="0" u="none" baseline="0">
                <a:cs typeface="Arial" pitchFamily="34" charset="0"/>
              </a:rPr>
              <a:t>Que todos os funcionários do grupo têm os mesmos conhecimentos e competências de base H3SA.</a:t>
            </a:r>
          </a:p>
          <a:p>
            <a:pPr marL="273050" indent="-273050" algn="just" rtl="0"/>
            <a:r>
              <a:rPr lang="pt" b="0" i="0" u="none" baseline="0">
                <a:cs typeface="Arial" pitchFamily="34" charset="0"/>
              </a:rPr>
              <a:t>Que esses conhecimentos e competências são adaptados ao cargo que desempenha atualmente.</a:t>
            </a:r>
          </a:p>
          <a:p>
            <a:pPr marL="273050" indent="-273050" algn="just" rtl="0"/>
            <a:r>
              <a:rPr lang="pt" b="0" i="0" u="none" baseline="0">
                <a:cs typeface="Arial" pitchFamily="34" charset="0"/>
              </a:rPr>
              <a:t>Que o valor H3SA está enraizado como uma maneira de ser no seu trabalho diário.</a:t>
            </a:r>
          </a:p>
          <a:p>
            <a:pPr marL="0" indent="0" algn="just" rtl="0">
              <a:buFont typeface="Lucida Grande"/>
              <a:buNone/>
            </a:pPr>
            <a:endParaRPr lang="pt" altLang="fr-FR" dirty="0" smtClean="0">
              <a:cs typeface="Arial" pitchFamily="34" charset="0"/>
            </a:endParaRPr>
          </a:p>
          <a:p>
            <a:pPr marL="0" indent="0" algn="just" rtl="0">
              <a:buFont typeface="Lucida Grande"/>
              <a:buNone/>
            </a:pPr>
            <a:r>
              <a:rPr lang="pt" b="0" i="0" u="none" baseline="0">
                <a:cs typeface="Arial" pitchFamily="34" charset="0"/>
              </a:rPr>
              <a:t>No final dos primeiros dias do seu percurso: </a:t>
            </a:r>
          </a:p>
          <a:p>
            <a:pPr marL="273050" indent="-273050" algn="just" rtl="0"/>
            <a:r>
              <a:rPr lang="pt" b="0" i="0" u="none" baseline="0">
                <a:cs typeface="Arial" pitchFamily="34" charset="0"/>
              </a:rPr>
              <a:t>Distribuição de um </a:t>
            </a:r>
            <a:r>
              <a:rPr lang="pt" b="1" i="0" u="none" baseline="0">
                <a:cs typeface="Arial" pitchFamily="34" charset="0"/>
              </a:rPr>
              <a:t>Passaporte H3SA</a:t>
            </a:r>
            <a:r>
              <a:rPr lang="pt" b="0" i="0" u="none" baseline="0">
                <a:cs typeface="Arial" pitchFamily="34" charset="0"/>
              </a:rPr>
              <a:t> comprovativo dos módulos que seguiu: </a:t>
            </a:r>
            <a:r>
              <a:rPr lang="pt" b="1" i="0" u="none" baseline="0">
                <a:cs typeface="Arial" pitchFamily="34" charset="0"/>
              </a:rPr>
              <a:t>uma verdadeira autorização de trabalho na Total.</a:t>
            </a:r>
          </a:p>
          <a:p>
            <a:pPr marL="0" indent="0" algn="l" rtl="0"/>
            <a:endParaRPr lang="pt" altLang="fr-FR" dirty="0" smtClean="0">
              <a:cs typeface="Arial" pitchFamily="34" charset="0"/>
            </a:endParaRPr>
          </a:p>
        </p:txBody>
      </p:sp>
      <p:sp>
        <p:nvSpPr>
          <p:cNvPr id="16387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pt" b="0" i="0" u="none" baseline="0">
                <a:latin typeface="Arial" pitchFamily="34" charset="0"/>
                <a:cs typeface="Helvetica" pitchFamily="34" charset="0"/>
              </a:rPr>
              <a:t>Kit de Integração de H3SA - TCG 1.1 – Introdução e compromisso Top Management – V1</a:t>
            </a:r>
          </a:p>
        </p:txBody>
      </p:sp>
      <p:sp>
        <p:nvSpPr>
          <p:cNvPr id="16388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1D5BA84B-0130-4C22-8907-B9E163F7B049}" type="slidenum">
              <a:rPr/>
              <a:pPr algn="r" rtl="0"/>
              <a:t>3</a:t>
            </a:fld>
            <a:endParaRPr lang="pt" altLang="fr-FR"/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Kit de Integração de H3SA - TCG 1.1 – Introdução e compromisso Top Management – V2</a:t>
            </a:r>
            <a:endParaRPr kumimoji="0" lang="pt" alt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Helvetic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pt" b="1" i="0" u="none" baseline="0">
                <a:solidFill>
                  <a:schemeClr val="accent3">
                    <a:lumMod val="75000"/>
                  </a:schemeClr>
                </a:solidFill>
              </a:rPr>
              <a:t>A TOTAL em algumas palavras</a:t>
            </a:r>
            <a:endParaRPr lang="pt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>
              <a:defRPr/>
            </a:pPr>
            <a:r>
              <a:rPr lang="pt" b="0" i="0" u="none" baseline="0"/>
              <a:t>Kit de Integração de H3SA - TCG 1.1 – Introdução e compromisso Top Management – V1</a:t>
            </a:r>
            <a:endParaRPr lang="pt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1C831C7C-3513-4BFE-8A2A-944D9D7FC9BE}" type="slidenum">
              <a:rPr/>
              <a:pPr algn="r" rtl="0"/>
              <a:t>4</a:t>
            </a:fld>
            <a:endParaRPr lang="pt" alt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458" y="1484784"/>
            <a:ext cx="6035972" cy="4019921"/>
          </a:xfrm>
          <a:prstGeom prst="rect">
            <a:avLst/>
          </a:prstGeom>
        </p:spPr>
      </p:pic>
      <p:sp>
        <p:nvSpPr>
          <p:cNvPr id="7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Kit de Integração de H3SA - TCG 1.1 – Introdução e compromisso Top Management – V2</a:t>
            </a:r>
            <a:endParaRPr kumimoji="0" lang="pt" alt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015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pt" b="1" i="0" u="none" baseline="0">
                <a:solidFill>
                  <a:schemeClr val="accent3">
                    <a:lumMod val="75000"/>
                  </a:schemeClr>
                </a:solidFill>
                <a:ea typeface="+mj-ea"/>
              </a:rPr>
              <a:t>A TOTAL em algumas palavras</a:t>
            </a:r>
            <a:endParaRPr lang="pt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7410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pt" b="0" i="0" u="none" baseline="0">
                <a:latin typeface="Arial" pitchFamily="34" charset="0"/>
                <a:cs typeface="Arial" pitchFamily="34" charset="0"/>
              </a:rPr>
              <a:t>Kit de Integração de H3SA - TCG 1.1 – Introdução e compromisso Top Management – V1</a:t>
            </a:r>
          </a:p>
        </p:txBody>
      </p:sp>
      <p:sp>
        <p:nvSpPr>
          <p:cNvPr id="17411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BF36F3B3-ECA7-4978-AFE2-5E11BC32AD21}" type="slidenum">
              <a:rPr/>
              <a:pPr algn="r" rtl="0"/>
              <a:t>5</a:t>
            </a:fld>
            <a:endParaRPr lang="pt" altLang="fr-FR"/>
          </a:p>
        </p:txBody>
      </p:sp>
      <p:sp>
        <p:nvSpPr>
          <p:cNvPr id="6" name="ZoneTexte 5"/>
          <p:cNvSpPr txBox="1"/>
          <p:nvPr/>
        </p:nvSpPr>
        <p:spPr>
          <a:xfrm>
            <a:off x="476250" y="1771650"/>
            <a:ext cx="2457450" cy="1460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pt" sz="950" b="1" i="0" u="none" baseline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t>A MONTANTE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00088" y="1989138"/>
            <a:ext cx="1411287" cy="2460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pt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Produção de petróleo </a:t>
            </a:r>
            <a:r>
              <a:rPr lang="pt" sz="800" b="1" cap="all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pt" sz="800" b="1" cap="all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e/ou de gás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00088" y="2311400"/>
            <a:ext cx="1295400" cy="1222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pt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NAVIO METANEIRO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00088" y="2505075"/>
            <a:ext cx="1295400" cy="1222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pt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PETROLEIRO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00088" y="2695575"/>
            <a:ext cx="1030287" cy="2460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pt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Liquefação/</a:t>
            </a:r>
            <a:r>
              <a:rPr lang="pt" sz="800" b="1" cap="all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pt" sz="800" b="1" cap="all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regaseificação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76250" y="3233738"/>
            <a:ext cx="2457450" cy="1460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pt" sz="950" b="1" i="0" u="none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REFINAÇÃO-QUÍMICA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00088" y="3527425"/>
            <a:ext cx="1295400" cy="1222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pt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Refinaria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00088" y="3721100"/>
            <a:ext cx="1295400" cy="1222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pt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Fábrica petroquímica</a:t>
            </a:r>
          </a:p>
        </p:txBody>
      </p:sp>
      <p:sp>
        <p:nvSpPr>
          <p:cNvPr id="17420" name="ZoneTexte 13"/>
          <p:cNvSpPr txBox="1">
            <a:spLocks noChangeArrowheads="1"/>
          </p:cNvSpPr>
          <p:nvPr/>
        </p:nvSpPr>
        <p:spPr bwMode="auto">
          <a:xfrm>
            <a:off x="700088" y="3959225"/>
            <a:ext cx="163966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/>
            <a:r>
              <a:rPr lang="pt" sz="800" b="1" i="0" u="none" baseline="0" dirty="0">
                <a:solidFill>
                  <a:schemeClr val="tx2"/>
                </a:solidFill>
              </a:rPr>
              <a:t>Química de especialidades</a:t>
            </a:r>
          </a:p>
        </p:txBody>
      </p:sp>
      <p:sp>
        <p:nvSpPr>
          <p:cNvPr id="15" name="Ellipse 14"/>
          <p:cNvSpPr/>
          <p:nvPr/>
        </p:nvSpPr>
        <p:spPr>
          <a:xfrm>
            <a:off x="484188" y="2030413"/>
            <a:ext cx="171450" cy="17145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/>
            <a:r>
              <a:rPr lang="pt" sz="800" b="1" i="0" u="none" baseline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6" name="Ellipse 15"/>
          <p:cNvSpPr/>
          <p:nvPr/>
        </p:nvSpPr>
        <p:spPr>
          <a:xfrm>
            <a:off x="484188" y="2274888"/>
            <a:ext cx="171450" cy="17303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/>
            <a:r>
              <a:rPr lang="pt" sz="800" b="1" i="0" u="none" baseline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7" name="Ellipse 16"/>
          <p:cNvSpPr/>
          <p:nvPr/>
        </p:nvSpPr>
        <p:spPr>
          <a:xfrm>
            <a:off x="484188" y="2468563"/>
            <a:ext cx="171450" cy="17145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/>
            <a:r>
              <a:rPr lang="pt" sz="800" b="1" i="0" u="none" baseline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8" name="Ellipse 17"/>
          <p:cNvSpPr/>
          <p:nvPr/>
        </p:nvSpPr>
        <p:spPr>
          <a:xfrm>
            <a:off x="484188" y="2732088"/>
            <a:ext cx="171450" cy="17303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/>
            <a:r>
              <a:rPr lang="pt" sz="800" b="1" i="0" u="none" baseline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19" name="Ellipse 18"/>
          <p:cNvSpPr/>
          <p:nvPr/>
        </p:nvSpPr>
        <p:spPr>
          <a:xfrm>
            <a:off x="484188" y="3487738"/>
            <a:ext cx="171450" cy="17303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/>
            <a:r>
              <a:rPr lang="pt" sz="800" b="1" i="0" u="none" baseline="0">
                <a:solidFill>
                  <a:schemeClr val="bg1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20" name="Ellipse 19"/>
          <p:cNvSpPr/>
          <p:nvPr/>
        </p:nvSpPr>
        <p:spPr>
          <a:xfrm>
            <a:off x="484188" y="3679825"/>
            <a:ext cx="171450" cy="17303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/>
            <a:r>
              <a:rPr lang="pt" sz="800" b="1" i="0" u="none" baseline="0">
                <a:solidFill>
                  <a:schemeClr val="bg1"/>
                </a:solidFill>
                <a:cs typeface="Arial" pitchFamily="34" charset="0"/>
              </a:rPr>
              <a:t>6</a:t>
            </a:r>
          </a:p>
        </p:txBody>
      </p:sp>
      <p:sp>
        <p:nvSpPr>
          <p:cNvPr id="21" name="Ellipse 20"/>
          <p:cNvSpPr/>
          <p:nvPr/>
        </p:nvSpPr>
        <p:spPr>
          <a:xfrm>
            <a:off x="484188" y="3873500"/>
            <a:ext cx="171450" cy="17145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/>
            <a:r>
              <a:rPr lang="pt" sz="800" b="1" i="0" u="none" baseline="0">
                <a:solidFill>
                  <a:schemeClr val="bg1"/>
                </a:solidFill>
                <a:cs typeface="Arial" pitchFamily="34" charset="0"/>
              </a:rPr>
              <a:t>7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700088" y="4106863"/>
            <a:ext cx="1295400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pt" sz="800" b="1" i="0" u="none" cap="all" baseline="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Escritórios de trading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76250" y="4570413"/>
            <a:ext cx="2457450" cy="1460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pt" sz="950" b="1" i="0" u="none" baseline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MARKETING e SERVIÇOS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700088" y="4864100"/>
            <a:ext cx="1295400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pt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Estações de serviço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700088" y="5057775"/>
            <a:ext cx="1639664" cy="12382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 rtl="0">
              <a:defRPr/>
            </a:pPr>
            <a:r>
              <a:rPr lang="pt" sz="800" b="1" i="0" u="none" cap="all" baseline="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Fábrica de lubrificantes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700088" y="5251450"/>
            <a:ext cx="1295400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pt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Armazém petrolífero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700088" y="5445125"/>
            <a:ext cx="1295400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pt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Painéis solares</a:t>
            </a:r>
          </a:p>
        </p:txBody>
      </p:sp>
      <p:sp>
        <p:nvSpPr>
          <p:cNvPr id="28" name="Ellipse 27"/>
          <p:cNvSpPr/>
          <p:nvPr/>
        </p:nvSpPr>
        <p:spPr>
          <a:xfrm>
            <a:off x="484188" y="4071938"/>
            <a:ext cx="171450" cy="17303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/>
            <a:r>
              <a:rPr lang="pt" sz="800" b="1" i="0" u="none" baseline="0">
                <a:solidFill>
                  <a:schemeClr val="bg1"/>
                </a:solidFill>
                <a:cs typeface="Arial" pitchFamily="34" charset="0"/>
              </a:rPr>
              <a:t>8</a:t>
            </a:r>
          </a:p>
        </p:txBody>
      </p:sp>
      <p:sp>
        <p:nvSpPr>
          <p:cNvPr id="29" name="Ellipse 28"/>
          <p:cNvSpPr/>
          <p:nvPr/>
        </p:nvSpPr>
        <p:spPr>
          <a:xfrm>
            <a:off x="484188" y="4827588"/>
            <a:ext cx="171450" cy="17145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/>
            <a:r>
              <a:rPr lang="pt" sz="800" b="1" i="0" u="none" baseline="0">
                <a:solidFill>
                  <a:schemeClr val="bg1"/>
                </a:solidFill>
                <a:cs typeface="Arial" pitchFamily="34" charset="0"/>
              </a:rPr>
              <a:t>9</a:t>
            </a:r>
          </a:p>
        </p:txBody>
      </p:sp>
      <p:sp>
        <p:nvSpPr>
          <p:cNvPr id="30" name="Ellipse 29"/>
          <p:cNvSpPr/>
          <p:nvPr/>
        </p:nvSpPr>
        <p:spPr>
          <a:xfrm>
            <a:off x="484188" y="5019675"/>
            <a:ext cx="171450" cy="1730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>
              <a:defRPr/>
            </a:pPr>
            <a:r>
              <a:rPr lang="pt" sz="800" b="1" i="0" u="none" baseline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31" name="Ellipse 30"/>
          <p:cNvSpPr/>
          <p:nvPr/>
        </p:nvSpPr>
        <p:spPr>
          <a:xfrm>
            <a:off x="484188" y="5211763"/>
            <a:ext cx="171450" cy="17303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>
              <a:defRPr/>
            </a:pPr>
            <a:r>
              <a:rPr lang="pt" sz="800" b="1" i="0" u="none" baseline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2" name="Ellipse 31"/>
          <p:cNvSpPr/>
          <p:nvPr/>
        </p:nvSpPr>
        <p:spPr>
          <a:xfrm>
            <a:off x="484188" y="5405438"/>
            <a:ext cx="171450" cy="17303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>
              <a:defRPr/>
            </a:pPr>
            <a:r>
              <a:rPr lang="pt" sz="800" b="1" i="0" u="none" baseline="0">
                <a:solidFill>
                  <a:schemeClr val="bg1"/>
                </a:solidFill>
              </a:rPr>
              <a:t>12</a:t>
            </a:r>
          </a:p>
        </p:txBody>
      </p:sp>
      <p:pic>
        <p:nvPicPr>
          <p:cNvPr id="17439" name="Image 3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1863" y="1271588"/>
            <a:ext cx="667067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Kit de Integração de H3SA - TCG 1.1 – Introdução e compromisso Top Management – V2</a:t>
            </a:r>
            <a:endParaRPr kumimoji="0" lang="pt" alt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pt" b="1" i="0" u="none" baseline="0">
                <a:solidFill>
                  <a:schemeClr val="accent3">
                    <a:lumMod val="75000"/>
                  </a:schemeClr>
                </a:solidFill>
                <a:ea typeface="+mj-ea"/>
              </a:rPr>
              <a:t>TOTAL e a H3SA</a:t>
            </a:r>
            <a:endParaRPr lang="pt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8434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pt" b="0" i="0" u="none" baseline="0">
                <a:latin typeface="Arial" pitchFamily="34" charset="0"/>
                <a:cs typeface="Arial" pitchFamily="34" charset="0"/>
              </a:rPr>
              <a:t>Kit de Integração de H3SA - TCG 1.1 – Introdução e compromisso Top Management – V1</a:t>
            </a:r>
          </a:p>
        </p:txBody>
      </p:sp>
      <p:sp>
        <p:nvSpPr>
          <p:cNvPr id="18435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24471E0A-F404-4560-88A9-1DE4900604C9}" type="slidenum">
              <a:rPr/>
              <a:pPr algn="r" rtl="0"/>
              <a:t>6</a:t>
            </a:fld>
            <a:endParaRPr lang="pt" altLang="fr-FR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12813"/>
            <a:ext cx="8075613" cy="5180012"/>
          </a:xfrm>
        </p:spPr>
        <p:txBody>
          <a:bodyPr/>
          <a:lstStyle/>
          <a:p>
            <a:pPr marL="0" indent="0" algn="just" rtl="0">
              <a:buFont typeface="Lucida Grande"/>
              <a:buNone/>
            </a:pPr>
            <a:r>
              <a:rPr lang="pt" sz="2400" b="0" i="0" u="none" baseline="0">
                <a:cs typeface="Arial" pitchFamily="34" charset="0"/>
              </a:rPr>
              <a:t>Os desafios são:</a:t>
            </a:r>
          </a:p>
          <a:p>
            <a:pPr lvl="1" algn="just" rtl="0">
              <a:buFont typeface="Arial" pitchFamily="34" charset="0"/>
              <a:buChar char="•"/>
            </a:pPr>
            <a:r>
              <a:rPr lang="pt" sz="2000" b="0" i="0" u="none" baseline="0">
                <a:cs typeface="Arial" pitchFamily="34" charset="0"/>
              </a:rPr>
              <a:t>A proteção das pessoas, do ambiente dos bens,</a:t>
            </a:r>
          </a:p>
          <a:p>
            <a:pPr lvl="1" algn="just" rtl="0">
              <a:buFont typeface="Arial" pitchFamily="34" charset="0"/>
              <a:buChar char="•"/>
            </a:pPr>
            <a:r>
              <a:rPr lang="pt" sz="2000" b="0" i="0" u="none" baseline="0">
                <a:cs typeface="Arial" pitchFamily="34" charset="0"/>
              </a:rPr>
              <a:t>A continuidade das nossas atividades.</a:t>
            </a:r>
          </a:p>
          <a:p>
            <a:pPr marL="0" indent="0" algn="just" rtl="0">
              <a:buFont typeface="Lucida Grande"/>
              <a:buNone/>
            </a:pPr>
            <a:r>
              <a:rPr lang="pt" sz="2800" b="0" i="0" u="none" baseline="0">
                <a:cs typeface="Arial" pitchFamily="34" charset="0"/>
              </a:rPr>
              <a:t> </a:t>
            </a:r>
          </a:p>
          <a:p>
            <a:pPr marL="0" indent="0" algn="just" rtl="0">
              <a:buFont typeface="Lucida Grande"/>
              <a:buNone/>
            </a:pPr>
            <a:r>
              <a:rPr lang="pt" sz="2400" b="0" i="0" u="none" baseline="0">
                <a:cs typeface="Arial" pitchFamily="34" charset="0"/>
              </a:rPr>
              <a:t>A vontade:</a:t>
            </a:r>
          </a:p>
          <a:p>
            <a:pPr lvl="1" algn="just" rtl="0">
              <a:buFont typeface="Arial" pitchFamily="34" charset="0"/>
              <a:buChar char="•"/>
            </a:pPr>
            <a:r>
              <a:rPr lang="pt" sz="2000" b="0" i="0" u="none" baseline="0">
                <a:cs typeface="Arial" pitchFamily="34" charset="0"/>
              </a:rPr>
              <a:t>Evitar todos os acidentes corporais e controlar os riscos inerentes às nossas atividades.</a:t>
            </a:r>
          </a:p>
          <a:p>
            <a:pPr lvl="1" algn="just" rtl="0">
              <a:buFont typeface="Arial" pitchFamily="34" charset="0"/>
              <a:buChar char="•"/>
            </a:pPr>
            <a:r>
              <a:rPr lang="pt" sz="2000" b="0" i="0" u="none" baseline="0">
                <a:cs typeface="Arial" pitchFamily="34" charset="0"/>
              </a:rPr>
              <a:t>Reduzir o impacto dos sítios no ambiente (água, ar, resíduos, ruídos, odores e estética).</a:t>
            </a:r>
          </a:p>
          <a:p>
            <a:pPr lvl="1" algn="just" rtl="0">
              <a:buFont typeface="Arial" pitchFamily="34" charset="0"/>
              <a:buChar char="•"/>
            </a:pPr>
            <a:r>
              <a:rPr lang="pt" sz="2000" b="0" i="0" u="none" baseline="0">
                <a:cs typeface="Arial" pitchFamily="34" charset="0"/>
              </a:rPr>
              <a:t>Ser interveniente na vida local e satisfazer as expetativas das partes interessadas.</a:t>
            </a:r>
          </a:p>
          <a:p>
            <a:pPr lvl="1" algn="just" rtl="0">
              <a:buFont typeface="Arial" pitchFamily="34" charset="0"/>
              <a:buChar char="•"/>
            </a:pPr>
            <a:r>
              <a:rPr lang="pt" sz="2000" b="0" i="0" u="none" baseline="0">
                <a:cs typeface="Arial" pitchFamily="34" charset="0"/>
              </a:rPr>
              <a:t>Proteger os seus colaboradores.</a:t>
            </a:r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Kit de Integração de H3SA - TCG 1.1 – Introdução e compromisso Top Management – V2</a:t>
            </a:r>
            <a:endParaRPr kumimoji="0" lang="pt" alt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pt" b="1" i="0" u="none" baseline="0">
                <a:solidFill>
                  <a:schemeClr val="accent3">
                    <a:lumMod val="75000"/>
                  </a:schemeClr>
                </a:solidFill>
                <a:ea typeface="+mj-ea"/>
              </a:rPr>
              <a:t>O que é a H3SA?</a:t>
            </a:r>
            <a:endParaRPr lang="pt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9458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pt" b="0" i="0" u="none" baseline="0">
                <a:latin typeface="Arial" pitchFamily="34" charset="0"/>
                <a:cs typeface="Arial" pitchFamily="34" charset="0"/>
              </a:rPr>
              <a:t>Kit de Integração de H3SA - TCG 1.1 – Introdução e compromisso Top Management – V1</a:t>
            </a:r>
          </a:p>
        </p:txBody>
      </p:sp>
      <p:sp>
        <p:nvSpPr>
          <p:cNvPr id="19459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EC7EAA63-DDAC-44D4-8CC9-FCE0C40AFA49}" type="slidenum">
              <a:rPr/>
              <a:pPr algn="r" rtl="0"/>
              <a:t>7</a:t>
            </a:fld>
            <a:endParaRPr lang="pt" altLang="fr-FR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25538"/>
            <a:ext cx="8075613" cy="4967287"/>
          </a:xfrm>
        </p:spPr>
        <p:txBody>
          <a:bodyPr/>
          <a:lstStyle/>
          <a:p>
            <a:pPr marL="0" indent="0" algn="just" rtl="0">
              <a:spcAft>
                <a:spcPts val="1500"/>
              </a:spcAft>
              <a:buFont typeface="Lucida Grande"/>
              <a:buNone/>
            </a:pPr>
            <a:r>
              <a:rPr lang="pt" sz="2800" b="1" i="0" u="none" baseline="0">
                <a:solidFill>
                  <a:srgbClr val="A90025"/>
                </a:solidFill>
                <a:cs typeface="Arial" pitchFamily="34" charset="0"/>
              </a:rPr>
              <a:t>H</a:t>
            </a:r>
            <a:r>
              <a:rPr lang="pt" sz="2400" b="0" i="0" u="none" baseline="0">
                <a:cs typeface="Arial" pitchFamily="34" charset="0"/>
              </a:rPr>
              <a:t>igiene / Saúde: proteção da saúde dos funcionários e das populações.</a:t>
            </a:r>
          </a:p>
          <a:p>
            <a:pPr marL="0" indent="0" algn="just" rtl="0">
              <a:spcAft>
                <a:spcPts val="1500"/>
              </a:spcAft>
              <a:buFont typeface="Lucida Grande"/>
              <a:buNone/>
            </a:pPr>
            <a:r>
              <a:rPr lang="pt" sz="2800" b="1" i="0" u="none" baseline="0">
                <a:solidFill>
                  <a:srgbClr val="A90025"/>
                </a:solidFill>
                <a:cs typeface="Arial" pitchFamily="34" charset="0"/>
              </a:rPr>
              <a:t>S</a:t>
            </a:r>
            <a:r>
              <a:rPr lang="pt" sz="2400" b="0" i="0" u="none" baseline="0">
                <a:cs typeface="Arial" pitchFamily="34" charset="0"/>
              </a:rPr>
              <a:t>egurança: proteção dos funcionários e das instalações contra os riscos associados às nossas atividades.</a:t>
            </a:r>
          </a:p>
          <a:p>
            <a:pPr marL="0" indent="0" algn="just" rtl="0">
              <a:spcAft>
                <a:spcPts val="1500"/>
              </a:spcAft>
              <a:buFont typeface="Lucida Grande"/>
              <a:buNone/>
            </a:pPr>
            <a:r>
              <a:rPr lang="pt" sz="2800" b="1" i="0" u="none" baseline="0">
                <a:solidFill>
                  <a:srgbClr val="A90025"/>
                </a:solidFill>
                <a:cs typeface="Arial" pitchFamily="34" charset="0"/>
              </a:rPr>
              <a:t>S</a:t>
            </a:r>
            <a:r>
              <a:rPr lang="pt" sz="2400" b="0" i="0" u="none" baseline="0">
                <a:cs typeface="Arial" pitchFamily="34" charset="0"/>
              </a:rPr>
              <a:t>egurança: proteção contra eventos exteriores ao Grupo (políticos, geopolíticos, criminalidade, etc.)</a:t>
            </a:r>
          </a:p>
          <a:p>
            <a:pPr marL="0" indent="0" algn="just" rtl="0">
              <a:spcAft>
                <a:spcPts val="1500"/>
              </a:spcAft>
              <a:buFont typeface="Lucida Grande"/>
              <a:buNone/>
            </a:pPr>
            <a:r>
              <a:rPr lang="pt" sz="2800" b="1" i="0" u="none" baseline="0">
                <a:solidFill>
                  <a:srgbClr val="A90025"/>
                </a:solidFill>
                <a:cs typeface="Arial" pitchFamily="34" charset="0"/>
              </a:rPr>
              <a:t>S</a:t>
            </a:r>
            <a:r>
              <a:rPr lang="pt" sz="2400" b="0" i="0" u="none" baseline="0">
                <a:cs typeface="Arial" pitchFamily="34" charset="0"/>
              </a:rPr>
              <a:t>social: respeito pelas partes interessadas.</a:t>
            </a:r>
          </a:p>
          <a:p>
            <a:pPr marL="0" indent="0" algn="just" rtl="0">
              <a:spcAft>
                <a:spcPts val="1500"/>
              </a:spcAft>
              <a:buFont typeface="Lucida Grande"/>
              <a:buNone/>
            </a:pPr>
            <a:r>
              <a:rPr lang="pt" sz="2800" b="1" i="0" u="none" baseline="0">
                <a:solidFill>
                  <a:srgbClr val="A90025"/>
                </a:solidFill>
                <a:cs typeface="Arial" pitchFamily="34" charset="0"/>
              </a:rPr>
              <a:t>A</a:t>
            </a:r>
            <a:r>
              <a:rPr lang="pt" sz="2400" b="0" i="0" u="none" baseline="0">
                <a:cs typeface="Arial" pitchFamily="34" charset="0"/>
              </a:rPr>
              <a:t>mbiente: proteção contras todos os tipos de poluição.</a:t>
            </a:r>
            <a:endParaRPr lang="pt" altLang="fr-FR" dirty="0" smtClean="0">
              <a:cs typeface="Arial" pitchFamily="34" charset="0"/>
            </a:endParaRPr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Kit de Integração de H3SA - TCG 1.1 – Introdução e compromisso Top Management – V2</a:t>
            </a:r>
            <a:endParaRPr kumimoji="0" lang="pt" alt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pt" b="1" i="0" u="none" baseline="0">
                <a:solidFill>
                  <a:schemeClr val="accent3">
                    <a:lumMod val="75000"/>
                  </a:schemeClr>
                </a:solidFill>
                <a:ea typeface="+mj-ea"/>
              </a:rPr>
              <a:t>Exemplos de riscos de H3SA</a:t>
            </a:r>
            <a:endParaRPr lang="pt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20482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pt" b="0" i="0" u="none" baseline="0">
                <a:latin typeface="Arial" pitchFamily="34" charset="0"/>
                <a:cs typeface="Arial" pitchFamily="34" charset="0"/>
              </a:rPr>
              <a:t>Kit de Integração de H3SA - TCG 1.1 – Introdução e compromisso Top Management – V1</a:t>
            </a:r>
          </a:p>
        </p:txBody>
      </p:sp>
      <p:sp>
        <p:nvSpPr>
          <p:cNvPr id="20483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66F9F9EA-49A3-45FD-83B8-36C5861AD522}" type="slidenum">
              <a:rPr/>
              <a:pPr algn="r" rtl="0"/>
              <a:t>8</a:t>
            </a:fld>
            <a:endParaRPr lang="pt" altLang="fr-FR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08050"/>
            <a:ext cx="8075613" cy="5287963"/>
          </a:xfrm>
        </p:spPr>
        <p:txBody>
          <a:bodyPr/>
          <a:lstStyle/>
          <a:p>
            <a:pPr marL="0" indent="0" algn="just" rtl="0">
              <a:spcAft>
                <a:spcPts val="1500"/>
              </a:spcAft>
              <a:buFont typeface="Lucida Grande"/>
              <a:buNone/>
            </a:pPr>
            <a:r>
              <a:rPr lang="pt" sz="2800" b="1" i="0" u="none" baseline="0">
                <a:solidFill>
                  <a:srgbClr val="A90025"/>
                </a:solidFill>
                <a:cs typeface="Arial" pitchFamily="34" charset="0"/>
              </a:rPr>
              <a:t>H</a:t>
            </a:r>
            <a:r>
              <a:rPr lang="pt" sz="2400" b="0" i="0" u="none" baseline="0">
                <a:cs typeface="Arial" pitchFamily="34" charset="0"/>
              </a:rPr>
              <a:t>igiene / Saúde: produtos perigosos para a saúde ou cargas pesadas que afetam a integridade física. </a:t>
            </a:r>
          </a:p>
          <a:p>
            <a:pPr marL="0" indent="0" algn="just" rtl="0">
              <a:spcAft>
                <a:spcPts val="1500"/>
              </a:spcAft>
              <a:buFont typeface="Lucida Grande"/>
              <a:buNone/>
            </a:pPr>
            <a:r>
              <a:rPr lang="pt" sz="2800" b="1" i="0" u="none" baseline="0">
                <a:solidFill>
                  <a:srgbClr val="A90025"/>
                </a:solidFill>
                <a:cs typeface="Arial" pitchFamily="34" charset="0"/>
              </a:rPr>
              <a:t>S</a:t>
            </a:r>
            <a:r>
              <a:rPr lang="pt" sz="2400" b="0" i="0" u="none" baseline="0">
                <a:cs typeface="Arial" pitchFamily="34" charset="0"/>
              </a:rPr>
              <a:t>egurança: explosão ou fogo de hidrocarbonetos.</a:t>
            </a:r>
          </a:p>
          <a:p>
            <a:pPr marL="0" indent="0" algn="just" rtl="0">
              <a:spcAft>
                <a:spcPts val="1500"/>
              </a:spcAft>
              <a:buFont typeface="Lucida Grande"/>
              <a:buNone/>
            </a:pPr>
            <a:r>
              <a:rPr lang="pt" sz="2800" b="1" i="0" u="none" baseline="0">
                <a:solidFill>
                  <a:srgbClr val="A90025"/>
                </a:solidFill>
                <a:cs typeface="Arial" pitchFamily="34" charset="0"/>
              </a:rPr>
              <a:t>S</a:t>
            </a:r>
            <a:r>
              <a:rPr lang="pt" sz="2400" b="0" i="0" u="none" baseline="0">
                <a:cs typeface="Arial" pitchFamily="34" charset="0"/>
              </a:rPr>
              <a:t>egurança: </a:t>
            </a:r>
            <a:r>
              <a:rPr lang="pt" sz="2400" b="0" i="0" u="none" baseline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instabilidades políticas ou riscos de terrorismo.</a:t>
            </a:r>
            <a:endParaRPr lang="pt" altLang="fr-FR" sz="2400" dirty="0" smtClean="0">
              <a:cs typeface="Arial" pitchFamily="34" charset="0"/>
            </a:endParaRPr>
          </a:p>
          <a:p>
            <a:pPr marL="0" indent="0" algn="just" rtl="0">
              <a:spcAft>
                <a:spcPts val="1500"/>
              </a:spcAft>
              <a:buFont typeface="Lucida Grande"/>
              <a:buNone/>
            </a:pPr>
            <a:r>
              <a:rPr lang="pt" sz="2800" b="1" i="0" u="none" baseline="0">
                <a:solidFill>
                  <a:srgbClr val="A90025"/>
                </a:solidFill>
                <a:cs typeface="Arial" pitchFamily="34" charset="0"/>
              </a:rPr>
              <a:t>S</a:t>
            </a:r>
            <a:r>
              <a:rPr lang="pt" sz="2400" b="0" i="0" u="none" baseline="0">
                <a:cs typeface="Arial" pitchFamily="34" charset="0"/>
              </a:rPr>
              <a:t>social: riscos para os moradores das nossas instalações.</a:t>
            </a:r>
          </a:p>
          <a:p>
            <a:pPr marL="0" indent="0" algn="just" rtl="0">
              <a:spcAft>
                <a:spcPts val="1500"/>
              </a:spcAft>
              <a:buFont typeface="Lucida Grande"/>
              <a:buNone/>
            </a:pPr>
            <a:r>
              <a:rPr lang="pt" sz="2800" b="1" i="0" u="none" baseline="0">
                <a:solidFill>
                  <a:srgbClr val="A90025"/>
                </a:solidFill>
                <a:cs typeface="Arial" pitchFamily="34" charset="0"/>
              </a:rPr>
              <a:t>A</a:t>
            </a:r>
            <a:r>
              <a:rPr lang="pt" sz="2400" b="0" i="0" u="none" baseline="0">
                <a:cs typeface="Arial" pitchFamily="34" charset="0"/>
              </a:rPr>
              <a:t>mbiente: poluição da água ou dos solos por fuga de hidrocarbonetos.</a:t>
            </a:r>
            <a:endParaRPr lang="pt" altLang="fr-FR" dirty="0" smtClean="0">
              <a:cs typeface="Arial" pitchFamily="34" charset="0"/>
            </a:endParaRPr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Kit de Integração de H3SA - TCG 1.1 – Introdução e compromisso Top Management – V2</a:t>
            </a:r>
            <a:endParaRPr kumimoji="0" lang="pt" alt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394" y="29605"/>
            <a:ext cx="8218488" cy="490066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pt" sz="2000" b="1" i="0" u="none" baseline="0"/>
              <a:t>4 percurso predefinidos em 3 fases</a:t>
            </a:r>
            <a:endParaRPr lang="pt" sz="2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6553200" y="5955259"/>
            <a:ext cx="725488" cy="365125"/>
          </a:xfrm>
          <a:prstGeom prst="rect">
            <a:avLst/>
          </a:prstGeom>
        </p:spPr>
        <p:txBody>
          <a:bodyPr/>
          <a:lstStyle/>
          <a:p>
            <a:pPr algn="r" rtl="0"/>
            <a:fld id="{25440001-4D0E-9E45-BD4B-D61B24722928}" type="slidenum">
              <a:rPr/>
              <a:pPr algn="r" rtl="0"/>
              <a:t>9</a:t>
            </a:fld>
            <a:endParaRPr lang="pt" altLang="x-none"/>
          </a:p>
        </p:txBody>
      </p:sp>
      <p:sp>
        <p:nvSpPr>
          <p:cNvPr id="10" name="Rectangle à coins arrondis 9"/>
          <p:cNvSpPr/>
          <p:nvPr/>
        </p:nvSpPr>
        <p:spPr>
          <a:xfrm>
            <a:off x="593745" y="476672"/>
            <a:ext cx="2340000" cy="4022725"/>
          </a:xfrm>
          <a:prstGeom prst="roundRect">
            <a:avLst/>
          </a:prstGeom>
          <a:noFill/>
          <a:ln w="25400">
            <a:solidFill>
              <a:schemeClr val="accent5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pt" b="1" i="0" u="none" baseline="0">
                <a:solidFill>
                  <a:srgbClr val="A90025"/>
                </a:solidFill>
              </a:rPr>
              <a:t>H3SA </a:t>
            </a:r>
          </a:p>
          <a:p>
            <a:pPr algn="ctr" rtl="0"/>
            <a:r>
              <a:rPr lang="pt" b="1" i="0" u="none" baseline="0">
                <a:solidFill>
                  <a:srgbClr val="A90025"/>
                </a:solidFill>
              </a:rPr>
              <a:t>Grupo TOTAL</a:t>
            </a:r>
            <a:endParaRPr lang="pt" altLang="fr-FR" dirty="0">
              <a:solidFill>
                <a:srgbClr val="A90025"/>
              </a:solidFill>
            </a:endParaRPr>
          </a:p>
          <a:p>
            <a:pPr algn="ctr" rtl="0"/>
            <a:endParaRPr lang="pt" altLang="fr-FR" sz="1600" dirty="0">
              <a:solidFill>
                <a:srgbClr val="A90025"/>
              </a:solidFill>
            </a:endParaRPr>
          </a:p>
          <a:p>
            <a:pPr algn="ctr" rtl="0"/>
            <a:r>
              <a:rPr lang="pt" sz="1600" b="1" i="0" u="none" baseline="0">
                <a:solidFill>
                  <a:srgbClr val="A90025"/>
                </a:solidFill>
              </a:rPr>
              <a:t>T</a:t>
            </a:r>
            <a:r>
              <a:rPr lang="pt" sz="1600" b="0" i="0" u="none" baseline="0">
                <a:solidFill>
                  <a:srgbClr val="A90025"/>
                </a:solidFill>
              </a:rPr>
              <a:t>ronco </a:t>
            </a:r>
            <a:r>
              <a:rPr lang="pt" sz="1600" b="1" i="0" u="none" baseline="0">
                <a:solidFill>
                  <a:srgbClr val="A90025"/>
                </a:solidFill>
              </a:rPr>
              <a:t>C</a:t>
            </a:r>
            <a:r>
              <a:rPr lang="pt" sz="1600" b="0" i="0" u="none" baseline="0">
                <a:solidFill>
                  <a:srgbClr val="A90025"/>
                </a:solidFill>
              </a:rPr>
              <a:t>omum </a:t>
            </a:r>
            <a:r>
              <a:rPr lang="pt" sz="1600" b="1" i="0" u="none" baseline="0">
                <a:solidFill>
                  <a:srgbClr val="A90025"/>
                </a:solidFill>
              </a:rPr>
              <a:t>G</a:t>
            </a:r>
            <a:r>
              <a:rPr lang="pt" sz="1600" b="0" i="0" u="none" baseline="0">
                <a:solidFill>
                  <a:srgbClr val="A90025"/>
                </a:solidFill>
              </a:rPr>
              <a:t>rupo</a:t>
            </a:r>
          </a:p>
          <a:p>
            <a:pPr algn="ctr" rtl="0"/>
            <a:r>
              <a:rPr lang="pt" sz="1600" b="1" i="0" u="none" baseline="0">
                <a:solidFill>
                  <a:srgbClr val="A90025"/>
                </a:solidFill>
              </a:rPr>
              <a:t>(TCG)</a:t>
            </a:r>
            <a:endParaRPr lang="pt" altLang="fr-FR" sz="1600" b="1" dirty="0">
              <a:solidFill>
                <a:srgbClr val="A90025"/>
              </a:solidFill>
            </a:endParaRPr>
          </a:p>
          <a:p>
            <a:pPr algn="ctr" rtl="0"/>
            <a:endParaRPr lang="pt" altLang="fr-FR" dirty="0">
              <a:solidFill>
                <a:srgbClr val="A90025"/>
              </a:solidFill>
            </a:endParaRPr>
          </a:p>
          <a:p>
            <a:pPr algn="ctr" rtl="0"/>
            <a:endParaRPr lang="pt" altLang="fr-FR" dirty="0">
              <a:solidFill>
                <a:srgbClr val="A90025"/>
              </a:solidFill>
            </a:endParaRPr>
          </a:p>
        </p:txBody>
      </p:sp>
      <p:sp>
        <p:nvSpPr>
          <p:cNvPr id="16" name="Flèche vers la droite 15"/>
          <p:cNvSpPr/>
          <p:nvPr/>
        </p:nvSpPr>
        <p:spPr>
          <a:xfrm>
            <a:off x="467545" y="5029165"/>
            <a:ext cx="8193456" cy="35718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pt" altLang="fr-FR">
              <a:solidFill>
                <a:srgbClr val="FFFFFF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8172157" y="5340315"/>
            <a:ext cx="864339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pt" sz="1100" b="1" i="0" u="none" baseline="0">
                <a:solidFill>
                  <a:srgbClr val="C00000"/>
                </a:solidFill>
              </a:rPr>
              <a:t>3 a 6 meses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8063672" y="4032273"/>
            <a:ext cx="92685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pt" sz="1200" b="1" i="0" u="none" baseline="0">
                <a:solidFill>
                  <a:srgbClr val="E20031">
                    <a:lumMod val="75000"/>
                  </a:srgbClr>
                </a:solidFill>
              </a:rPr>
              <a:t>Passaporte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5733015" y="476672"/>
            <a:ext cx="2340000" cy="3978275"/>
          </a:xfrm>
          <a:prstGeom prst="roundRect">
            <a:avLst/>
          </a:prstGeom>
          <a:noFill/>
          <a:ln w="25400">
            <a:solidFill>
              <a:srgbClr val="00B05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0">
              <a:defRPr/>
            </a:pPr>
            <a:r>
              <a:rPr lang="pt" b="1" i="0" u="none" baseline="0">
                <a:solidFill>
                  <a:srgbClr val="00B050"/>
                </a:solidFill>
                <a:ea typeface="Arial" charset="0"/>
                <a:cs typeface="Arial" charset="0"/>
              </a:rPr>
              <a:t>H3SA </a:t>
            </a:r>
          </a:p>
          <a:p>
            <a:pPr algn="ctr" rtl="0">
              <a:defRPr/>
            </a:pPr>
            <a:r>
              <a:rPr lang="pt" b="1" i="0" u="none" baseline="0">
                <a:solidFill>
                  <a:srgbClr val="00B050"/>
                </a:solidFill>
                <a:ea typeface="Arial" charset="0"/>
                <a:cs typeface="Arial" charset="0"/>
              </a:rPr>
              <a:t>do meu cargo</a:t>
            </a:r>
          </a:p>
          <a:p>
            <a:pPr algn="ctr" rtl="0">
              <a:defRPr/>
            </a:pPr>
            <a:endParaRPr lang="pt" altLang="fr-FR" b="1" dirty="0" smtClean="0">
              <a:solidFill>
                <a:srgbClr val="00B050"/>
              </a:solidFill>
              <a:ea typeface="Arial" charset="0"/>
              <a:cs typeface="Arial" charset="0"/>
            </a:endParaRPr>
          </a:p>
          <a:p>
            <a:pPr algn="ctr" rtl="0">
              <a:defRPr/>
            </a:pPr>
            <a:r>
              <a:rPr lang="pt" sz="1600" b="1" i="0" u="none" baseline="0">
                <a:solidFill>
                  <a:srgbClr val="00B050"/>
                </a:solidFill>
                <a:ea typeface="Arial" charset="0"/>
                <a:cs typeface="Arial" charset="0"/>
              </a:rPr>
              <a:t>T</a:t>
            </a:r>
            <a:r>
              <a:rPr lang="pt" sz="1600" b="0" i="0" u="none" baseline="0">
                <a:solidFill>
                  <a:srgbClr val="00B050"/>
                </a:solidFill>
                <a:ea typeface="Arial" charset="0"/>
                <a:cs typeface="Arial" charset="0"/>
              </a:rPr>
              <a:t>ronco </a:t>
            </a:r>
            <a:r>
              <a:rPr lang="pt" sz="1600" b="1" i="0" u="none" baseline="0">
                <a:solidFill>
                  <a:srgbClr val="00B050"/>
                </a:solidFill>
                <a:ea typeface="Arial" charset="0"/>
                <a:cs typeface="Arial" charset="0"/>
              </a:rPr>
              <a:t>C</a:t>
            </a:r>
            <a:r>
              <a:rPr lang="pt" sz="1600" b="0" i="0" u="none" baseline="0">
                <a:solidFill>
                  <a:srgbClr val="00B050"/>
                </a:solidFill>
                <a:ea typeface="Arial" charset="0"/>
                <a:cs typeface="Arial" charset="0"/>
              </a:rPr>
              <a:t>omum </a:t>
            </a:r>
            <a:r>
              <a:rPr lang="pt" sz="1600" b="1" i="0" u="none" baseline="0">
                <a:solidFill>
                  <a:srgbClr val="00B050"/>
                </a:solidFill>
                <a:ea typeface="Arial" charset="0"/>
                <a:cs typeface="Arial" charset="0"/>
              </a:rPr>
              <a:t>T</a:t>
            </a:r>
            <a:r>
              <a:rPr lang="pt" sz="1600" b="0" i="0" u="none" baseline="0">
                <a:solidFill>
                  <a:srgbClr val="00B050"/>
                </a:solidFill>
                <a:ea typeface="Arial" charset="0"/>
                <a:cs typeface="Arial" charset="0"/>
              </a:rPr>
              <a:t>écnico ou </a:t>
            </a:r>
            <a:r>
              <a:rPr lang="pt" sz="1600" b="1" i="0" u="none" baseline="0">
                <a:solidFill>
                  <a:srgbClr val="00B050"/>
                </a:solidFill>
                <a:ea typeface="Arial" charset="0"/>
                <a:cs typeface="Arial" charset="0"/>
              </a:rPr>
              <a:t>N</a:t>
            </a:r>
            <a:r>
              <a:rPr lang="pt" sz="1600" b="0" i="0" u="none" baseline="0">
                <a:solidFill>
                  <a:srgbClr val="00B050"/>
                </a:solidFill>
                <a:ea typeface="Arial" charset="0"/>
                <a:cs typeface="Arial" charset="0"/>
              </a:rPr>
              <a:t>ão </a:t>
            </a:r>
            <a:r>
              <a:rPr lang="pt" sz="1600" b="1" i="0" u="none" baseline="0">
                <a:solidFill>
                  <a:srgbClr val="00B050"/>
                </a:solidFill>
                <a:ea typeface="Arial" charset="0"/>
                <a:cs typeface="Arial" charset="0"/>
              </a:rPr>
              <a:t>T</a:t>
            </a:r>
            <a:r>
              <a:rPr lang="pt" sz="1600" b="0" i="0" u="none" baseline="0">
                <a:solidFill>
                  <a:srgbClr val="00B050"/>
                </a:solidFill>
                <a:ea typeface="Arial" charset="0"/>
                <a:cs typeface="Arial" charset="0"/>
              </a:rPr>
              <a:t>écnico</a:t>
            </a:r>
          </a:p>
          <a:p>
            <a:pPr algn="ctr" rtl="0">
              <a:defRPr/>
            </a:pPr>
            <a:r>
              <a:rPr lang="pt" sz="1600" b="1" i="0" u="none" baseline="0">
                <a:solidFill>
                  <a:srgbClr val="00B050"/>
                </a:solidFill>
                <a:ea typeface="Arial" charset="0"/>
                <a:cs typeface="Arial" charset="0"/>
              </a:rPr>
              <a:t>(TCT ou TCNT)</a:t>
            </a:r>
            <a:endParaRPr lang="pt" altLang="fr-FR" sz="1600" b="1" dirty="0">
              <a:solidFill>
                <a:srgbClr val="00B050"/>
              </a:solidFill>
              <a:ea typeface="Arial" charset="0"/>
              <a:cs typeface="Arial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171055" y="476672"/>
            <a:ext cx="2340000" cy="4022725"/>
          </a:xfrm>
          <a:prstGeom prst="roundRect">
            <a:avLst/>
          </a:prstGeom>
          <a:noFill/>
          <a:ln w="25400"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pt" b="1" i="0" u="none" baseline="0">
                <a:solidFill>
                  <a:srgbClr val="00B0F0"/>
                </a:solidFill>
              </a:rPr>
              <a:t>H3SA </a:t>
            </a:r>
          </a:p>
          <a:p>
            <a:pPr algn="ctr" rtl="0"/>
            <a:r>
              <a:rPr lang="pt" b="1" i="0" u="none" baseline="0">
                <a:solidFill>
                  <a:srgbClr val="00B0F0"/>
                </a:solidFill>
              </a:rPr>
              <a:t>na minha filial</a:t>
            </a:r>
          </a:p>
          <a:p>
            <a:pPr algn="ctr" rtl="0"/>
            <a:endParaRPr lang="pt" altLang="fr-FR" b="1" dirty="0" smtClean="0">
              <a:solidFill>
                <a:srgbClr val="00B0F0"/>
              </a:solidFill>
            </a:endParaRPr>
          </a:p>
          <a:p>
            <a:pPr algn="ctr" rtl="0"/>
            <a:r>
              <a:rPr lang="pt" sz="1600" b="1" i="0" u="none" baseline="0">
                <a:solidFill>
                  <a:srgbClr val="00B0F0"/>
                </a:solidFill>
              </a:rPr>
              <a:t>T</a:t>
            </a:r>
            <a:r>
              <a:rPr lang="pt" sz="1600" b="0" i="0" u="none" baseline="0">
                <a:solidFill>
                  <a:srgbClr val="00B0F0"/>
                </a:solidFill>
              </a:rPr>
              <a:t>ronco </a:t>
            </a:r>
            <a:r>
              <a:rPr lang="pt" sz="1600" b="1" i="0" u="none" baseline="0">
                <a:solidFill>
                  <a:srgbClr val="00B0F0"/>
                </a:solidFill>
              </a:rPr>
              <a:t>C</a:t>
            </a:r>
            <a:r>
              <a:rPr lang="pt" sz="1600" b="0" i="0" u="none" baseline="0">
                <a:solidFill>
                  <a:srgbClr val="00B0F0"/>
                </a:solidFill>
              </a:rPr>
              <a:t>omum </a:t>
            </a:r>
            <a:r>
              <a:rPr lang="pt" sz="1600" b="1" i="0" u="none" baseline="0">
                <a:solidFill>
                  <a:srgbClr val="00B0F0"/>
                </a:solidFill>
              </a:rPr>
              <a:t>A</a:t>
            </a:r>
            <a:r>
              <a:rPr lang="pt" sz="1600" b="0" i="0" u="none" baseline="0">
                <a:solidFill>
                  <a:srgbClr val="00B0F0"/>
                </a:solidFill>
              </a:rPr>
              <a:t>tividade </a:t>
            </a:r>
            <a:r>
              <a:rPr lang="pt" sz="1600" b="1" i="0" u="none" baseline="0">
                <a:solidFill>
                  <a:srgbClr val="00B0F0"/>
                </a:solidFill>
              </a:rPr>
              <a:t>S</a:t>
            </a:r>
            <a:r>
              <a:rPr lang="pt" sz="1600" b="0" i="0" u="none" baseline="0">
                <a:solidFill>
                  <a:srgbClr val="00B0F0"/>
                </a:solidFill>
              </a:rPr>
              <a:t>ítio</a:t>
            </a:r>
          </a:p>
          <a:p>
            <a:pPr algn="ctr" rtl="0"/>
            <a:r>
              <a:rPr lang="pt" sz="1600" b="1" i="0" u="none" baseline="0">
                <a:solidFill>
                  <a:srgbClr val="00B0F0"/>
                </a:solidFill>
              </a:rPr>
              <a:t>(TCAS)</a:t>
            </a:r>
          </a:p>
          <a:p>
            <a:pPr algn="ctr" rtl="0"/>
            <a:endParaRPr lang="pt" altLang="fr-FR" dirty="0">
              <a:solidFill>
                <a:srgbClr val="00B0F0"/>
              </a:solidFill>
            </a:endParaRPr>
          </a:p>
        </p:txBody>
      </p:sp>
      <p:sp>
        <p:nvSpPr>
          <p:cNvPr id="53" name="Rectangle 52">
            <a:hlinkClick r:id="rId3" action="ppaction://hlinksldjump"/>
          </p:cNvPr>
          <p:cNvSpPr/>
          <p:nvPr/>
        </p:nvSpPr>
        <p:spPr>
          <a:xfrm>
            <a:off x="593745" y="3436019"/>
            <a:ext cx="747927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0">
              <a:spcBef>
                <a:spcPts val="600"/>
              </a:spcBef>
              <a:tabLst>
                <a:tab pos="449263" algn="l"/>
                <a:tab pos="900113" algn="l"/>
                <a:tab pos="1349375" algn="l"/>
                <a:tab pos="1800225" algn="l"/>
                <a:tab pos="2251075" algn="l"/>
                <a:tab pos="2700338" algn="l"/>
                <a:tab pos="3151188" algn="l"/>
                <a:tab pos="3600450" algn="l"/>
                <a:tab pos="4051300" algn="l"/>
                <a:tab pos="4502150" algn="l"/>
                <a:tab pos="4951413" algn="l"/>
                <a:tab pos="5402263" algn="l"/>
                <a:tab pos="5851525" algn="l"/>
              </a:tabLst>
              <a:defRPr/>
            </a:pPr>
            <a:r>
              <a:rPr lang="pt" sz="1400" b="1" i="0" u="none" baseline="0">
                <a:solidFill>
                  <a:srgbClr val="E20031">
                    <a:lumMod val="75000"/>
                  </a:srgbClr>
                </a:solidFill>
              </a:rPr>
              <a:t>Percurso 3 - Pessoal operacional sítios industriais (20 dias)</a:t>
            </a:r>
            <a:endParaRPr lang="pt" altLang="fr-FR" sz="1400" b="1" dirty="0">
              <a:solidFill>
                <a:srgbClr val="E20031">
                  <a:lumMod val="75000"/>
                </a:srgbClr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49394" y="5303803"/>
            <a:ext cx="8218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pt" sz="1200" b="1" i="0" u="none" baseline="0">
                <a:solidFill>
                  <a:srgbClr val="C00000"/>
                </a:solidFill>
              </a:rPr>
              <a:t>O percurso começa com a contratação, o novo funcionário tem 3 a 6 meses para concluir o seu percurso          </a:t>
            </a:r>
            <a:endParaRPr lang="pt" sz="1200" b="1" dirty="0">
              <a:solidFill>
                <a:srgbClr val="C00000"/>
              </a:solidFill>
            </a:endParaRPr>
          </a:p>
        </p:txBody>
      </p:sp>
      <p:sp>
        <p:nvSpPr>
          <p:cNvPr id="47" name="Rectangle 46">
            <a:hlinkClick r:id="rId4" action="ppaction://hlinksldjump"/>
          </p:cNvPr>
          <p:cNvSpPr/>
          <p:nvPr/>
        </p:nvSpPr>
        <p:spPr>
          <a:xfrm>
            <a:off x="593745" y="3003971"/>
            <a:ext cx="747927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0">
              <a:spcBef>
                <a:spcPts val="600"/>
              </a:spcBef>
              <a:tabLst>
                <a:tab pos="449263" algn="l"/>
                <a:tab pos="900113" algn="l"/>
                <a:tab pos="1349375" algn="l"/>
                <a:tab pos="1800225" algn="l"/>
                <a:tab pos="2251075" algn="l"/>
                <a:tab pos="2700338" algn="l"/>
                <a:tab pos="3151188" algn="l"/>
                <a:tab pos="3600450" algn="l"/>
                <a:tab pos="4051300" algn="l"/>
                <a:tab pos="4502150" algn="l"/>
                <a:tab pos="4951413" algn="l"/>
                <a:tab pos="5402263" algn="l"/>
                <a:tab pos="5851525" algn="l"/>
              </a:tabLst>
              <a:defRPr/>
            </a:pPr>
            <a:r>
              <a:rPr lang="pt" sz="1400" b="1" i="0" u="none" baseline="0">
                <a:solidFill>
                  <a:srgbClr val="E20031">
                    <a:lumMod val="75000"/>
                  </a:srgbClr>
                </a:solidFill>
              </a:rPr>
              <a:t>Percurso 2 - Pessoal de apoio às operações (10 dias)</a:t>
            </a:r>
          </a:p>
        </p:txBody>
      </p:sp>
      <p:sp>
        <p:nvSpPr>
          <p:cNvPr id="48" name="Rectangle 47">
            <a:hlinkClick r:id="rId5" action="ppaction://hlinksldjump"/>
          </p:cNvPr>
          <p:cNvSpPr/>
          <p:nvPr/>
        </p:nvSpPr>
        <p:spPr>
          <a:xfrm>
            <a:off x="593745" y="2572419"/>
            <a:ext cx="747927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0">
              <a:spcBef>
                <a:spcPts val="600"/>
              </a:spcBef>
              <a:tabLst>
                <a:tab pos="449263" algn="l"/>
                <a:tab pos="900113" algn="l"/>
                <a:tab pos="1349375" algn="l"/>
                <a:tab pos="1800225" algn="l"/>
                <a:tab pos="2251075" algn="l"/>
                <a:tab pos="2700338" algn="l"/>
                <a:tab pos="3151188" algn="l"/>
                <a:tab pos="3600450" algn="l"/>
                <a:tab pos="4051300" algn="l"/>
                <a:tab pos="4502150" algn="l"/>
                <a:tab pos="4951413" algn="l"/>
                <a:tab pos="5402263" algn="l"/>
                <a:tab pos="5851525" algn="l"/>
              </a:tabLst>
              <a:defRPr/>
            </a:pPr>
            <a:r>
              <a:rPr lang="pt" sz="1400" b="1" i="0" u="none" baseline="0">
                <a:solidFill>
                  <a:srgbClr val="E20031">
                    <a:lumMod val="75000"/>
                  </a:srgbClr>
                </a:solidFill>
              </a:rPr>
              <a:t>Percurso 1 - Pessoal de apoio e operacional não técnico (5 dias)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93746" y="3868067"/>
            <a:ext cx="747927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0">
              <a:spcBef>
                <a:spcPts val="600"/>
              </a:spcBef>
              <a:tabLst>
                <a:tab pos="449263" algn="l"/>
                <a:tab pos="900113" algn="l"/>
                <a:tab pos="1349375" algn="l"/>
                <a:tab pos="1800225" algn="l"/>
                <a:tab pos="2251075" algn="l"/>
                <a:tab pos="2700338" algn="l"/>
                <a:tab pos="3151188" algn="l"/>
                <a:tab pos="3600450" algn="l"/>
                <a:tab pos="4051300" algn="l"/>
                <a:tab pos="4502150" algn="l"/>
                <a:tab pos="4951413" algn="l"/>
                <a:tab pos="5402263" algn="l"/>
                <a:tab pos="5851525" algn="l"/>
              </a:tabLst>
              <a:defRPr/>
            </a:pPr>
            <a:r>
              <a:rPr lang="pt" sz="1400" b="1" i="0" u="none" baseline="0">
                <a:solidFill>
                  <a:srgbClr val="E20031">
                    <a:lumMod val="75000"/>
                  </a:srgbClr>
                </a:solidFill>
              </a:rPr>
              <a:t>Percurso 4 - Funcionário de bomba de gasolina, Motoristas, Operadores Polivalentes de exploração (9 dias)</a:t>
            </a:r>
            <a:endParaRPr lang="pt" altLang="fr-FR" sz="1400" b="1" dirty="0">
              <a:solidFill>
                <a:srgbClr val="E20031">
                  <a:lumMod val="75000"/>
                </a:srgb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03998" y="4315346"/>
            <a:ext cx="982135" cy="688747"/>
          </a:xfrm>
          <a:prstGeom prst="rect">
            <a:avLst/>
          </a:prstGeom>
        </p:spPr>
      </p:pic>
      <p:grpSp>
        <p:nvGrpSpPr>
          <p:cNvPr id="5" name="Groupe 16"/>
          <p:cNvGrpSpPr/>
          <p:nvPr/>
        </p:nvGrpSpPr>
        <p:grpSpPr>
          <a:xfrm>
            <a:off x="467544" y="4741460"/>
            <a:ext cx="6797422" cy="252000"/>
            <a:chOff x="1049466" y="4734256"/>
            <a:chExt cx="6797422" cy="252000"/>
          </a:xfrm>
        </p:grpSpPr>
        <p:pic>
          <p:nvPicPr>
            <p:cNvPr id="19" name="Image 3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2717" y="4734256"/>
              <a:ext cx="252000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Image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08" r="16789"/>
            <a:stretch>
              <a:fillRect/>
            </a:stretch>
          </p:blipFill>
          <p:spPr bwMode="auto">
            <a:xfrm>
              <a:off x="3953342" y="4734256"/>
              <a:ext cx="258461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mage 3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0145" y="4734256"/>
              <a:ext cx="253729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Image 3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3509" y="4734256"/>
              <a:ext cx="253680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Image 3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6656" y="4734256"/>
              <a:ext cx="293426" cy="252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Image 4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413" t="17639" r="9969" b="16013"/>
            <a:stretch>
              <a:fillRect/>
            </a:stretch>
          </p:blipFill>
          <p:spPr bwMode="auto">
            <a:xfrm>
              <a:off x="2334547" y="4734256"/>
              <a:ext cx="302708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Image 4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041" y="4734256"/>
              <a:ext cx="252000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Image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08" r="16789"/>
            <a:stretch>
              <a:fillRect/>
            </a:stretch>
          </p:blipFill>
          <p:spPr bwMode="auto">
            <a:xfrm>
              <a:off x="6532489" y="4734256"/>
              <a:ext cx="258461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Image 3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639" y="4734256"/>
              <a:ext cx="253722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Image 3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5206" y="4734256"/>
              <a:ext cx="253148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Image 3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4484" y="4734256"/>
              <a:ext cx="292404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Image 4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413" t="17639" r="9969" b="16013"/>
            <a:stretch>
              <a:fillRect/>
            </a:stretch>
          </p:blipFill>
          <p:spPr bwMode="auto">
            <a:xfrm>
              <a:off x="5803803" y="4734256"/>
              <a:ext cx="302708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Image 4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7078" y="4734256"/>
              <a:ext cx="252000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Image 2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841" y="4734256"/>
              <a:ext cx="253582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Image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08" r="16789"/>
            <a:stretch>
              <a:fillRect/>
            </a:stretch>
          </p:blipFill>
          <p:spPr bwMode="auto">
            <a:xfrm>
              <a:off x="1049466" y="4734256"/>
              <a:ext cx="260127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Rectangle 34"/>
          <p:cNvSpPr/>
          <p:nvPr/>
        </p:nvSpPr>
        <p:spPr>
          <a:xfrm>
            <a:off x="204694" y="5580802"/>
            <a:ext cx="87346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pt" sz="1200" b="1" i="0" u="none" baseline="0">
                <a:solidFill>
                  <a:srgbClr val="FF0000"/>
                </a:solidFill>
              </a:rPr>
              <a:t>Dia 1: HSA com +1, no mínimo Carta + Compromisso HSA + E-learning ROR + Terreno + outros temas TCG.</a:t>
            </a:r>
          </a:p>
          <a:p>
            <a:endParaRPr lang="pt" sz="1200" b="1" dirty="0" smtClean="0">
              <a:solidFill>
                <a:srgbClr val="FF0000"/>
              </a:solidFill>
            </a:endParaRPr>
          </a:p>
          <a:p>
            <a:pPr algn="l" rtl="0"/>
            <a:r>
              <a:rPr lang="pt" sz="1200" b="1" i="0" u="none" baseline="0">
                <a:solidFill>
                  <a:srgbClr val="FF0000"/>
                </a:solidFill>
              </a:rPr>
              <a:t>Todos os recém-contratados no Grupo em CDI. CDD e contratados consoante decisão final.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93745" y="2572419"/>
            <a:ext cx="307050" cy="160342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pt" b="0" i="0" u="none" baseline="0"/>
              <a:t>D1e2</a:t>
            </a:r>
            <a:endParaRPr lang="pt" dirty="0"/>
          </a:p>
        </p:txBody>
      </p:sp>
      <p:sp>
        <p:nvSpPr>
          <p:cNvPr id="39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pt" b="0" i="0" u="none" baseline="0">
                <a:latin typeface="Arial" pitchFamily="34" charset="0"/>
                <a:cs typeface="Helvetica" pitchFamily="34" charset="0"/>
              </a:rPr>
              <a:t>Kit de Integração de H3SA - TCG 1.1 – Introdução e compromisso Top Management – V2</a:t>
            </a:r>
            <a:endParaRPr lang="pt" altLang="fr-FR" dirty="0" smtClean="0">
              <a:latin typeface="Arial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679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751</TotalTime>
  <Words>1939</Words>
  <Application>Microsoft Office PowerPoint</Application>
  <PresentationFormat>Affichage à l'écran (4:3)</PresentationFormat>
  <Paragraphs>406</Paragraphs>
  <Slides>16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fr_total_modele_rouge_fonce</vt:lpstr>
      <vt:lpstr>Introdução ao percurso de integração e compromisso top management</vt:lpstr>
      <vt:lpstr>Objetivos do módulo</vt:lpstr>
      <vt:lpstr>O seu percurso de integração</vt:lpstr>
      <vt:lpstr>A TOTAL em algumas palavras</vt:lpstr>
      <vt:lpstr>A TOTAL em algumas palavras</vt:lpstr>
      <vt:lpstr>TOTAL e a H3SA</vt:lpstr>
      <vt:lpstr>O que é a H3SA?</vt:lpstr>
      <vt:lpstr>Exemplos de riscos de H3SA</vt:lpstr>
      <vt:lpstr>4 percurso predefinidos em 3 fases</vt:lpstr>
      <vt:lpstr>A mensagem de Patrick Pouyanné – PDG do grupo</vt:lpstr>
      <vt:lpstr>O COMPROMISSO DE PATRICK POUYANNÉ</vt:lpstr>
      <vt:lpstr>Fim do primeiro módulo</vt:lpstr>
      <vt:lpstr>Percurso 1 - Pessoal de apoio e operacional não técnico  (4,5 dias de formação teórica, mais 5 dias de formação / prática em 3 meses)  </vt:lpstr>
      <vt:lpstr>Percurso 2 - Pessoal de apoio às operações  (5 dias de formação teórica, mais 5 dias de formação / prática em 3 meses)</vt:lpstr>
      <vt:lpstr>Percurso 3 - Pessoal operacional sítios industriais (8 dias de formação teórica, mais 15 dias de formação / prática em 6 meses)</vt:lpstr>
      <vt:lpstr>Percurso 4 - Funcionários de bomba de gasolina, motoristas,  operadores polivalentes de exploração   (4 dias de formação mais 3 dias de formação / prática em 3 meses)  </vt:lpstr>
    </vt:vector>
  </TitlesOfParts>
  <Company>TOTAL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J0023432</cp:lastModifiedBy>
  <cp:revision>98</cp:revision>
  <dcterms:created xsi:type="dcterms:W3CDTF">2015-09-07T13:13:13Z</dcterms:created>
  <dcterms:modified xsi:type="dcterms:W3CDTF">2017-10-30T09:18:28Z</dcterms:modified>
</cp:coreProperties>
</file>