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3" r:id="rId3"/>
    <p:sldId id="274" r:id="rId4"/>
    <p:sldId id="275" r:id="rId5"/>
    <p:sldId id="260" r:id="rId6"/>
    <p:sldId id="261" r:id="rId7"/>
    <p:sldId id="262" r:id="rId8"/>
    <p:sldId id="263" r:id="rId9"/>
    <p:sldId id="276" r:id="rId10"/>
    <p:sldId id="269" r:id="rId11"/>
    <p:sldId id="270" r:id="rId12"/>
    <p:sldId id="272" r:id="rId13"/>
    <p:sldId id="277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004" autoAdjust="0"/>
    <p:restoredTop sz="94692" autoAdjust="0"/>
  </p:normalViewPr>
  <p:slideViewPr>
    <p:cSldViewPr snapToObjects="1">
      <p:cViewPr>
        <p:scale>
          <a:sx n="80" d="100"/>
          <a:sy n="80" d="100"/>
        </p:scale>
        <p:origin x="-510" y="-552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703808A-314F-4D2F-8309-F92FE1C7D807}" type="datetimeFigureOut">
              <a:rPr lang="fr-FR" altLang="fr-FR"/>
              <a:pPr/>
              <a:t>30/10/2017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3B035E3E-A25C-42A3-8BC8-DBD6531E73D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8235043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D76D3F78-AC59-4EC6-8EFD-C2EA51D786CE}" type="datetimeFigureOut">
              <a:rPr lang="fr-FR" altLang="fr-FR"/>
              <a:pPr/>
              <a:t>30/10/2017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E710DDC-CDD3-4FD7-BED3-D8FEE1A2E34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120536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E710DDC-CDD3-4FD7-BED3-D8FEE1A2E342}" type="slidenum">
              <a:rPr/>
              <a:pPr algn="l" rtl="0"/>
              <a:t>2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xmlns="" val="85117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8B0170F6-B35C-1444-A800-7798699BE7EE}" type="slidenum">
              <a:rPr/>
              <a:pPr algn="l" rtl="0"/>
              <a:t>9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76087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E36CA7-9D7B-479C-925D-45F84959D13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C831C7C-3513-4BFE-8A2A-944D9D7FC9BE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Espace réservé du pied de page 3"/>
          <p:cNvSpPr>
            <a:spLocks noGrp="1"/>
          </p:cNvSpPr>
          <p:nvPr userDrawn="1"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dirty="0" smtClean="0">
                <a:latin typeface="Arial" pitchFamily="34" charset="0"/>
                <a:cs typeface="Helvetica" pitchFamily="34" charset="0"/>
              </a:rPr>
              <a:t>Kit intégration H3SE - TCG 1.1 – Introduction et engagement Top Management – V2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3F10DC-EAB8-4FDB-A4A5-AF6B25926D0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7E9063-5943-424B-8D91-FC52E030470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95C2C2B-D701-410C-A1C8-065D1ED2E7E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598D172-3DBA-41A7-AB3C-F1359E0BCE5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1B5BB00-7665-4760-832D-27654561A5B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3A1319B-5A50-4B85-994D-EC51869251F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D137B8-B31D-4EBE-97D1-E3265D5D31F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Helvetica" pitchFamily="34" charset="0"/>
              </a:defRPr>
            </a:lvl1pPr>
          </a:lstStyle>
          <a:p>
            <a:fld id="{2EB401E8-FBD8-4EFE-A7A8-0FC6C322B3E6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pied de page 3"/>
          <p:cNvSpPr>
            <a:spLocks noGrp="1"/>
          </p:cNvSpPr>
          <p:nvPr userDrawn="1">
            <p:ph type="ftr" sz="quarter" idx="3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1000"/>
            </a:lvl1pPr>
          </a:lstStyle>
          <a:p>
            <a:r>
              <a:rPr lang="fr-FR" altLang="fr-FR" smtClean="0">
                <a:cs typeface="Helvetica" pitchFamily="34" charset="0"/>
              </a:rPr>
              <a:t>Kit intégration H3SE - TCG 1.1 – Introduction et engagement Top Management – V2</a:t>
            </a:r>
            <a:endParaRPr lang="fr-FR" altLang="fr-FR" dirty="0" smtClean="0">
              <a:cs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5.xm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slide" Target="slide2.xml"/><Relationship Id="rId10" Type="http://schemas.openxmlformats.org/officeDocument/2006/relationships/image" Target="../media/image9.jpeg"/><Relationship Id="rId4" Type="http://schemas.openxmlformats.org/officeDocument/2006/relationships/slide" Target="slide3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1" hangingPunct="1"/>
            <a:endParaRPr lang="ru-RU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ru-RU" b="1" i="0" u="none" baseline="0">
                <a:ea typeface="+mj-ea"/>
              </a:rPr>
              <a:t>Вводная часть в общий курс и задачи высшего руководства</a:t>
            </a:r>
            <a:endParaRPr lang="ru-RU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ru-RU" b="0" i="0" u="none" baseline="0">
                <a:cs typeface="Arial" pitchFamily="34" charset="0"/>
              </a:rPr>
              <a:t>Общий пакет H3SE</a:t>
            </a:r>
          </a:p>
          <a:p>
            <a:pPr algn="l" rtl="0" eaLnBrk="1" hangingPunct="1"/>
            <a:r>
              <a:rPr lang="ru-RU" b="0" i="0" u="none" baseline="0">
                <a:cs typeface="Arial" pitchFamily="34" charset="0"/>
              </a:rPr>
              <a:t>Модуль TCG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Послание Патрика Пуйяннэ – Председателя и генерального директора Группы</a:t>
            </a:r>
            <a:endParaRPr lang="ru-RU" dirty="0"/>
          </a:p>
        </p:txBody>
      </p:sp>
      <p:sp>
        <p:nvSpPr>
          <p:cNvPr id="2253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0EEE818D-B523-4C66-A181-DA6ADF68CD23}" type="slidenum">
              <a:rPr/>
              <a:pPr algn="r" rtl="0"/>
              <a:t>10</a:t>
            </a:fld>
            <a:endParaRPr lang="ru-RU" altLang="fr-FR"/>
          </a:p>
        </p:txBody>
      </p:sp>
      <p:sp>
        <p:nvSpPr>
          <p:cNvPr id="22532" name="ZoneTexte 5"/>
          <p:cNvSpPr txBox="1">
            <a:spLocks noChangeArrowheads="1"/>
          </p:cNvSpPr>
          <p:nvPr/>
        </p:nvSpPr>
        <p:spPr bwMode="auto">
          <a:xfrm>
            <a:off x="3995738" y="3476625"/>
            <a:ext cx="1141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ru-RU" b="0" i="0" u="none" baseline="0"/>
              <a:t>Видео выступления Патрика Пуйяннэ</a:t>
            </a: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Общий пакет H3SE - TCG 1.1 – Вводная часть и задачи высшего руководства – V2</a:t>
            </a:r>
            <a:endParaRPr kumimoji="0" lang="ru-RU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b="1" i="0" u="none" cap="none" baseline="0">
                <a:cs typeface="Arial" pitchFamily="34" charset="0"/>
              </a:rPr>
              <a:t>ЗАДАЧИ ПАТРИКА ПУЙЯННЭ</a:t>
            </a:r>
          </a:p>
        </p:txBody>
      </p:sp>
      <p:sp>
        <p:nvSpPr>
          <p:cNvPr id="2355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 rtl="0"/>
            <a:r>
              <a:rPr lang="ru-RU" b="1" i="0" u="none" baseline="0">
                <a:cs typeface="Arial" pitchFamily="34" charset="0"/>
              </a:rPr>
              <a:t>Что для вас является самым важным в просмотренном видео?</a:t>
            </a:r>
            <a:endParaRPr lang="ru-RU" altLang="fr-FR" dirty="0" smtClean="0">
              <a:cs typeface="Arial" pitchFamily="34" charset="0"/>
            </a:endParaRPr>
          </a:p>
          <a:p>
            <a:pPr algn="just" rtl="0">
              <a:buFont typeface="Lucida Grande"/>
              <a:buNone/>
            </a:pPr>
            <a:r>
              <a:rPr lang="ru-RU" b="0" i="0" u="none" baseline="0">
                <a:cs typeface="Arial" pitchFamily="34" charset="0"/>
              </a:rPr>
              <a:t> </a:t>
            </a:r>
          </a:p>
          <a:p>
            <a:pPr algn="just" rtl="0"/>
            <a:r>
              <a:rPr lang="ru-RU" b="1" i="0" u="none" baseline="0">
                <a:cs typeface="Arial" pitchFamily="34" charset="0"/>
              </a:rPr>
              <a:t>Что привлекает ваше внимание или впечатляет из того, что сказал Патрик Пуйяннэ? </a:t>
            </a:r>
            <a:endParaRPr lang="ru-RU" altLang="fr-FR" dirty="0" smtClean="0">
              <a:cs typeface="Arial" pitchFamily="34" charset="0"/>
            </a:endParaRPr>
          </a:p>
          <a:p>
            <a:pPr algn="just" rtl="0">
              <a:buFont typeface="Lucida Grande"/>
              <a:buNone/>
            </a:pPr>
            <a:r>
              <a:rPr lang="ru-RU" b="0" i="0" u="none" baseline="0">
                <a:cs typeface="Arial" pitchFamily="34" charset="0"/>
              </a:rPr>
              <a:t> </a:t>
            </a:r>
            <a:endParaRPr lang="ru-RU" altLang="fr-FR" dirty="0" smtClean="0">
              <a:cs typeface="Arial" pitchFamily="34" charset="0"/>
            </a:endParaRPr>
          </a:p>
          <a:p>
            <a:pPr algn="just" rtl="0"/>
            <a:r>
              <a:rPr lang="ru-RU" b="1" i="0" u="none" baseline="0">
                <a:cs typeface="Arial" pitchFamily="34" charset="0"/>
              </a:rPr>
              <a:t>Как можно резюмировать его непосредственные задачи в H3SE?</a:t>
            </a:r>
            <a:r>
              <a:rPr lang="ru-RU" b="0" i="0" u="none" baseline="0">
                <a:cs typeface="Arial" pitchFamily="34" charset="0"/>
              </a:rPr>
              <a:t> </a:t>
            </a:r>
          </a:p>
        </p:txBody>
      </p:sp>
      <p:sp>
        <p:nvSpPr>
          <p:cNvPr id="23555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ru-RU" b="0" i="0" u="none" baseline="0">
                <a:latin typeface="Arial" pitchFamily="34" charset="0"/>
                <a:cs typeface="Arial" pitchFamily="34" charset="0"/>
              </a:rPr>
              <a:t>Общий пакет H3SE - TCG 1.1 – Вводная часть и задачи высшего руководства – V1</a:t>
            </a:r>
          </a:p>
        </p:txBody>
      </p:sp>
      <p:sp>
        <p:nvSpPr>
          <p:cNvPr id="2355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FE6610B8-DA37-474D-93E5-BA1A1781F029}" type="slidenum">
              <a:rPr/>
              <a:pPr algn="r" rtl="0"/>
              <a:t>11</a:t>
            </a:fld>
            <a:endParaRPr lang="ru-RU" altLang="fr-FR"/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Общий пакет H3SE - TCG 1.1 – Вводная часть и задачи высшего руководства – V2</a:t>
            </a:r>
            <a:endParaRPr kumimoji="0" lang="ru-RU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>
              <a:defRPr/>
            </a:pPr>
            <a:r>
              <a:rPr lang="ru-RU" b="1" i="0" u="none" baseline="0"/>
              <a:t>Конец первого модуля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èche vers la droite 55"/>
          <p:cNvSpPr/>
          <p:nvPr/>
        </p:nvSpPr>
        <p:spPr>
          <a:xfrm>
            <a:off x="260350" y="5619750"/>
            <a:ext cx="8713788" cy="56673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ru-RU" altLang="fr-FR">
              <a:solidFill>
                <a:srgbClr val="FFFFFF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0958199"/>
              </p:ext>
            </p:extLst>
          </p:nvPr>
        </p:nvGraphicFramePr>
        <p:xfrm>
          <a:off x="269875" y="1052513"/>
          <a:ext cx="4464050" cy="4883468"/>
        </p:xfrm>
        <a:graphic>
          <a:graphicData uri="http://schemas.openxmlformats.org/drawingml/2006/table">
            <a:tbl>
              <a:tblPr/>
              <a:tblGrid>
                <a:gridCol w="1554163"/>
                <a:gridCol w="1414462"/>
                <a:gridCol w="1495425"/>
              </a:tblGrid>
              <a:tr h="530225">
                <a:tc gridSpan="3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Общая часть (3 дня)</a:t>
                      </a:r>
                      <a:endParaRPr kumimoji="0" lang="ru-RU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39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Видение Группы</a:t>
                      </a:r>
                      <a:endParaRPr kumimoji="0" lang="ru-RU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Видео выступления исполнительного директора 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Задачи руководства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HSE = Общая ценность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Устав HSEQ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Социетарная ответственность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Гордость за принадлежность и участие в глобальных вопросах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Риски (продолжение)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Защита людей и установок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Гигиена/охрана здоровья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Охрана окружающей среды</a:t>
                      </a:r>
                      <a:endParaRPr kumimoji="0" lang="ru-RU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Задачи по защите климата </a:t>
                      </a:r>
                      <a:endParaRPr kumimoji="0" lang="ru-RU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Содействие в участии, культура техники безопасности Total</a:t>
                      </a:r>
                      <a:endParaRPr kumimoji="0" lang="ru-RU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Положительные и отрицательные формы поведения HSE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Командная работа и иерархические отношения</a:t>
                      </a:r>
                      <a:endParaRPr kumimoji="0" lang="ru-RU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Образцовость HSE для подрядчиков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</a:tr>
              <a:tr h="1846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Риски HSE, связанные с нашей деятельностью </a:t>
                      </a:r>
                      <a:endParaRPr kumimoji="0" lang="ru-RU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Риски и крупные аварии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Безопасность от смертельных случаев / аварий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Введение в 12 золотых правил.</a:t>
                      </a:r>
                      <a:endParaRPr kumimoji="0" lang="ru-RU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Цепочка ответственности HSEQ</a:t>
                      </a:r>
                      <a:endParaRPr kumimoji="0" lang="ru-RU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Один ответственный</a:t>
                      </a:r>
                      <a:endParaRPr kumimoji="0" lang="ru-RU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Ответственность HSEQ на месте/предприятии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Каждый является ответственным на своем уровне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04775" indent="-10477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104775" marR="0" lvl="0" indent="-104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ru-RU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Espace réservé du contenu 3"/>
          <p:cNvGraphicFramePr>
            <a:graphicFrameLocks noGrp="1"/>
          </p:cNvGraphicFramePr>
          <p:nvPr/>
        </p:nvGraphicFramePr>
        <p:xfrm>
          <a:off x="5076825" y="3581400"/>
          <a:ext cx="2447999" cy="876618"/>
        </p:xfrm>
        <a:graphic>
          <a:graphicData uri="http://schemas.openxmlformats.org/drawingml/2006/table">
            <a:tbl>
              <a:tblPr/>
              <a:tblGrid>
                <a:gridCol w="1583903"/>
                <a:gridCol w="864096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Офисные риски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 день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7308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Несчастные случаи в офисах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Защита информации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Жесты и позы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9002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TCNT 1.1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TCNT 1.2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TCNT 1.3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9002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7457" name="Titre 1"/>
          <p:cNvSpPr>
            <a:spLocks noGrp="1"/>
          </p:cNvSpPr>
          <p:nvPr>
            <p:ph type="title"/>
          </p:nvPr>
        </p:nvSpPr>
        <p:spPr bwMode="auto">
          <a:xfrm>
            <a:off x="457200" y="44624"/>
            <a:ext cx="821848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rtl="0" eaLnBrk="1" hangingPunct="1"/>
            <a:r>
              <a:rPr lang="ru-RU" b="1" i="0" u="none" cap="none" baseline="0" dirty="0">
                <a:cs typeface="Arial" charset="0"/>
              </a:rPr>
              <a:t>Курс 1 – </a:t>
            </a:r>
            <a:r>
              <a:rPr lang="ru-RU" sz="2000" b="0" i="0" u="none" cap="none" baseline="0" dirty="0">
                <a:cs typeface="Arial" charset="0"/>
              </a:rPr>
              <a:t>Эксплуатационная поддержка персонала не технического характера </a:t>
            </a:r>
            <a:r>
              <a:rPr lang="ru-RU" sz="2000" b="0" cap="none" dirty="0">
                <a:cs typeface="Arial" charset="0"/>
              </a:rPr>
              <a:t/>
            </a:r>
            <a:br>
              <a:rPr lang="ru-RU" sz="2000" b="0" cap="none" dirty="0">
                <a:cs typeface="Arial" charset="0"/>
              </a:rPr>
            </a:br>
            <a:r>
              <a:rPr lang="ru-RU" sz="1600" b="0" i="0" u="none" cap="none" baseline="0" dirty="0">
                <a:cs typeface="Arial" charset="0"/>
              </a:rPr>
              <a:t>(4,5 дня обучения в классе и 5 дней обучения/практики в течение 3 месяцев)</a:t>
            </a:r>
            <a:r>
              <a:rPr lang="ru-RU" sz="1800" cap="none" dirty="0">
                <a:cs typeface="Arial" charset="0"/>
              </a:rPr>
              <a:t/>
            </a:r>
            <a:br>
              <a:rPr lang="ru-RU" sz="1800" cap="none" dirty="0">
                <a:cs typeface="Arial" charset="0"/>
              </a:rPr>
            </a:br>
            <a:r>
              <a:rPr lang="ru-RU" b="0" i="0" u="none" cap="none" baseline="0" dirty="0">
                <a:cs typeface="Arial" charset="0"/>
              </a:rPr>
              <a:t>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6537" y="6092825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ru-RU" sz="1100" b="1" i="0" u="none" baseline="0">
                <a:solidFill>
                  <a:prstClr val="white">
                    <a:lumMod val="65000"/>
                  </a:prstClr>
                </a:solidFill>
              </a:rPr>
              <a:t>Найм</a:t>
            </a:r>
          </a:p>
        </p:txBody>
      </p:sp>
      <p:pic>
        <p:nvPicPr>
          <p:cNvPr id="17460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6981825" y="2844800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50"/>
          <p:cNvGrpSpPr/>
          <p:nvPr/>
        </p:nvGrpSpPr>
        <p:grpSpPr>
          <a:xfrm>
            <a:off x="6931025" y="1283617"/>
            <a:ext cx="1570831" cy="678342"/>
            <a:chOff x="6931025" y="1340767"/>
            <a:chExt cx="1570831" cy="678342"/>
          </a:xfrm>
        </p:grpSpPr>
        <p:graphicFrame>
          <p:nvGraphicFramePr>
            <p:cNvPr id="30" name="Espace réservé du contenu 3"/>
            <p:cNvGraphicFramePr>
              <a:graphicFrameLocks/>
            </p:cNvGraphicFramePr>
            <p:nvPr/>
          </p:nvGraphicFramePr>
          <p:xfrm>
            <a:off x="6931025" y="1340767"/>
            <a:ext cx="1570831" cy="67834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79053"/>
                  <a:gridCol w="691778"/>
                </a:tblGrid>
                <a:tr h="517526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ru-RU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ru-RU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Первая помощь при борьбе с пожаром</a:t>
                        </a:r>
                        <a:endParaRPr kumimoji="0" lang="ru-RU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ru-RU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ru-RU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ru-RU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 дня мин.</a:t>
                        </a: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471" name="Imag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419" y="1365249"/>
              <a:ext cx="253725" cy="25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ZoneTexte 30"/>
          <p:cNvSpPr txBox="1"/>
          <p:nvPr/>
        </p:nvSpPr>
        <p:spPr>
          <a:xfrm>
            <a:off x="206375" y="6309320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Выступления преподавателя 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309320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Практика на предприятии (ученичество, проверка, посещение, «теневой», и т.д.)</a:t>
            </a:r>
          </a:p>
        </p:txBody>
      </p:sp>
      <p:pic>
        <p:nvPicPr>
          <p:cNvPr id="17474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5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6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7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675" y="647700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8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932363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9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525344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0932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Упражнения, практикумы</a:t>
            </a:r>
          </a:p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инсценировка, и т.д.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309320"/>
            <a:ext cx="1188000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Работа с персоналом, чтение справочной литературы, и т.д.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5199063" y="6309320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Обмен мнениями с участниками, выступления дирекции, и т.д.</a:t>
            </a:r>
            <a:endParaRPr lang="ru-RU" sz="831" dirty="0">
              <a:solidFill>
                <a:prstClr val="black"/>
              </a:solidFill>
            </a:endParaRPr>
          </a:p>
        </p:txBody>
      </p:sp>
      <p:grpSp>
        <p:nvGrpSpPr>
          <p:cNvPr id="3" name="Groupe 66"/>
          <p:cNvGrpSpPr/>
          <p:nvPr/>
        </p:nvGrpSpPr>
        <p:grpSpPr>
          <a:xfrm>
            <a:off x="5076825" y="4593535"/>
            <a:ext cx="2066925" cy="479984"/>
            <a:chOff x="5249863" y="4633913"/>
            <a:chExt cx="2066925" cy="479984"/>
          </a:xfrm>
        </p:grpSpPr>
        <p:graphicFrame>
          <p:nvGraphicFramePr>
            <p:cNvPr id="53" name="Espace réservé du contenu 3"/>
            <p:cNvGraphicFramePr>
              <a:graphicFrameLocks/>
            </p:cNvGraphicFramePr>
            <p:nvPr/>
          </p:nvGraphicFramePr>
          <p:xfrm>
            <a:off x="5249863" y="4633913"/>
            <a:ext cx="2066925" cy="479984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662516"/>
                  <a:gridCol w="404409"/>
                </a:tblGrid>
                <a:tr h="352425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ru-RU" sz="9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Стоп-карта</a:t>
                        </a:r>
                        <a:endParaRPr kumimoji="0" lang="ru-RU" alt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ru-RU" sz="9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Рассмотрение техники безопасности</a:t>
                        </a:r>
                        <a:endParaRPr kumimoji="0" lang="ru-RU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2" marR="68552" marT="34252" marB="34252" anchor="ctr">
                      <a:solidFill>
                        <a:srgbClr val="00B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ru-RU" sz="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 дня</a:t>
                        </a:r>
                        <a:endParaRPr kumimoji="0" lang="ru-RU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2" marR="68552" marT="34252" marB="34252" anchor="ctr">
                      <a:solidFill>
                        <a:srgbClr val="00B050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484" name="Imag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088" y="4633913"/>
              <a:ext cx="38576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85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8813" y="3117850"/>
            <a:ext cx="23336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6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928938" y="1214438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7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22375"/>
            <a:ext cx="233363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8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25" y="1196975"/>
            <a:ext cx="2857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9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3983038" y="120808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0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9438" y="121285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62"/>
          <p:cNvGrpSpPr/>
          <p:nvPr/>
        </p:nvGrpSpPr>
        <p:grpSpPr>
          <a:xfrm>
            <a:off x="5927725" y="1966042"/>
            <a:ext cx="1698625" cy="561775"/>
            <a:chOff x="5537200" y="2023184"/>
            <a:chExt cx="1928784" cy="793536"/>
          </a:xfrm>
        </p:grpSpPr>
        <p:graphicFrame>
          <p:nvGraphicFramePr>
            <p:cNvPr id="66" name="Espace réservé du contenu 3"/>
            <p:cNvGraphicFramePr>
              <a:graphicFrameLocks/>
            </p:cNvGraphicFramePr>
            <p:nvPr/>
          </p:nvGraphicFramePr>
          <p:xfrm>
            <a:off x="5537200" y="2023190"/>
            <a:ext cx="1928784" cy="79353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67345"/>
                  <a:gridCol w="631280"/>
                </a:tblGrid>
                <a:tr h="561771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ru-RU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Защита информации</a:t>
                        </a:r>
                        <a:endParaRPr kumimoji="0" lang="ru-RU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ru-RU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ru-RU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ru-RU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2 ч</a:t>
                        </a:r>
                        <a:endParaRPr kumimoji="0" lang="ru-RU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499" name="Image 24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705" y="2023184"/>
              <a:ext cx="286145" cy="35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e 64"/>
          <p:cNvGrpSpPr/>
          <p:nvPr/>
        </p:nvGrpSpPr>
        <p:grpSpPr>
          <a:xfrm>
            <a:off x="7769224" y="4430713"/>
            <a:ext cx="1154113" cy="677862"/>
            <a:chOff x="7658100" y="4411663"/>
            <a:chExt cx="1154113" cy="677862"/>
          </a:xfrm>
        </p:grpSpPr>
        <p:graphicFrame>
          <p:nvGraphicFramePr>
            <p:cNvPr id="45" name="Espace réservé du contenu 3"/>
            <p:cNvGraphicFramePr>
              <a:graphicFrameLocks/>
            </p:cNvGraphicFramePr>
            <p:nvPr/>
          </p:nvGraphicFramePr>
          <p:xfrm>
            <a:off x="7658100" y="4411663"/>
            <a:ext cx="1152525" cy="67786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08805"/>
                  <a:gridCol w="343720"/>
                </a:tblGrid>
                <a:tr h="67786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ru-RU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Впечатления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ru-RU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и личные задачи</a:t>
                        </a:r>
                        <a:endParaRPr kumimoji="0" lang="ru-RU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ru-RU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0,5 - 1 день</a:t>
                        </a:r>
                        <a:endParaRPr kumimoji="0" lang="ru-RU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517" name="Imag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8466138" y="4738688"/>
              <a:ext cx="346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ZoneTexte 46"/>
          <p:cNvSpPr txBox="1"/>
          <p:nvPr/>
        </p:nvSpPr>
        <p:spPr>
          <a:xfrm>
            <a:off x="8388424" y="6092825"/>
            <a:ext cx="63030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ru-RU" sz="1100" b="1" i="0" u="none" baseline="0">
                <a:solidFill>
                  <a:prstClr val="white">
                    <a:lumMod val="65000"/>
                  </a:prstClr>
                </a:solidFill>
              </a:rPr>
              <a:t>3 месяца</a:t>
            </a:r>
          </a:p>
        </p:txBody>
      </p:sp>
      <p:sp>
        <p:nvSpPr>
          <p:cNvPr id="17522" name="ZoneTexte 1"/>
          <p:cNvSpPr txBox="1">
            <a:spLocks noChangeArrowheads="1"/>
          </p:cNvSpPr>
          <p:nvPr/>
        </p:nvSpPr>
        <p:spPr bwMode="auto">
          <a:xfrm>
            <a:off x="818486" y="5651500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1" i="0" u="none" baseline="0">
                <a:solidFill>
                  <a:prstClr val="white"/>
                </a:solidFill>
              </a:rPr>
              <a:t>Д1</a:t>
            </a:r>
            <a:endParaRPr lang="ru-RU" altLang="fr-FR" b="1" dirty="0">
              <a:solidFill>
                <a:prstClr val="white"/>
              </a:solidFill>
            </a:endParaRPr>
          </a:p>
        </p:txBody>
      </p:sp>
      <p:sp>
        <p:nvSpPr>
          <p:cNvPr id="17523" name="ZoneTexte 47"/>
          <p:cNvSpPr txBox="1">
            <a:spLocks noChangeArrowheads="1"/>
          </p:cNvSpPr>
          <p:nvPr/>
        </p:nvSpPr>
        <p:spPr bwMode="auto">
          <a:xfrm>
            <a:off x="2330450" y="5680075"/>
            <a:ext cx="44132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1" i="0" u="none" baseline="0">
                <a:solidFill>
                  <a:prstClr val="white"/>
                </a:solidFill>
              </a:rPr>
              <a:t>Д2</a:t>
            </a:r>
          </a:p>
        </p:txBody>
      </p:sp>
      <p:sp>
        <p:nvSpPr>
          <p:cNvPr id="17524" name="ZoneTexte 49"/>
          <p:cNvSpPr txBox="1">
            <a:spLocks noChangeArrowheads="1"/>
          </p:cNvSpPr>
          <p:nvPr/>
        </p:nvSpPr>
        <p:spPr bwMode="auto">
          <a:xfrm>
            <a:off x="3851275" y="5651500"/>
            <a:ext cx="44132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1" i="0" u="none" baseline="0">
                <a:solidFill>
                  <a:prstClr val="white"/>
                </a:solidFill>
              </a:rPr>
              <a:t>Д3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Espace réservé du contenu 3"/>
          <p:cNvGraphicFramePr>
            <a:graphicFrameLocks noGrp="1"/>
          </p:cNvGraphicFramePr>
          <p:nvPr/>
        </p:nvGraphicFramePr>
        <p:xfrm>
          <a:off x="5076825" y="2603688"/>
          <a:ext cx="3155903" cy="1089978"/>
        </p:xfrm>
        <a:graphic>
          <a:graphicData uri="http://schemas.openxmlformats.org/drawingml/2006/table">
            <a:tbl>
              <a:tblPr/>
              <a:tblGrid>
                <a:gridCol w="1943447"/>
                <a:gridCol w="1212456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HSE предприятия/филиала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0,5 дня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95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Риски / крупные аварии, связанные с работами / продуктами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Риски для гигиены, охраны здоровья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Нормы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TCAS  1.0, 1.1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TCAS 1.4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TCAS 2.1,2.3,, 2.4</a:t>
                      </a:r>
                      <a:endParaRPr kumimoji="0" lang="ru-RU" altLang="fr-F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Espace réservé du contenu 3"/>
          <p:cNvGraphicFramePr>
            <a:graphicFrameLocks noGrp="1"/>
          </p:cNvGraphicFramePr>
          <p:nvPr/>
        </p:nvGraphicFramePr>
        <p:xfrm>
          <a:off x="5076825" y="5167525"/>
          <a:ext cx="2778125" cy="455399"/>
        </p:xfrm>
        <a:graphic>
          <a:graphicData uri="http://schemas.openxmlformats.org/drawingml/2006/table">
            <a:tbl>
              <a:tblPr/>
              <a:tblGrid>
                <a:gridCol w="2401887"/>
                <a:gridCol w="376238"/>
              </a:tblGrid>
              <a:tr h="455399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Безопасное вождение</a:t>
                      </a:r>
                      <a:endParaRPr kumimoji="0" lang="ru-RU" alt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(Торговля и развозка)</a:t>
                      </a:r>
                      <a:endParaRPr kumimoji="0" lang="ru-RU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0,5 дня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9" name="Espace réservé du numéro de diapositive 58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6588224" y="6309320"/>
            <a:ext cx="1262063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Электронное обучение,</a:t>
            </a:r>
            <a:r>
              <a:rPr lang="ru-RU" sz="831" dirty="0">
                <a:solidFill>
                  <a:prstClr val="black"/>
                </a:solidFill>
              </a:rPr>
              <a:t/>
            </a:r>
            <a:br>
              <a:rPr lang="ru-RU" sz="831" dirty="0">
                <a:solidFill>
                  <a:prstClr val="black"/>
                </a:solidFill>
              </a:rPr>
            </a:br>
            <a:r>
              <a:rPr lang="ru-RU" sz="831" b="0" i="0" u="none" baseline="0" dirty="0">
                <a:solidFill>
                  <a:prstClr val="black"/>
                </a:solidFill>
              </a:rPr>
              <a:t> самообучение</a:t>
            </a:r>
          </a:p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Виртуальный класс</a:t>
            </a:r>
            <a:endParaRPr lang="ru-RU" sz="831" dirty="0">
              <a:solidFill>
                <a:prstClr val="black"/>
              </a:solidFill>
            </a:endParaRPr>
          </a:p>
        </p:txBody>
      </p:sp>
      <p:grpSp>
        <p:nvGrpSpPr>
          <p:cNvPr id="7" name="Groupe 60"/>
          <p:cNvGrpSpPr/>
          <p:nvPr/>
        </p:nvGrpSpPr>
        <p:grpSpPr>
          <a:xfrm>
            <a:off x="5376863" y="1283618"/>
            <a:ext cx="1393825" cy="556422"/>
            <a:chOff x="5100638" y="1340768"/>
            <a:chExt cx="1393825" cy="556422"/>
          </a:xfrm>
        </p:grpSpPr>
        <p:graphicFrame>
          <p:nvGraphicFramePr>
            <p:cNvPr id="68" name="Espace réservé du contenu 3"/>
            <p:cNvGraphicFramePr>
              <a:graphicFrameLocks/>
            </p:cNvGraphicFramePr>
            <p:nvPr/>
          </p:nvGraphicFramePr>
          <p:xfrm>
            <a:off x="5100638" y="1340768"/>
            <a:ext cx="1393825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89921"/>
                  <a:gridCol w="503904"/>
                </a:tblGrid>
                <a:tr h="55642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ru-RU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Электронное обучение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ru-RU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Золотые правила</a:t>
                        </a:r>
                        <a:endParaRPr kumimoji="0" lang="ru-RU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ru-RU" sz="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ru-RU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ru-RU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4 ч</a:t>
                        </a:r>
                        <a:endParaRPr kumimoji="0" lang="ru-RU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508" name="Imag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11" y="1393726"/>
              <a:ext cx="254000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Bouton d'action : Retour 51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cxnSp>
        <p:nvCxnSpPr>
          <p:cNvPr id="60" name="Connecteur droit 59"/>
          <p:cNvCxnSpPr/>
          <p:nvPr/>
        </p:nvCxnSpPr>
        <p:spPr>
          <a:xfrm>
            <a:off x="5057006" y="1052513"/>
            <a:ext cx="769" cy="49974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51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Espace réservé du contenu 3"/>
          <p:cNvGraphicFramePr>
            <a:graphicFrameLocks noGrp="1"/>
          </p:cNvGraphicFramePr>
          <p:nvPr/>
        </p:nvGraphicFramePr>
        <p:xfrm>
          <a:off x="4143474" y="1043091"/>
          <a:ext cx="1470669" cy="1135380"/>
        </p:xfrm>
        <a:graphic>
          <a:graphicData uri="http://schemas.openxmlformats.org/drawingml/2006/table">
            <a:tbl>
              <a:tblPr/>
              <a:tblGrid>
                <a:gridCol w="1028883"/>
                <a:gridCol w="441786"/>
              </a:tblGrid>
              <a:tr h="770881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Посещение предприятия в сопровождении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Знать собеседников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kumimoji="0" lang="ru-RU" altLang="fr-F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0,5 дня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Espace réservé du contenu 3"/>
          <p:cNvGraphicFramePr>
            <a:graphicFrameLocks noGrp="1"/>
          </p:cNvGraphicFramePr>
          <p:nvPr/>
        </p:nvGraphicFramePr>
        <p:xfrm>
          <a:off x="5891411" y="2441575"/>
          <a:ext cx="2785045" cy="1943040"/>
        </p:xfrm>
        <a:graphic>
          <a:graphicData uri="http://schemas.openxmlformats.org/drawingml/2006/table">
            <a:tbl>
              <a:tblPr/>
              <a:tblGrid>
                <a:gridCol w="1920949"/>
                <a:gridCol w="864096"/>
              </a:tblGrid>
              <a:tr h="14906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Упражнения на предприятии </a:t>
                      </a:r>
                      <a:b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и разбор в конце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Золотые правила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Стоп-карта</a:t>
                      </a:r>
                      <a:endParaRPr kumimoji="0" lang="ru-RU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Поиск нарушений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Продукты предприятия и карточка по безопасности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Срочность (посещение)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Учет прошлого опыта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Элементы системы управления на месте</a:t>
                      </a:r>
                    </a:p>
                  </a:txBody>
                  <a:tcPr marL="68566" marR="68566" marT="34260" marB="342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 дня, разделенные на занятия </a:t>
                      </a:r>
                      <a:endParaRPr kumimoji="0" lang="ru-RU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66" marR="68566" marT="34260" marB="342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6" name="Flèche vers la droite 55"/>
          <p:cNvSpPr/>
          <p:nvPr/>
        </p:nvSpPr>
        <p:spPr>
          <a:xfrm>
            <a:off x="250825" y="5575852"/>
            <a:ext cx="8713788" cy="47887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ru-RU" altLang="fr-FR">
              <a:solidFill>
                <a:srgbClr val="FFFFFF"/>
              </a:solidFill>
            </a:endParaRPr>
          </a:p>
        </p:txBody>
      </p:sp>
      <p:sp>
        <p:nvSpPr>
          <p:cNvPr id="18442" name="Titre 1"/>
          <p:cNvSpPr>
            <a:spLocks noGrp="1"/>
          </p:cNvSpPr>
          <p:nvPr>
            <p:ph type="title"/>
          </p:nvPr>
        </p:nvSpPr>
        <p:spPr bwMode="auto">
          <a:xfrm>
            <a:off x="498797" y="260648"/>
            <a:ext cx="852137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b="1" i="0" u="none" cap="none" baseline="0">
                <a:cs typeface="Arial" charset="0"/>
              </a:rPr>
              <a:t>Курс 2 – </a:t>
            </a:r>
            <a:r>
              <a:rPr lang="ru-RU" b="0" i="0" u="none" cap="none" baseline="0">
                <a:cs typeface="Arial" charset="0"/>
              </a:rPr>
              <a:t>Эксплуатационная поддержка персонала </a:t>
            </a:r>
            <a:r>
              <a:rPr lang="ru-RU" cap="none">
                <a:cs typeface="Arial" charset="0"/>
              </a:rPr>
              <a:t/>
            </a:r>
            <a:br>
              <a:rPr lang="ru-RU" cap="none">
                <a:cs typeface="Arial" charset="0"/>
              </a:rPr>
            </a:br>
            <a:r>
              <a:rPr lang="ru-RU" sz="1600" b="0" i="0" u="none" cap="none" baseline="0">
                <a:cs typeface="Arial" charset="0"/>
              </a:rPr>
              <a:t>(5 дней обучения в классе и 5 дней обучения/практики в течение 3 месяцев)</a:t>
            </a:r>
            <a:endParaRPr lang="ru-RU" altLang="fr-FR" sz="1600" b="0" cap="none" dirty="0">
              <a:cs typeface="Arial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06375" y="6309320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Выступления преподавателя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309320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Практика на предприятии (ученичество, проверка, посещение, «теневой», и т.д.)</a:t>
            </a:r>
          </a:p>
        </p:txBody>
      </p:sp>
      <p:pic>
        <p:nvPicPr>
          <p:cNvPr id="18455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4646" y="6476159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860032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526038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0932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Упражнения, практикумы</a:t>
            </a:r>
          </a:p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инсценировка, и т.д.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266706"/>
            <a:ext cx="1224000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Работа с персоналом, чтение справочной литературы, и т.д.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544196" y="6265468"/>
            <a:ext cx="1224000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Электронное обучение,</a:t>
            </a:r>
            <a:r>
              <a:rPr lang="ru-RU" sz="831" dirty="0">
                <a:solidFill>
                  <a:prstClr val="black"/>
                </a:solidFill>
              </a:rPr>
              <a:t/>
            </a:r>
            <a:br>
              <a:rPr lang="ru-RU" sz="831" dirty="0">
                <a:solidFill>
                  <a:prstClr val="black"/>
                </a:solidFill>
              </a:rPr>
            </a:br>
            <a:r>
              <a:rPr lang="ru-RU" sz="831" b="0" i="0" u="none" baseline="0" dirty="0">
                <a:solidFill>
                  <a:prstClr val="black"/>
                </a:solidFill>
              </a:rPr>
              <a:t> самообучение</a:t>
            </a:r>
          </a:p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Виртуальные классы</a:t>
            </a:r>
            <a:endParaRPr lang="ru-RU" sz="831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126732" y="6309320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Обмен мнениями с участниками, выступления дирекции, и т.д.</a:t>
            </a:r>
          </a:p>
        </p:txBody>
      </p:sp>
      <p:pic>
        <p:nvPicPr>
          <p:cNvPr id="18465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5793" y="3279603"/>
            <a:ext cx="781645" cy="67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Bouton d'action : Personnalisé 43">
            <a:hlinkClick r:id="" action="ppaction://noaction" highlightClick="1"/>
          </p:cNvPr>
          <p:cNvSpPr/>
          <p:nvPr/>
        </p:nvSpPr>
        <p:spPr>
          <a:xfrm rot="16200000">
            <a:off x="-1927225" y="3230563"/>
            <a:ext cx="4645025" cy="2889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sz="1600" b="1" i="0" u="none" baseline="0">
                <a:solidFill>
                  <a:srgbClr val="FFFFFF"/>
                </a:solidFill>
              </a:rPr>
              <a:t>Общая часть (3 дня)</a:t>
            </a:r>
            <a:endParaRPr lang="ru-RU" altLang="fr-FR" sz="900" b="1" dirty="0">
              <a:solidFill>
                <a:srgbClr val="FFFFFF"/>
              </a:solidFill>
            </a:endParaRPr>
          </a:p>
        </p:txBody>
      </p:sp>
      <p:graphicFrame>
        <p:nvGraphicFramePr>
          <p:cNvPr id="48" name="Espace réservé du conten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3310069"/>
              </p:ext>
            </p:extLst>
          </p:nvPr>
        </p:nvGraphicFramePr>
        <p:xfrm>
          <a:off x="611188" y="1043091"/>
          <a:ext cx="3384550" cy="4450534"/>
        </p:xfrm>
        <a:graphic>
          <a:graphicData uri="http://schemas.openxmlformats.org/drawingml/2006/table">
            <a:tbl>
              <a:tblPr/>
              <a:tblGrid>
                <a:gridCol w="1670050"/>
                <a:gridCol w="1714500"/>
              </a:tblGrid>
              <a:tr h="404314">
                <a:tc gridSpan="2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Общая часть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Работы на предприятии (2дня)</a:t>
                      </a:r>
                      <a:endParaRPr kumimoji="0" lang="ru-RU" altLang="fr-FR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504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Задачи предприятия / моя деятельность</a:t>
                      </a:r>
                      <a:endParaRPr kumimoji="0" lang="ru-RU" altLang="fr-FR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Представление дорожной карты HSE предприятия/филиала директором.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Риски / крупные аварии, связанные с работой предприятия-филиала / продуктами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Выбросы, воздействие на окружающую среду, охрана здоровья, отходы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Знать и применять нормы предприятия (продолжение)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СИЗ для предприятия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Чрезвычайные ситуации</a:t>
                      </a:r>
                      <a:endParaRPr kumimoji="0" lang="ru-RU" altLang="fr-FR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Золотое правило, актуальное для предприятия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ru-RU" altLang="fr-FR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Определить хороших собеседников</a:t>
                      </a:r>
                      <a:endParaRPr kumimoji="0" lang="ru-RU" altLang="fr-FR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Основы HSE и соответствующие средства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  <a:tr h="1737757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Задачи предприятия-филиала / мои задачи (продолжение)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Социетальная среда и заинтересованные стороны предприятия-филиала</a:t>
                      </a:r>
                      <a:endParaRPr kumimoji="0" lang="ru-RU" altLang="fr-FR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fr-FR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Знать и применять нормы предприятия</a:t>
                      </a:r>
                      <a:endParaRPr kumimoji="0" lang="ru-RU" altLang="fr-FR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Нормы страны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Общие нормы безопасности и защиты  предприятия-филиала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8" action="ppaction://hlinksldjump"/>
                        </a:rPr>
                        <a:t>Содействие непрерывному улучшению</a:t>
                      </a:r>
                      <a:endParaRPr kumimoji="0" lang="ru-RU" altLang="fr-FR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Анализ событий / причин </a:t>
                      </a:r>
                      <a:br>
                        <a:rPr kumimoji="0" lang="ru-RU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ru-RU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Практикум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8480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630488" y="1081191"/>
            <a:ext cx="254000" cy="24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1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089130"/>
            <a:ext cx="233362" cy="2314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2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3276600" y="1074841"/>
            <a:ext cx="312738" cy="2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3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0300" y="1078017"/>
            <a:ext cx="254000" cy="25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2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81191"/>
            <a:ext cx="33178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1552" y="1089129"/>
            <a:ext cx="284224" cy="24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Espace réservé du numéro de diapositive 54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9" name="ZoneTexte 1"/>
          <p:cNvSpPr txBox="1">
            <a:spLocks noChangeArrowheads="1"/>
          </p:cNvSpPr>
          <p:nvPr/>
        </p:nvSpPr>
        <p:spPr bwMode="auto">
          <a:xfrm>
            <a:off x="818486" y="5651500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1" i="0" u="none" baseline="0">
                <a:solidFill>
                  <a:prstClr val="white"/>
                </a:solidFill>
              </a:rPr>
              <a:t>Д4</a:t>
            </a:r>
            <a:endParaRPr lang="ru-RU" altLang="fr-FR" b="1" dirty="0">
              <a:solidFill>
                <a:prstClr val="white"/>
              </a:solidFill>
            </a:endParaRPr>
          </a:p>
        </p:txBody>
      </p:sp>
      <p:sp>
        <p:nvSpPr>
          <p:cNvPr id="60" name="ZoneTexte 47"/>
          <p:cNvSpPr txBox="1">
            <a:spLocks noChangeArrowheads="1"/>
          </p:cNvSpPr>
          <p:nvPr/>
        </p:nvSpPr>
        <p:spPr bwMode="auto">
          <a:xfrm>
            <a:off x="2834710" y="5651956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1" i="0" u="none" baseline="0">
                <a:solidFill>
                  <a:prstClr val="white"/>
                </a:solidFill>
              </a:rPr>
              <a:t>Д5</a:t>
            </a:r>
            <a:endParaRPr lang="ru-RU" altLang="fr-FR" b="1" dirty="0">
              <a:solidFill>
                <a:prstClr val="white"/>
              </a:solidFill>
            </a:endParaRPr>
          </a:p>
        </p:txBody>
      </p:sp>
      <p:sp>
        <p:nvSpPr>
          <p:cNvPr id="61" name="ZoneTexte 49"/>
          <p:cNvSpPr txBox="1">
            <a:spLocks noChangeArrowheads="1"/>
          </p:cNvSpPr>
          <p:nvPr/>
        </p:nvSpPr>
        <p:spPr bwMode="auto">
          <a:xfrm>
            <a:off x="4788024" y="5661248"/>
            <a:ext cx="44132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1" i="0" u="none" baseline="0">
                <a:solidFill>
                  <a:prstClr val="white"/>
                </a:solidFill>
              </a:rPr>
              <a:t>Д6</a:t>
            </a:r>
            <a:endParaRPr lang="ru-RU" altLang="fr-FR" b="1" dirty="0">
              <a:solidFill>
                <a:prstClr val="white"/>
              </a:solidFill>
            </a:endParaRPr>
          </a:p>
        </p:txBody>
      </p:sp>
      <p:sp>
        <p:nvSpPr>
          <p:cNvPr id="51" name="Bouton d'action : Retour 50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cxnSp>
        <p:nvCxnSpPr>
          <p:cNvPr id="50" name="Connecteur droit 49"/>
          <p:cNvCxnSpPr/>
          <p:nvPr/>
        </p:nvCxnSpPr>
        <p:spPr>
          <a:xfrm>
            <a:off x="5796136" y="1052513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236537" y="6007100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ru-RU" sz="1100" b="1" i="0" u="none" baseline="0">
                <a:solidFill>
                  <a:prstClr val="white">
                    <a:lumMod val="65000"/>
                  </a:prstClr>
                </a:solidFill>
              </a:rPr>
              <a:t>Найм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8244408" y="6007100"/>
            <a:ext cx="63030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ru-RU" sz="1100" b="1" i="0" u="none" baseline="0" dirty="0">
                <a:solidFill>
                  <a:prstClr val="white">
                    <a:lumMod val="65000"/>
                  </a:prstClr>
                </a:solidFill>
              </a:rPr>
              <a:t>3 месяца</a:t>
            </a:r>
          </a:p>
        </p:txBody>
      </p:sp>
      <p:grpSp>
        <p:nvGrpSpPr>
          <p:cNvPr id="2" name="Groupe 63"/>
          <p:cNvGrpSpPr/>
          <p:nvPr/>
        </p:nvGrpSpPr>
        <p:grpSpPr>
          <a:xfrm>
            <a:off x="5956002" y="4488860"/>
            <a:ext cx="1698625" cy="561775"/>
            <a:chOff x="5537200" y="2023184"/>
            <a:chExt cx="1928784" cy="793536"/>
          </a:xfrm>
        </p:grpSpPr>
        <p:graphicFrame>
          <p:nvGraphicFramePr>
            <p:cNvPr id="65" name="Espace réservé du contenu 3"/>
            <p:cNvGraphicFramePr>
              <a:graphicFrameLocks/>
            </p:cNvGraphicFramePr>
            <p:nvPr/>
          </p:nvGraphicFramePr>
          <p:xfrm>
            <a:off x="5537200" y="2023190"/>
            <a:ext cx="1928784" cy="79353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67345"/>
                  <a:gridCol w="631280"/>
                </a:tblGrid>
                <a:tr h="561771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ru-RU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Защита информации</a:t>
                        </a:r>
                        <a:endParaRPr kumimoji="0" lang="ru-RU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ru-RU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ru-RU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ru-RU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2 ч</a:t>
                        </a:r>
                        <a:endParaRPr kumimoji="0" lang="ru-RU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66" name="Image 24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705" y="2023184"/>
              <a:ext cx="286145" cy="35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e 66"/>
          <p:cNvGrpSpPr/>
          <p:nvPr/>
        </p:nvGrpSpPr>
        <p:grpSpPr>
          <a:xfrm>
            <a:off x="7769224" y="4430713"/>
            <a:ext cx="1154113" cy="677862"/>
            <a:chOff x="7658100" y="4411663"/>
            <a:chExt cx="1154113" cy="677862"/>
          </a:xfrm>
        </p:grpSpPr>
        <p:graphicFrame>
          <p:nvGraphicFramePr>
            <p:cNvPr id="68" name="Espace réservé du contenu 3"/>
            <p:cNvGraphicFramePr>
              <a:graphicFrameLocks/>
            </p:cNvGraphicFramePr>
            <p:nvPr/>
          </p:nvGraphicFramePr>
          <p:xfrm>
            <a:off x="7658100" y="4411663"/>
            <a:ext cx="1152525" cy="67786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08805"/>
                  <a:gridCol w="343720"/>
                </a:tblGrid>
                <a:tr h="67786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ru-RU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Впечатления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ru-RU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и личные задачи</a:t>
                        </a:r>
                        <a:endParaRPr kumimoji="0" lang="ru-RU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ru-RU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0,5 - 1 день</a:t>
                        </a:r>
                        <a:endParaRPr kumimoji="0" lang="ru-RU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69" name="Imag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8466138" y="4738688"/>
              <a:ext cx="346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e 69"/>
          <p:cNvGrpSpPr/>
          <p:nvPr/>
        </p:nvGrpSpPr>
        <p:grpSpPr>
          <a:xfrm>
            <a:off x="7408069" y="1528087"/>
            <a:ext cx="1570831" cy="678342"/>
            <a:chOff x="6931025" y="1340767"/>
            <a:chExt cx="1570831" cy="678342"/>
          </a:xfrm>
        </p:grpSpPr>
        <p:graphicFrame>
          <p:nvGraphicFramePr>
            <p:cNvPr id="71" name="Espace réservé du contenu 3"/>
            <p:cNvGraphicFramePr>
              <a:graphicFrameLocks/>
            </p:cNvGraphicFramePr>
            <p:nvPr/>
          </p:nvGraphicFramePr>
          <p:xfrm>
            <a:off x="6931025" y="1340767"/>
            <a:ext cx="1570831" cy="67834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79053"/>
                  <a:gridCol w="691778"/>
                </a:tblGrid>
                <a:tr h="517526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ru-RU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ru-RU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Первая помощь при борьбе с пожаром</a:t>
                        </a:r>
                        <a:endParaRPr kumimoji="0" lang="ru-RU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ru-RU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ru-RU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ru-RU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 дня мин.</a:t>
                        </a: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72" name="Imag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419" y="1365249"/>
              <a:ext cx="253725" cy="25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e 72"/>
          <p:cNvGrpSpPr/>
          <p:nvPr/>
        </p:nvGrpSpPr>
        <p:grpSpPr>
          <a:xfrm>
            <a:off x="5965527" y="1528087"/>
            <a:ext cx="1393825" cy="556422"/>
            <a:chOff x="5100638" y="1340768"/>
            <a:chExt cx="1393825" cy="556422"/>
          </a:xfrm>
        </p:grpSpPr>
        <p:graphicFrame>
          <p:nvGraphicFramePr>
            <p:cNvPr id="74" name="Espace réservé du contenu 3"/>
            <p:cNvGraphicFramePr>
              <a:graphicFrameLocks/>
            </p:cNvGraphicFramePr>
            <p:nvPr/>
          </p:nvGraphicFramePr>
          <p:xfrm>
            <a:off x="5100638" y="1340768"/>
            <a:ext cx="1393825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89921"/>
                  <a:gridCol w="503904"/>
                </a:tblGrid>
                <a:tr h="55642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ru-RU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Электронное обучение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ru-RU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Золотые правила</a:t>
                        </a:r>
                        <a:endParaRPr kumimoji="0" lang="ru-RU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ru-RU" sz="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ru-RU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ru-RU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4 ч</a:t>
                        </a:r>
                        <a:endParaRPr kumimoji="0" lang="ru-RU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75" name="Imag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11" y="1393726"/>
              <a:ext cx="254000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6" name="Espace réservé du contenu 3"/>
          <p:cNvGraphicFramePr>
            <a:graphicFrameLocks noGrp="1"/>
          </p:cNvGraphicFramePr>
          <p:nvPr/>
        </p:nvGraphicFramePr>
        <p:xfrm>
          <a:off x="6145212" y="5167525"/>
          <a:ext cx="2778125" cy="455399"/>
        </p:xfrm>
        <a:graphic>
          <a:graphicData uri="http://schemas.openxmlformats.org/drawingml/2006/table">
            <a:tbl>
              <a:tblPr/>
              <a:tblGrid>
                <a:gridCol w="2401887"/>
                <a:gridCol w="376238"/>
              </a:tblGrid>
              <a:tr h="455399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Безопасное вождение</a:t>
                      </a:r>
                      <a:endParaRPr kumimoji="0" lang="ru-RU" alt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(Торговля и развозка)</a:t>
                      </a:r>
                      <a:endParaRPr kumimoji="0" lang="ru-RU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0,5 дня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7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7044" y="5214938"/>
            <a:ext cx="3857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69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èche vers la droite 55"/>
          <p:cNvSpPr/>
          <p:nvPr/>
        </p:nvSpPr>
        <p:spPr>
          <a:xfrm>
            <a:off x="250825" y="5565229"/>
            <a:ext cx="8713788" cy="60007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ru-RU" altLang="fr-FR" dirty="0">
              <a:solidFill>
                <a:srgbClr val="FFFFFF"/>
              </a:solidFill>
            </a:endParaRPr>
          </a:p>
        </p:txBody>
      </p:sp>
      <p:sp>
        <p:nvSpPr>
          <p:cNvPr id="20482" name="Titre 1"/>
          <p:cNvSpPr>
            <a:spLocks noGrp="1"/>
          </p:cNvSpPr>
          <p:nvPr>
            <p:ph type="title"/>
          </p:nvPr>
        </p:nvSpPr>
        <p:spPr bwMode="auto">
          <a:xfrm>
            <a:off x="274638" y="173038"/>
            <a:ext cx="821848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b="1" i="0" u="none" cap="none" baseline="0">
                <a:cs typeface="Arial" charset="0"/>
              </a:rPr>
              <a:t>Курс 3 – </a:t>
            </a:r>
            <a:r>
              <a:rPr lang="ru-RU" sz="2000" b="0" i="0" u="none" cap="none" baseline="0">
                <a:cs typeface="Arial" charset="0"/>
              </a:rPr>
              <a:t>Эксплуатационные промышленные предприятия </a:t>
            </a:r>
            <a:r>
              <a:rPr lang="ru-RU" sz="2000" b="0" cap="none">
                <a:cs typeface="Arial" charset="0"/>
              </a:rPr>
              <a:t/>
            </a:r>
            <a:br>
              <a:rPr lang="ru-RU" sz="2000" b="0" cap="none">
                <a:cs typeface="Arial" charset="0"/>
              </a:rPr>
            </a:br>
            <a:r>
              <a:rPr lang="ru-RU" sz="1600" b="0" i="0" u="none" cap="none" baseline="0">
                <a:cs typeface="Arial" charset="0"/>
              </a:rPr>
              <a:t>(8 дней обучения в классе и 15 дней обучения/практики в течение 6 месяцев)</a:t>
            </a:r>
            <a:endParaRPr lang="ru-RU" altLang="fr-FR" sz="1600" b="0" cap="none" dirty="0">
              <a:cs typeface="Arial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06375" y="6309320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Выступления преподавателя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309320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Практика на предприятии (ученичество, проверка, посещение, «теневой», и т.д.)</a:t>
            </a:r>
          </a:p>
        </p:txBody>
      </p:sp>
      <p:pic>
        <p:nvPicPr>
          <p:cNvPr id="20486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675" y="647700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932363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0932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Упражнения, практикумы</a:t>
            </a:r>
          </a:p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инсценировка, и т.д.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309320"/>
            <a:ext cx="1188000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Работа с персоналом, чтение справочной литературы, и т.д.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642943" y="6309320"/>
            <a:ext cx="1241425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Электронное обучение,</a:t>
            </a:r>
            <a:r>
              <a:rPr lang="ru-RU" sz="831" dirty="0">
                <a:solidFill>
                  <a:prstClr val="black"/>
                </a:solidFill>
              </a:rPr>
              <a:t/>
            </a:r>
            <a:br>
              <a:rPr lang="ru-RU" sz="831" dirty="0">
                <a:solidFill>
                  <a:prstClr val="black"/>
                </a:solidFill>
              </a:rPr>
            </a:br>
            <a:r>
              <a:rPr lang="ru-RU" sz="831" b="0" i="0" u="none" baseline="0" dirty="0">
                <a:solidFill>
                  <a:prstClr val="black"/>
                </a:solidFill>
              </a:rPr>
              <a:t> самообучение</a:t>
            </a:r>
          </a:p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Виртуальные классы</a:t>
            </a:r>
            <a:endParaRPr lang="ru-RU" sz="831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199063" y="6309320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Обмен мнениями с участниками, выступления дирекции, и т.д.</a:t>
            </a:r>
            <a:endParaRPr lang="ru-RU" sz="831" dirty="0">
              <a:solidFill>
                <a:prstClr val="black"/>
              </a:solidFill>
            </a:endParaRPr>
          </a:p>
        </p:txBody>
      </p:sp>
      <p:sp>
        <p:nvSpPr>
          <p:cNvPr id="44" name="Bouton d'action : Personnalisé 43">
            <a:hlinkClick r:id="" action="ppaction://noaction" highlightClick="1"/>
          </p:cNvPr>
          <p:cNvSpPr/>
          <p:nvPr/>
        </p:nvSpPr>
        <p:spPr>
          <a:xfrm rot="16200000">
            <a:off x="-1927225" y="3144838"/>
            <a:ext cx="4645025" cy="2889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sz="1600" b="1" i="0" u="none" baseline="0">
                <a:solidFill>
                  <a:srgbClr val="FFFFFF"/>
                </a:solidFill>
              </a:rPr>
              <a:t>Общая часть (3 дня)</a:t>
            </a:r>
            <a:endParaRPr lang="ru-RU" altLang="fr-FR" sz="900" b="1" dirty="0">
              <a:solidFill>
                <a:srgbClr val="FFFFFF"/>
              </a:solidFill>
            </a:endParaRPr>
          </a:p>
        </p:txBody>
      </p:sp>
      <p:sp>
        <p:nvSpPr>
          <p:cNvPr id="43" name="Bouton d'action : Personnalisé 42">
            <a:hlinkClick r:id="" action="ppaction://noaction" highlightClick="1"/>
          </p:cNvPr>
          <p:cNvSpPr/>
          <p:nvPr/>
        </p:nvSpPr>
        <p:spPr>
          <a:xfrm rot="16200000">
            <a:off x="-1605978" y="3112318"/>
            <a:ext cx="4645025" cy="353964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sz="1600" b="1" i="0" u="none" baseline="0">
                <a:solidFill>
                  <a:srgbClr val="FFFFFF"/>
                </a:solidFill>
              </a:rPr>
              <a:t> Общая часть на предприятии (2 дня)</a:t>
            </a:r>
          </a:p>
        </p:txBody>
      </p:sp>
      <p:graphicFrame>
        <p:nvGraphicFramePr>
          <p:cNvPr id="82" name="Espace réservé du contenu 3"/>
          <p:cNvGraphicFramePr>
            <a:graphicFrameLocks noGrp="1"/>
          </p:cNvGraphicFramePr>
          <p:nvPr/>
        </p:nvGraphicFramePr>
        <p:xfrm>
          <a:off x="2137445" y="976485"/>
          <a:ext cx="4248150" cy="3743326"/>
        </p:xfrm>
        <a:graphic>
          <a:graphicData uri="http://schemas.openxmlformats.org/drawingml/2006/table">
            <a:tbl>
              <a:tblPr/>
              <a:tblGrid>
                <a:gridCol w="1455738"/>
                <a:gridCol w="1377950"/>
                <a:gridCol w="1414462"/>
              </a:tblGrid>
              <a:tr h="569913">
                <a:tc gridSpan="3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Общая часть техническая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                    (3 дня)</a:t>
                      </a:r>
                      <a:endParaRPr kumimoji="0" lang="ru-RU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6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Действующее лицо HSE в моей профессии</a:t>
                      </a:r>
                      <a:endParaRPr kumimoji="0" lang="ru-RU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Аспекты, человеческие факторы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Слабые сигналы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Рабочий процесс и отношения с подрядчиками</a:t>
                      </a:r>
                      <a:endParaRPr kumimoji="0" lang="ru-RU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Рабочий процесс и разрешение на работу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Акцент на совместную деятельность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Согласование работ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Отношения с подрядчиками (права и обязанности)</a:t>
                      </a: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8" action="ppaction://hlinksldjump"/>
                        </a:rPr>
                        <a:t>Выявить риски и опасности в моей профессии, чтобы сохранить надежность и безопасность</a:t>
                      </a:r>
                      <a:endParaRPr kumimoji="0" lang="ru-RU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Анализ риска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Барьеры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Управление изменениями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  <a:tr h="154781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Разговор о безопасности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Система управления</a:t>
                      </a:r>
                      <a:b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/Аудит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Цикл улучшения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3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4929288" y="1043160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4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4888" y="1051098"/>
            <a:ext cx="23336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5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5621438" y="1036810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6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8313" y="1041573"/>
            <a:ext cx="2540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Espace réservé du conten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4209133"/>
              </p:ext>
            </p:extLst>
          </p:nvPr>
        </p:nvGraphicFramePr>
        <p:xfrm>
          <a:off x="6444208" y="1844824"/>
          <a:ext cx="2548981" cy="2857500"/>
        </p:xfrm>
        <a:graphic>
          <a:graphicData uri="http://schemas.openxmlformats.org/drawingml/2006/table">
            <a:tbl>
              <a:tblPr/>
              <a:tblGrid>
                <a:gridCol w="1800200"/>
                <a:gridCol w="748781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Упражнения на предприятии</a:t>
                      </a:r>
                      <a:b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и разбор в конце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Административная процедура получения разрешения на работу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Проверка разрешения на работу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Посещение участка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Проверка HSE на предприятии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Практикум Анализ риска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Проверка компенсационных мер (учет прошлого опыта, разрешения, барьеры)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ru-RU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Окр. среда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 дней, разделенные на </a:t>
                      </a:r>
                      <a:b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занятия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kumimoji="0" lang="ru-RU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20525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6687" y="2264859"/>
            <a:ext cx="388937" cy="33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6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8451279" y="2601158"/>
            <a:ext cx="388937" cy="3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Espace réservé du contenu 3"/>
          <p:cNvGraphicFramePr>
            <a:graphicFrameLocks/>
          </p:cNvGraphicFramePr>
          <p:nvPr/>
        </p:nvGraphicFramePr>
        <p:xfrm>
          <a:off x="7800975" y="4834607"/>
          <a:ext cx="1152525" cy="677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05"/>
                <a:gridCol w="343720"/>
              </a:tblGrid>
              <a:tr h="677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Впечатления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 личные задачи</a:t>
                      </a:r>
                      <a:endParaRPr kumimoji="0" lang="ru-RU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0,5 - 1 день</a:t>
                      </a:r>
                      <a:endParaRPr kumimoji="0" lang="ru-RU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20538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8609013" y="5199732"/>
            <a:ext cx="346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8100392" y="6066870"/>
            <a:ext cx="63023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ru-RU" sz="1100" b="1" i="0" u="none" baseline="0" dirty="0">
                <a:solidFill>
                  <a:prstClr val="white">
                    <a:lumMod val="65000"/>
                  </a:prstClr>
                </a:solidFill>
              </a:rPr>
              <a:t>6 месяцев</a:t>
            </a:r>
          </a:p>
        </p:txBody>
      </p:sp>
      <p:pic>
        <p:nvPicPr>
          <p:cNvPr id="34" name="Image 26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3423" y="1035694"/>
            <a:ext cx="252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Espace réservé du numéro de diapositive 46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" name="ZoneTexte 1"/>
          <p:cNvSpPr txBox="1">
            <a:spLocks noChangeArrowheads="1"/>
          </p:cNvSpPr>
          <p:nvPr/>
        </p:nvSpPr>
        <p:spPr bwMode="auto">
          <a:xfrm>
            <a:off x="2771800" y="5697538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1" i="0" u="none" baseline="0">
                <a:solidFill>
                  <a:prstClr val="white"/>
                </a:solidFill>
              </a:rPr>
              <a:t>Д6</a:t>
            </a:r>
            <a:endParaRPr lang="ru-RU" altLang="fr-FR" b="1" dirty="0">
              <a:solidFill>
                <a:prstClr val="white"/>
              </a:solidFill>
            </a:endParaRPr>
          </a:p>
        </p:txBody>
      </p:sp>
      <p:sp>
        <p:nvSpPr>
          <p:cNvPr id="55" name="ZoneTexte 47"/>
          <p:cNvSpPr txBox="1">
            <a:spLocks noChangeArrowheads="1"/>
          </p:cNvSpPr>
          <p:nvPr/>
        </p:nvSpPr>
        <p:spPr bwMode="auto">
          <a:xfrm>
            <a:off x="3849902" y="5651956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1" i="0" u="none" baseline="0">
                <a:solidFill>
                  <a:prstClr val="white"/>
                </a:solidFill>
              </a:rPr>
              <a:t>Д7</a:t>
            </a:r>
            <a:endParaRPr lang="ru-RU" altLang="fr-FR" b="1" dirty="0">
              <a:solidFill>
                <a:prstClr val="white"/>
              </a:solidFill>
            </a:endParaRPr>
          </a:p>
        </p:txBody>
      </p:sp>
      <p:sp>
        <p:nvSpPr>
          <p:cNvPr id="57" name="ZoneTexte 49"/>
          <p:cNvSpPr txBox="1">
            <a:spLocks noChangeArrowheads="1"/>
          </p:cNvSpPr>
          <p:nvPr/>
        </p:nvSpPr>
        <p:spPr bwMode="auto">
          <a:xfrm>
            <a:off x="4854789" y="5680075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1" i="0" u="none" baseline="0">
                <a:solidFill>
                  <a:prstClr val="white"/>
                </a:solidFill>
              </a:rPr>
              <a:t>Д8</a:t>
            </a:r>
            <a:endParaRPr lang="ru-RU" altLang="fr-FR" b="1" dirty="0">
              <a:solidFill>
                <a:prstClr val="white"/>
              </a:solidFill>
            </a:endParaRPr>
          </a:p>
        </p:txBody>
      </p:sp>
      <p:graphicFrame>
        <p:nvGraphicFramePr>
          <p:cNvPr id="49" name="Espace réservé du contenu 3"/>
          <p:cNvGraphicFramePr>
            <a:graphicFrameLocks/>
          </p:cNvGraphicFramePr>
          <p:nvPr/>
        </p:nvGraphicFramePr>
        <p:xfrm>
          <a:off x="925513" y="4890010"/>
          <a:ext cx="1150937" cy="62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075"/>
                <a:gridCol w="398862"/>
              </a:tblGrid>
              <a:tr h="622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Первая помощь при борьбе с пожаром</a:t>
                      </a:r>
                      <a:endParaRPr kumimoji="0" lang="ru-RU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1" marR="68571" marT="34371" marB="3437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0,5 дня </a:t>
                      </a:r>
                      <a:b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мин.</a:t>
                      </a:r>
                    </a:p>
                  </a:txBody>
                  <a:tcPr marL="68571" marR="68571" marT="34371" marB="34371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0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5861" y="5228307"/>
            <a:ext cx="233363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" name="Espace réservé du contenu 3"/>
          <p:cNvGraphicFramePr>
            <a:graphicFrameLocks/>
          </p:cNvGraphicFramePr>
          <p:nvPr/>
        </p:nvGraphicFramePr>
        <p:xfrm>
          <a:off x="925511" y="4372484"/>
          <a:ext cx="1150939" cy="678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153"/>
                <a:gridCol w="528786"/>
              </a:tblGrid>
              <a:tr h="517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Электронное обучение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Золотые правила</a:t>
                      </a:r>
                      <a:endParaRPr kumimoji="0" lang="ru-RU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4 ч</a:t>
                      </a:r>
                      <a:endParaRPr kumimoji="0" lang="ru-RU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8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543" y="4662294"/>
            <a:ext cx="254000" cy="1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Bouton d'action : Personnalisé 58">
            <a:hlinkClick r:id="" action="ppaction://noaction" highlightClick="1"/>
          </p:cNvPr>
          <p:cNvSpPr/>
          <p:nvPr/>
        </p:nvSpPr>
        <p:spPr>
          <a:xfrm rot="16200000">
            <a:off x="-55061" y="2226762"/>
            <a:ext cx="3312034" cy="792086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sz="1600" b="1" i="0" u="none" baseline="0">
                <a:solidFill>
                  <a:srgbClr val="FFFFFF"/>
                </a:solidFill>
              </a:rPr>
              <a:t>Упражнения на предприятии (3 дня)</a:t>
            </a:r>
            <a:endParaRPr lang="ru-RU" altLang="fr-FR" sz="1600" b="1" dirty="0">
              <a:solidFill>
                <a:srgbClr val="FFFFFF"/>
              </a:solidFill>
            </a:endParaRPr>
          </a:p>
        </p:txBody>
      </p:sp>
      <p:cxnSp>
        <p:nvCxnSpPr>
          <p:cNvPr id="60" name="Connecteur droit 59"/>
          <p:cNvCxnSpPr/>
          <p:nvPr/>
        </p:nvCxnSpPr>
        <p:spPr>
          <a:xfrm>
            <a:off x="2051720" y="1008410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1115616" y="966787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Bouton d'action : Retour 60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sp>
        <p:nvSpPr>
          <p:cNvPr id="46" name="ZoneTexte 45"/>
          <p:cNvSpPr txBox="1"/>
          <p:nvPr/>
        </p:nvSpPr>
        <p:spPr>
          <a:xfrm>
            <a:off x="-897820" y="6021288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ru-RU" sz="1100" b="1" i="0" u="none" baseline="0">
                <a:solidFill>
                  <a:prstClr val="white">
                    <a:lumMod val="65000"/>
                  </a:prstClr>
                </a:solidFill>
              </a:rPr>
              <a:t>Найм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236537" y="6066870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ru-RU" sz="1100" b="1" i="0" u="none" baseline="0">
                <a:solidFill>
                  <a:prstClr val="white">
                    <a:lumMod val="65000"/>
                  </a:prstClr>
                </a:solidFill>
              </a:rPr>
              <a:t>Найм</a:t>
            </a:r>
          </a:p>
        </p:txBody>
      </p:sp>
    </p:spTree>
    <p:extLst>
      <p:ext uri="{BB962C8B-B14F-4D97-AF65-F5344CB8AC3E}">
        <p14:creationId xmlns:p14="http://schemas.microsoft.com/office/powerpoint/2010/main" xmlns="" val="8638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èche vers la droite 55"/>
          <p:cNvSpPr/>
          <p:nvPr/>
        </p:nvSpPr>
        <p:spPr>
          <a:xfrm>
            <a:off x="250825" y="5526757"/>
            <a:ext cx="8713788" cy="53816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ru-RU" altLang="fr-FR">
              <a:solidFill>
                <a:srgbClr val="FFFFFF"/>
              </a:solidFill>
            </a:endParaRPr>
          </a:p>
        </p:txBody>
      </p:sp>
      <p:sp>
        <p:nvSpPr>
          <p:cNvPr id="19458" name="Titre 1"/>
          <p:cNvSpPr>
            <a:spLocks noGrp="1"/>
          </p:cNvSpPr>
          <p:nvPr>
            <p:ph type="title"/>
          </p:nvPr>
        </p:nvSpPr>
        <p:spPr bwMode="auto">
          <a:xfrm>
            <a:off x="179512" y="274638"/>
            <a:ext cx="889463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b="1" i="0" u="none" cap="none" baseline="0">
                <a:cs typeface="Arial" charset="0"/>
              </a:rPr>
              <a:t>Курс 4 – </a:t>
            </a:r>
            <a:r>
              <a:rPr lang="ru-RU" sz="2000" b="0" i="0" u="none" cap="none" baseline="0">
                <a:cs typeface="Arial" charset="0"/>
              </a:rPr>
              <a:t>Заправщики, водители, различные операторы по эксплуатации </a:t>
            </a:r>
            <a:r>
              <a:rPr lang="ru-RU" sz="2000" b="0" cap="none">
                <a:cs typeface="Arial" charset="0"/>
              </a:rPr>
              <a:t/>
            </a:r>
            <a:br>
              <a:rPr lang="ru-RU" sz="2000" b="0" cap="none">
                <a:cs typeface="Arial" charset="0"/>
              </a:rPr>
            </a:br>
            <a:r>
              <a:rPr lang="ru-RU" sz="1800" b="0" i="0" u="none" cap="none" baseline="0">
                <a:cs typeface="Arial" charset="0"/>
              </a:rPr>
              <a:t> </a:t>
            </a:r>
            <a:r>
              <a:rPr lang="ru-RU" sz="1600" b="0" i="0" u="none" cap="none" baseline="0">
                <a:cs typeface="Arial" charset="0"/>
              </a:rPr>
              <a:t>(4 дня обучения в классе и 3 дня обучения/практики в течение 3 месяцев) </a:t>
            </a:r>
            <a:r>
              <a:rPr lang="ru-RU" sz="2000" b="0" cap="none">
                <a:cs typeface="Arial" charset="0"/>
              </a:rPr>
              <a:t/>
            </a:r>
            <a:br>
              <a:rPr lang="ru-RU" sz="2000" b="0" cap="none">
                <a:cs typeface="Arial" charset="0"/>
              </a:rPr>
            </a:br>
            <a:endParaRPr lang="ru-RU" altLang="fr-FR" cap="none" dirty="0">
              <a:cs typeface="Arial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06375" y="6309320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Выступления преподавателя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309320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Практика на предприятии (ученичество, проверка, посещение, «теневой», и т.д.)</a:t>
            </a:r>
          </a:p>
        </p:txBody>
      </p:sp>
      <p:pic>
        <p:nvPicPr>
          <p:cNvPr id="19463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47700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932363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30932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0932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Упражнения, практикумы</a:t>
            </a:r>
          </a:p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инсценировка, и т.д.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309320"/>
            <a:ext cx="1152000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Работа с персоналом, чтение справочной литературы, и т.д.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372200" y="6309320"/>
            <a:ext cx="1241425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Электронное обучение,</a:t>
            </a:r>
            <a:r>
              <a:rPr lang="ru-RU" sz="831" dirty="0">
                <a:solidFill>
                  <a:prstClr val="black"/>
                </a:solidFill>
              </a:rPr>
              <a:t/>
            </a:r>
            <a:br>
              <a:rPr lang="ru-RU" sz="831" dirty="0">
                <a:solidFill>
                  <a:prstClr val="black"/>
                </a:solidFill>
              </a:rPr>
            </a:br>
            <a:r>
              <a:rPr lang="ru-RU" sz="831" b="0" i="0" u="none" baseline="0" dirty="0">
                <a:solidFill>
                  <a:prstClr val="black"/>
                </a:solidFill>
              </a:rPr>
              <a:t> самообучение</a:t>
            </a:r>
          </a:p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Виртуальные классы</a:t>
            </a:r>
            <a:endParaRPr lang="ru-RU" sz="831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199063" y="6266706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ru-RU" sz="831" b="0" i="0" u="none" baseline="0" dirty="0">
                <a:solidFill>
                  <a:prstClr val="black"/>
                </a:solidFill>
              </a:rPr>
              <a:t>Обмен мнениями с участниками, выступления дирекции, и т.д.</a:t>
            </a:r>
            <a:endParaRPr lang="ru-RU" sz="831" dirty="0">
              <a:solidFill>
                <a:prstClr val="black"/>
              </a:solidFill>
            </a:endParaRPr>
          </a:p>
        </p:txBody>
      </p:sp>
      <p:sp>
        <p:nvSpPr>
          <p:cNvPr id="44" name="Bouton d'action : Personnalisé 43">
            <a:hlinkClick r:id="" action="ppaction://noaction" highlightClick="1"/>
          </p:cNvPr>
          <p:cNvSpPr/>
          <p:nvPr/>
        </p:nvSpPr>
        <p:spPr>
          <a:xfrm rot="16200000">
            <a:off x="-1927225" y="3192463"/>
            <a:ext cx="4645025" cy="2889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sz="1600" b="1" i="0" u="none" baseline="0">
                <a:solidFill>
                  <a:srgbClr val="FFFFFF"/>
                </a:solidFill>
              </a:rPr>
              <a:t>Общая часть упрощенная (2 дня)</a:t>
            </a:r>
            <a:endParaRPr lang="ru-RU" altLang="fr-FR" sz="900" b="1" dirty="0">
              <a:solidFill>
                <a:srgbClr val="FFFFFF"/>
              </a:solidFill>
            </a:endParaRPr>
          </a:p>
        </p:txBody>
      </p:sp>
      <p:graphicFrame>
        <p:nvGraphicFramePr>
          <p:cNvPr id="48" name="Espace réservé du contenu 3"/>
          <p:cNvGraphicFramePr>
            <a:graphicFrameLocks noGrp="1"/>
          </p:cNvGraphicFramePr>
          <p:nvPr/>
        </p:nvGraphicFramePr>
        <p:xfrm>
          <a:off x="755576" y="1024041"/>
          <a:ext cx="3558754" cy="4132580"/>
        </p:xfrm>
        <a:graphic>
          <a:graphicData uri="http://schemas.openxmlformats.org/drawingml/2006/table">
            <a:tbl>
              <a:tblPr/>
              <a:tblGrid>
                <a:gridCol w="3558754"/>
              </a:tblGrid>
              <a:tr h="40481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Общая часть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Работы на предприятии (2дня)</a:t>
                      </a:r>
                      <a:endParaRPr kumimoji="0" lang="ru-RU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399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Задачи предприятия / моя деятельность</a:t>
                      </a:r>
                      <a:endParaRPr kumimoji="0" lang="ru-RU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Риски и крупные аварии, связанные с моим предприятием/филиалом//продуктами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Выбросы, воздействие на окружающую среду, охрана здоровья, отходы</a:t>
                      </a:r>
                      <a:endParaRPr kumimoji="0" lang="ru-RU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Знать и применять нормы предприятия</a:t>
                      </a:r>
                      <a:endParaRPr kumimoji="0" lang="ru-RU" alt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Общие нормы безопасности и защиты  предприятия-филиала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СИЗ для предприятия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Посещение предприятия в сопровождении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Чрезвычайные ситуации, знать собеседников</a:t>
                      </a:r>
                      <a:endParaRPr kumimoji="0" lang="ru-RU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  <a:tr h="17399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Знать и применять нормы предприятия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(продолжение)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Золотое правило, актуальное для предприятия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Заинтересованные стороны предприятия/филиала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hlinkClick r:id="" action="ppaction://noactio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hlinkClick r:id="" action="ppaction://noactio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Определить хороших собеседников</a:t>
                      </a:r>
                      <a:endParaRPr kumimoji="0" lang="ru-RU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Основы HSE и соответствующие средства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ru-RU" alt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9487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846140" y="1131094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8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515" y="1139032"/>
            <a:ext cx="23336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9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3492252" y="1124744"/>
            <a:ext cx="3127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0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5952" y="1127919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" name="Espace réservé du contenu 3"/>
          <p:cNvGraphicFramePr>
            <a:graphicFrameLocks/>
          </p:cNvGraphicFramePr>
          <p:nvPr/>
        </p:nvGraphicFramePr>
        <p:xfrm>
          <a:off x="7596336" y="4834607"/>
          <a:ext cx="1152525" cy="677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05"/>
                <a:gridCol w="343720"/>
              </a:tblGrid>
              <a:tr h="677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Впечатления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 личные задачи</a:t>
                      </a:r>
                      <a:endParaRPr kumimoji="0" lang="ru-RU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 ч</a:t>
                      </a:r>
                      <a:endParaRPr kumimoji="0" lang="ru-RU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9502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8404374" y="5228307"/>
            <a:ext cx="346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8244408" y="6035675"/>
            <a:ext cx="63023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ru-RU" sz="1100" b="1" i="0" u="none" baseline="0">
                <a:solidFill>
                  <a:prstClr val="white">
                    <a:lumMod val="65000"/>
                  </a:prstClr>
                </a:solidFill>
              </a:rPr>
              <a:t>3 месяца</a:t>
            </a:r>
          </a:p>
        </p:txBody>
      </p:sp>
      <p:graphicFrame>
        <p:nvGraphicFramePr>
          <p:cNvPr id="49" name="Espace réservé du contenu 3"/>
          <p:cNvGraphicFramePr>
            <a:graphicFrameLocks/>
          </p:cNvGraphicFramePr>
          <p:nvPr/>
        </p:nvGraphicFramePr>
        <p:xfrm>
          <a:off x="6772437" y="1703307"/>
          <a:ext cx="1393825" cy="556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921"/>
                <a:gridCol w="503904"/>
              </a:tblGrid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Электронное обучение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Золотые правила</a:t>
                      </a:r>
                      <a:endParaRPr kumimoji="0" lang="ru-RU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4 ч</a:t>
                      </a:r>
                      <a:endParaRPr kumimoji="0" lang="ru-RU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521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3373" y="1708888"/>
            <a:ext cx="2540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ZoneTexte 52"/>
          <p:cNvSpPr txBox="1"/>
          <p:nvPr/>
        </p:nvSpPr>
        <p:spPr>
          <a:xfrm>
            <a:off x="179387" y="6035675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ru-RU" sz="1100" b="1" i="0" u="none" baseline="0">
                <a:solidFill>
                  <a:prstClr val="white">
                    <a:lumMod val="65000"/>
                  </a:prstClr>
                </a:solidFill>
              </a:rPr>
              <a:t>Найм</a:t>
            </a:r>
          </a:p>
        </p:txBody>
      </p:sp>
      <p:pic>
        <p:nvPicPr>
          <p:cNvPr id="35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7006" y="1139032"/>
            <a:ext cx="284224" cy="24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Espace réservé du conten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0700808"/>
              </p:ext>
            </p:extLst>
          </p:nvPr>
        </p:nvGraphicFramePr>
        <p:xfrm>
          <a:off x="4379243" y="1844824"/>
          <a:ext cx="1992957" cy="2080200"/>
        </p:xfrm>
        <a:graphic>
          <a:graphicData uri="http://schemas.openxmlformats.org/drawingml/2006/table">
            <a:tbl>
              <a:tblPr/>
              <a:tblGrid>
                <a:gridCol w="984845"/>
                <a:gridCol w="1008112"/>
              </a:tblGrid>
              <a:tr h="1491481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Упражнения на предприятии и разбор в конце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Золотые правила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Стоп-карта</a:t>
                      </a:r>
                      <a:endParaRPr kumimoji="0" lang="ru-RU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Поиск нарушений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Продукты предприятия и карточка по безопасности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Срочность</a:t>
                      </a:r>
                    </a:p>
                  </a:txBody>
                  <a:tcPr marL="68566" marR="68566" marT="34260" marB="342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 день, разделенный на занятия</a:t>
                      </a:r>
                      <a:endParaRPr kumimoji="0" lang="ru-RU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66" marR="68566" marT="34260" marB="342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4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8054" y="2834456"/>
            <a:ext cx="541746" cy="46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Espace réservé du numéro de diapositive 49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5" name="Espace réservé du contenu 3"/>
          <p:cNvGraphicFramePr>
            <a:graphicFrameLocks noGrp="1"/>
          </p:cNvGraphicFramePr>
          <p:nvPr/>
        </p:nvGraphicFramePr>
        <p:xfrm>
          <a:off x="6416675" y="4412942"/>
          <a:ext cx="2547813" cy="342900"/>
        </p:xfrm>
        <a:graphic>
          <a:graphicData uri="http://schemas.openxmlformats.org/drawingml/2006/table">
            <a:tbl>
              <a:tblPr/>
              <a:tblGrid>
                <a:gridCol w="2202766"/>
                <a:gridCol w="345047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Безопасное вождение</a:t>
                      </a:r>
                      <a:endParaRPr kumimoji="0" lang="ru-RU" alt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(Водители и развозка)</a:t>
                      </a:r>
                      <a:endParaRPr kumimoji="0" lang="ru-RU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0,5 дня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5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8195" y="4365104"/>
            <a:ext cx="3857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Connecteur droit 57"/>
          <p:cNvCxnSpPr/>
          <p:nvPr/>
        </p:nvCxnSpPr>
        <p:spPr>
          <a:xfrm>
            <a:off x="6372200" y="1052736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ZoneTexte 47"/>
          <p:cNvSpPr txBox="1">
            <a:spLocks noChangeArrowheads="1"/>
          </p:cNvSpPr>
          <p:nvPr/>
        </p:nvSpPr>
        <p:spPr bwMode="auto">
          <a:xfrm>
            <a:off x="1691476" y="5617815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1" i="0" u="none" baseline="0">
                <a:solidFill>
                  <a:prstClr val="white"/>
                </a:solidFill>
              </a:rPr>
              <a:t>Д3</a:t>
            </a:r>
            <a:endParaRPr lang="ru-RU" altLang="fr-FR" b="1" dirty="0">
              <a:solidFill>
                <a:prstClr val="white"/>
              </a:solidFill>
            </a:endParaRPr>
          </a:p>
        </p:txBody>
      </p:sp>
      <p:sp>
        <p:nvSpPr>
          <p:cNvPr id="61" name="ZoneTexte 49"/>
          <p:cNvSpPr txBox="1">
            <a:spLocks noChangeArrowheads="1"/>
          </p:cNvSpPr>
          <p:nvPr/>
        </p:nvSpPr>
        <p:spPr bwMode="auto">
          <a:xfrm>
            <a:off x="5282982" y="5598988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1" i="0" u="none" baseline="0">
                <a:solidFill>
                  <a:prstClr val="white"/>
                </a:solidFill>
              </a:rPr>
              <a:t>Д4</a:t>
            </a:r>
            <a:endParaRPr lang="ru-RU" altLang="fr-FR" b="1" dirty="0">
              <a:solidFill>
                <a:prstClr val="white"/>
              </a:solidFill>
            </a:endParaRPr>
          </a:p>
        </p:txBody>
      </p:sp>
      <p:sp>
        <p:nvSpPr>
          <p:cNvPr id="51" name="Bouton d'action : Retour 50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grpSp>
        <p:nvGrpSpPr>
          <p:cNvPr id="52" name="Groupe 51"/>
          <p:cNvGrpSpPr/>
          <p:nvPr/>
        </p:nvGrpSpPr>
        <p:grpSpPr>
          <a:xfrm>
            <a:off x="6804248" y="2834456"/>
            <a:ext cx="1393825" cy="556422"/>
            <a:chOff x="5100638" y="1340768"/>
            <a:chExt cx="1393825" cy="556422"/>
          </a:xfrm>
        </p:grpSpPr>
        <p:graphicFrame>
          <p:nvGraphicFramePr>
            <p:cNvPr id="54" name="Espace réservé du contenu 3"/>
            <p:cNvGraphicFramePr>
              <a:graphicFrameLocks/>
            </p:cNvGraphicFramePr>
            <p:nvPr/>
          </p:nvGraphicFramePr>
          <p:xfrm>
            <a:off x="5100638" y="1340768"/>
            <a:ext cx="1393825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89921"/>
                  <a:gridCol w="503904"/>
                </a:tblGrid>
                <a:tr h="55642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Elearning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Step</a:t>
                        </a: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in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4 h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59" name="Imag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11" y="1393726"/>
              <a:ext cx="254000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805358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>
              <a:buFont typeface="Lucida Grande"/>
              <a:buNone/>
            </a:pPr>
            <a:r>
              <a:rPr lang="ru-RU" b="0" i="0" u="none" baseline="0">
                <a:cs typeface="Arial" pitchFamily="34" charset="0"/>
              </a:rPr>
              <a:t>В конце модуля вы должны:</a:t>
            </a:r>
          </a:p>
          <a:p>
            <a:pPr marL="0" indent="0" algn="just" rtl="0">
              <a:buFont typeface="Lucida Grande"/>
              <a:buNone/>
            </a:pPr>
            <a:endParaRPr lang="ru-RU" altLang="fr-FR" dirty="0" smtClean="0">
              <a:cs typeface="Arial" pitchFamily="34" charset="0"/>
            </a:endParaRPr>
          </a:p>
          <a:p>
            <a:pPr marL="273050" indent="-273050" algn="just" rtl="0"/>
            <a:r>
              <a:rPr lang="ru-RU" b="0" i="0" u="none" baseline="0">
                <a:cs typeface="Arial" pitchFamily="34" charset="0"/>
              </a:rPr>
              <a:t>Понимать цели и намерения общего курса, который вам предстоит усвоить, а также его содержание. </a:t>
            </a:r>
            <a:endParaRPr lang="ru-RU" altLang="fr-FR" dirty="0">
              <a:cs typeface="Arial" pitchFamily="34" charset="0"/>
            </a:endParaRPr>
          </a:p>
          <a:p>
            <a:pPr marL="273050" indent="-273050" algn="just" rtl="0"/>
            <a:endParaRPr lang="ru-RU" altLang="fr-FR" dirty="0" smtClean="0">
              <a:cs typeface="Helvetica" pitchFamily="34" charset="0"/>
            </a:endParaRPr>
          </a:p>
          <a:p>
            <a:pPr marL="273050" indent="-273050" algn="just" rtl="0"/>
            <a:r>
              <a:rPr lang="ru-RU" b="0" i="0" u="none" baseline="0">
                <a:cs typeface="Arial" pitchFamily="34" charset="0"/>
              </a:rPr>
              <a:t>Понимать задачи высшего руководства и его видении H3SE (Гигиена / охрана здоровья, защита, техника безопасности, социетарная политика и охрана окружающей среды).</a:t>
            </a:r>
          </a:p>
          <a:p>
            <a:pPr marL="0" indent="0" algn="l" rtl="0"/>
            <a:endParaRPr lang="ru-RU" altLang="fr-FR" dirty="0" smtClean="0">
              <a:cs typeface="Arial" pitchFamily="34" charset="0"/>
            </a:endParaRPr>
          </a:p>
        </p:txBody>
      </p:sp>
      <p:sp>
        <p:nvSpPr>
          <p:cNvPr id="15362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ru-RU" b="0" i="0" u="none" baseline="0">
                <a:latin typeface="Arial" pitchFamily="34" charset="0"/>
                <a:cs typeface="Helvetica" pitchFamily="34" charset="0"/>
              </a:rPr>
              <a:t>Общий пакет H3SE - TCG 1.1 – Вводная часть и задачи высшего руководства – V2</a:t>
            </a:r>
            <a:endParaRPr lang="ru-RU" altLang="fr-FR" dirty="0" smtClean="0">
              <a:latin typeface="Arial" pitchFamily="34" charset="0"/>
              <a:cs typeface="Helvetica" pitchFamily="34" charset="0"/>
            </a:endParaRPr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44121557-CB0F-4576-A502-E93EEFB6D70D}" type="slidenum">
              <a:rPr/>
              <a:pPr algn="r" rtl="0"/>
              <a:t>2</a:t>
            </a:fld>
            <a:endParaRPr lang="ru-RU" altLang="fr-FR"/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ru-RU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Цели модуля</a:t>
            </a:r>
            <a:endParaRPr lang="ru-RU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Общий пакет H3SE - TCG 1.1 – Вводная часть и задачи высшего руководства – V2</a:t>
            </a:r>
            <a:endParaRPr kumimoji="0" lang="ru-RU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>
                <a:solidFill>
                  <a:schemeClr val="accent3">
                    <a:lumMod val="75000"/>
                  </a:schemeClr>
                </a:solidFill>
              </a:rPr>
              <a:t>Общий курс</a:t>
            </a:r>
            <a:endParaRPr lang="ru-RU" dirty="0"/>
          </a:p>
        </p:txBody>
      </p:sp>
      <p:sp>
        <p:nvSpPr>
          <p:cNvPr id="1638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>
              <a:buFont typeface="Lucida Grande"/>
              <a:buNone/>
            </a:pPr>
            <a:r>
              <a:rPr lang="ru-RU" b="0" i="0" u="none" baseline="0">
                <a:cs typeface="Arial" pitchFamily="34" charset="0"/>
              </a:rPr>
              <a:t>Цели общего курса следующие:</a:t>
            </a:r>
          </a:p>
          <a:p>
            <a:pPr marL="0" indent="0" algn="just" rtl="0">
              <a:buFont typeface="Lucida Grande"/>
              <a:buNone/>
            </a:pPr>
            <a:endParaRPr lang="ru-RU" altLang="fr-FR" dirty="0" smtClean="0">
              <a:cs typeface="Arial" pitchFamily="34" charset="0"/>
            </a:endParaRPr>
          </a:p>
          <a:p>
            <a:pPr marL="273050" indent="-273050" algn="just" rtl="0"/>
            <a:r>
              <a:rPr lang="ru-RU" b="0" i="0" u="none" baseline="0">
                <a:cs typeface="Arial" pitchFamily="34" charset="0"/>
              </a:rPr>
              <a:t>Все сотрудники Группы должны одинаково знать H3SE и иметь базовые навыки в этой области.</a:t>
            </a:r>
          </a:p>
          <a:p>
            <a:pPr marL="273050" indent="-273050" algn="just" rtl="0"/>
            <a:r>
              <a:rPr lang="ru-RU" b="0" i="0" u="none" baseline="0">
                <a:cs typeface="Arial" pitchFamily="34" charset="0"/>
              </a:rPr>
              <a:t>Эти знания и навыки должны соответствовать должности, которую вы занимаете сегодня.</a:t>
            </a:r>
          </a:p>
          <a:p>
            <a:pPr marL="273050" indent="-273050" algn="just" rtl="0"/>
            <a:r>
              <a:rPr lang="ru-RU" b="0" i="0" u="none" baseline="0">
                <a:cs typeface="Arial" pitchFamily="34" charset="0"/>
              </a:rPr>
              <a:t>H3SE становится неотъемлемой частью вашей повседневной работы.</a:t>
            </a:r>
          </a:p>
          <a:p>
            <a:pPr marL="0" indent="0" algn="just" rtl="0">
              <a:buFont typeface="Lucida Grande"/>
              <a:buNone/>
            </a:pPr>
            <a:endParaRPr lang="ru-RU" altLang="fr-FR" dirty="0" smtClean="0">
              <a:cs typeface="Arial" pitchFamily="34" charset="0"/>
            </a:endParaRPr>
          </a:p>
          <a:p>
            <a:pPr marL="0" indent="0" algn="just" rtl="0">
              <a:buFont typeface="Lucida Grande"/>
              <a:buNone/>
            </a:pPr>
            <a:r>
              <a:rPr lang="ru-RU" b="0" i="0" u="none" baseline="0">
                <a:cs typeface="Arial" pitchFamily="34" charset="0"/>
              </a:rPr>
              <a:t>В конце первых дней курса: </a:t>
            </a:r>
          </a:p>
          <a:p>
            <a:pPr marL="273050" indent="-273050" algn="just" rtl="0"/>
            <a:r>
              <a:rPr lang="ru-RU" b="0" i="0" u="none" baseline="0">
                <a:cs typeface="Arial" pitchFamily="34" charset="0"/>
              </a:rPr>
              <a:t>Выдача </a:t>
            </a:r>
            <a:r>
              <a:rPr lang="ru-RU" b="1" i="0" u="none" baseline="0">
                <a:cs typeface="Arial" pitchFamily="34" charset="0"/>
              </a:rPr>
              <a:t>Паспорта H3SE</a:t>
            </a:r>
            <a:r>
              <a:rPr lang="ru-RU" b="0" i="0" u="none" baseline="0">
                <a:cs typeface="Arial" pitchFamily="34" charset="0"/>
              </a:rPr>
              <a:t>, соответствующего модулям, которые вам нужно пройти: </a:t>
            </a:r>
            <a:r>
              <a:rPr lang="ru-RU" b="1" i="0" u="none" baseline="0">
                <a:cs typeface="Arial" pitchFamily="34" charset="0"/>
              </a:rPr>
              <a:t>это реальное разрешение работать в Total</a:t>
            </a:r>
            <a:r>
              <a:rPr lang="ru-RU" b="0" i="0" u="none" baseline="0">
                <a:cs typeface="Arial" pitchFamily="34" charset="0"/>
              </a:rPr>
              <a:t>.</a:t>
            </a:r>
          </a:p>
          <a:p>
            <a:pPr marL="0" indent="0" algn="l" rtl="0"/>
            <a:endParaRPr lang="ru-RU" altLang="fr-FR" dirty="0" smtClean="0">
              <a:cs typeface="Arial" pitchFamily="34" charset="0"/>
            </a:endParaRPr>
          </a:p>
        </p:txBody>
      </p:sp>
      <p:sp>
        <p:nvSpPr>
          <p:cNvPr id="1638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ru-RU" b="0" i="0" u="none" baseline="0">
                <a:latin typeface="Arial" pitchFamily="34" charset="0"/>
                <a:cs typeface="Helvetica" pitchFamily="34" charset="0"/>
              </a:rPr>
              <a:t>Общий пакет H3SE - TCG 1.1 – Вводная часть и задачи высшего руководства – V1</a:t>
            </a:r>
          </a:p>
        </p:txBody>
      </p:sp>
      <p:sp>
        <p:nvSpPr>
          <p:cNvPr id="1638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1D5BA84B-0130-4C22-8907-B9E163F7B049}" type="slidenum">
              <a:rPr/>
              <a:pPr algn="r" rtl="0"/>
              <a:t>3</a:t>
            </a:fld>
            <a:endParaRPr lang="ru-RU" altLang="fr-FR"/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Общий пакет H3SE - TCG 1.1 – Вводная часть и задачи высшего руководства – V2</a:t>
            </a:r>
            <a:endParaRPr kumimoji="0" lang="ru-RU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b="1" i="0" u="none" baseline="0">
                <a:solidFill>
                  <a:schemeClr val="accent3">
                    <a:lumMod val="75000"/>
                  </a:schemeClr>
                </a:solidFill>
              </a:rPr>
              <a:t>Кратко о TOTAL</a:t>
            </a:r>
            <a:endParaRPr lang="ru-RU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lang="ru-RU" b="0" i="0" u="none" baseline="0"/>
              <a:t>Общий пакет H3SE - TCG 1.1 – Вводная часть и задачи высшего руководства – V1</a:t>
            </a:r>
            <a:endParaRPr lang="ru-RU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1C831C7C-3513-4BFE-8A2A-944D9D7FC9BE}" type="slidenum">
              <a:rPr/>
              <a:pPr algn="r" rtl="0"/>
              <a:t>4</a:t>
            </a:fld>
            <a:endParaRPr lang="ru-RU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458" y="1484784"/>
            <a:ext cx="6035972" cy="4019921"/>
          </a:xfrm>
          <a:prstGeom prst="rect">
            <a:avLst/>
          </a:prstGeom>
        </p:spPr>
      </p:pic>
      <p:sp>
        <p:nvSpPr>
          <p:cNvPr id="7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Общий пакет H3SE - TCG 1.1 – Вводная часть и задачи высшего руководства – V2</a:t>
            </a:r>
            <a:endParaRPr kumimoji="0" lang="ru-RU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1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ru-RU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Кратко о TOTAL</a:t>
            </a:r>
            <a:endParaRPr lang="ru-RU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7410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ru-RU" b="0" i="0" u="none" baseline="0">
                <a:latin typeface="Arial" pitchFamily="34" charset="0"/>
                <a:cs typeface="Arial" pitchFamily="34" charset="0"/>
              </a:rPr>
              <a:t>Общий пакет H3SE - TCG 1.1 – Вводная часть и задачи высшего руководства – V1</a:t>
            </a:r>
          </a:p>
        </p:txBody>
      </p:sp>
      <p:sp>
        <p:nvSpPr>
          <p:cNvPr id="17411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BF36F3B3-ECA7-4978-AFE2-5E11BC32AD21}" type="slidenum">
              <a:rPr/>
              <a:pPr algn="r" rtl="0"/>
              <a:t>5</a:t>
            </a:fld>
            <a:endParaRPr lang="ru-RU" altLang="fr-FR"/>
          </a:p>
        </p:txBody>
      </p:sp>
      <p:sp>
        <p:nvSpPr>
          <p:cNvPr id="6" name="ZoneTexte 5"/>
          <p:cNvSpPr txBox="1"/>
          <p:nvPr/>
        </p:nvSpPr>
        <p:spPr>
          <a:xfrm>
            <a:off x="476250" y="1771650"/>
            <a:ext cx="2457450" cy="146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ru-RU" sz="950" b="1" i="0" u="none" baseline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ДОБЫЧА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00088" y="1989138"/>
            <a:ext cx="1411287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ru-RU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Добыча нефти </a:t>
            </a:r>
            <a:r>
              <a:rPr lang="ru-RU" sz="800" b="1" cap="all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sz="800" b="1" cap="all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и/или газа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00088" y="2311400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ru-RU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МЕТАН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0088" y="2505075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ru-RU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НЕФТЬ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00088" y="2695575"/>
            <a:ext cx="1030287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ru-RU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Сжижение/</a:t>
            </a:r>
            <a:r>
              <a:rPr lang="ru-RU" sz="800" b="1" cap="all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sz="800" b="1" cap="all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регазификация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6250" y="3136612"/>
            <a:ext cx="2457450" cy="2923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ru-RU" sz="950" b="1" i="0" u="none" baseline="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НЕФТЕХИМИЧЕСКАЯ </a:t>
            </a:r>
            <a:endParaRPr lang="es-AR" sz="950" b="1" i="0" u="none" baseline="0" dirty="0" smtClean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  <a:p>
            <a:pPr algn="l" rtl="0">
              <a:defRPr/>
            </a:pPr>
            <a:r>
              <a:rPr lang="ru-RU" sz="950" b="1" i="0" u="none" baseline="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ПЕРЕРАБОТКА</a:t>
            </a:r>
            <a:endParaRPr lang="ru-RU" sz="950" b="1" i="0" u="none" baseline="0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00088" y="3429000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ru-RU" sz="800" b="1" i="0" u="none" cap="all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Нефтеперерабатывающий завод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00088" y="3737937"/>
            <a:ext cx="1639664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 rtl="0">
              <a:defRPr/>
            </a:pPr>
            <a:r>
              <a:rPr lang="ru-RU" sz="800" b="1" i="0" u="none" cap="all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Нефтехимический завод</a:t>
            </a:r>
          </a:p>
        </p:txBody>
      </p:sp>
      <p:sp>
        <p:nvSpPr>
          <p:cNvPr id="17420" name="ZoneTexte 13"/>
          <p:cNvSpPr txBox="1">
            <a:spLocks noChangeArrowheads="1"/>
          </p:cNvSpPr>
          <p:nvPr/>
        </p:nvSpPr>
        <p:spPr bwMode="auto">
          <a:xfrm>
            <a:off x="700088" y="3914775"/>
            <a:ext cx="1295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/>
            <a:r>
              <a:rPr lang="ru-RU" sz="800" b="1" i="0" u="none" baseline="0">
                <a:solidFill>
                  <a:schemeClr val="tx2"/>
                </a:solidFill>
              </a:rPr>
              <a:t>Специальные химикаты</a:t>
            </a:r>
          </a:p>
        </p:txBody>
      </p:sp>
      <p:sp>
        <p:nvSpPr>
          <p:cNvPr id="15" name="Ellipse 14"/>
          <p:cNvSpPr/>
          <p:nvPr/>
        </p:nvSpPr>
        <p:spPr>
          <a:xfrm>
            <a:off x="484188" y="2030413"/>
            <a:ext cx="171450" cy="17145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ru-RU" sz="800" b="1" i="0" u="none" baseline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6" name="Ellipse 15"/>
          <p:cNvSpPr/>
          <p:nvPr/>
        </p:nvSpPr>
        <p:spPr>
          <a:xfrm>
            <a:off x="484188" y="2274888"/>
            <a:ext cx="171450" cy="17303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ru-RU" sz="800" b="1" i="0" u="none" baseline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7" name="Ellipse 16"/>
          <p:cNvSpPr/>
          <p:nvPr/>
        </p:nvSpPr>
        <p:spPr>
          <a:xfrm>
            <a:off x="484188" y="2468563"/>
            <a:ext cx="171450" cy="17145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ru-RU" sz="800" b="1" i="0" u="none" baseline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8" name="Ellipse 17"/>
          <p:cNvSpPr/>
          <p:nvPr/>
        </p:nvSpPr>
        <p:spPr>
          <a:xfrm>
            <a:off x="484188" y="2732088"/>
            <a:ext cx="171450" cy="17303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ru-RU" sz="800" b="1" i="0" u="none" baseline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9" name="Ellipse 18"/>
          <p:cNvSpPr/>
          <p:nvPr/>
        </p:nvSpPr>
        <p:spPr>
          <a:xfrm>
            <a:off x="484188" y="3487738"/>
            <a:ext cx="171450" cy="1730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ru-RU" sz="800" b="1" i="0" u="none" baseline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0" name="Ellipse 19"/>
          <p:cNvSpPr/>
          <p:nvPr/>
        </p:nvSpPr>
        <p:spPr>
          <a:xfrm>
            <a:off x="484188" y="3679825"/>
            <a:ext cx="171450" cy="17303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ru-RU" sz="800" b="1" i="0" u="none" baseline="0">
                <a:solidFill>
                  <a:schemeClr val="bg1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21" name="Ellipse 20"/>
          <p:cNvSpPr/>
          <p:nvPr/>
        </p:nvSpPr>
        <p:spPr>
          <a:xfrm>
            <a:off x="484188" y="3873500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ru-RU" sz="800" b="1" i="0" u="none" baseline="0">
                <a:solidFill>
                  <a:schemeClr val="bg1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00088" y="4106863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ru-RU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Торговый офис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76250" y="4570413"/>
            <a:ext cx="2457450" cy="146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ru-RU" sz="950" b="1" i="0" u="none" baseline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МАРКЕТИНГ И УСЛУГИ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00088" y="4864100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ru-RU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АЗС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00088" y="5013176"/>
            <a:ext cx="1927696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 rtl="0">
              <a:defRPr/>
            </a:pPr>
            <a:r>
              <a:rPr lang="ru-RU" sz="800" b="1" i="0" u="none" cap="all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Завод по производству смазочных материалов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00088" y="5301208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ru-RU" sz="800" b="1" i="0" u="none" cap="all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Хранилище нефти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00088" y="5445125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ru-RU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Солнечные панели</a:t>
            </a:r>
          </a:p>
        </p:txBody>
      </p:sp>
      <p:sp>
        <p:nvSpPr>
          <p:cNvPr id="28" name="Ellipse 27"/>
          <p:cNvSpPr/>
          <p:nvPr/>
        </p:nvSpPr>
        <p:spPr>
          <a:xfrm>
            <a:off x="484188" y="4071938"/>
            <a:ext cx="171450" cy="1730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ru-RU" sz="800" b="1" i="0" u="none" baseline="0">
                <a:solidFill>
                  <a:schemeClr val="bg1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29" name="Ellipse 28"/>
          <p:cNvSpPr/>
          <p:nvPr/>
        </p:nvSpPr>
        <p:spPr>
          <a:xfrm>
            <a:off x="484188" y="4827588"/>
            <a:ext cx="171450" cy="17145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ru-RU" sz="800" b="1" i="0" u="none" baseline="0">
                <a:solidFill>
                  <a:schemeClr val="bg1"/>
                </a:solidFill>
                <a:cs typeface="Arial" pitchFamily="34" charset="0"/>
              </a:rPr>
              <a:t>9</a:t>
            </a:r>
          </a:p>
        </p:txBody>
      </p:sp>
      <p:sp>
        <p:nvSpPr>
          <p:cNvPr id="30" name="Ellipse 29"/>
          <p:cNvSpPr/>
          <p:nvPr/>
        </p:nvSpPr>
        <p:spPr>
          <a:xfrm>
            <a:off x="484188" y="5019675"/>
            <a:ext cx="171450" cy="1730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>
              <a:defRPr/>
            </a:pPr>
            <a:r>
              <a:rPr lang="ru-RU" sz="800" b="1" i="0" u="none" baseline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1" name="Ellipse 30"/>
          <p:cNvSpPr/>
          <p:nvPr/>
        </p:nvSpPr>
        <p:spPr>
          <a:xfrm>
            <a:off x="484188" y="5211763"/>
            <a:ext cx="171450" cy="1730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>
              <a:defRPr/>
            </a:pPr>
            <a:r>
              <a:rPr lang="ru-RU" sz="800" b="1" i="0" u="none" baseline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2" name="Ellipse 31"/>
          <p:cNvSpPr/>
          <p:nvPr/>
        </p:nvSpPr>
        <p:spPr>
          <a:xfrm>
            <a:off x="484188" y="5405438"/>
            <a:ext cx="171450" cy="1730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>
              <a:defRPr/>
            </a:pPr>
            <a:r>
              <a:rPr lang="ru-RU" sz="800" b="1" i="0" u="none" baseline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17439" name="Image 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1124744"/>
            <a:ext cx="66706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Общий пакет H3SE - TCG 1.1 – Вводная часть и задачи высшего руководства – V2</a:t>
            </a:r>
            <a:endParaRPr kumimoji="0" lang="ru-RU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ru-RU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TOTAL и H3SE</a:t>
            </a:r>
            <a:endParaRPr lang="ru-RU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843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ru-RU" b="0" i="0" u="none" baseline="0">
                <a:latin typeface="Arial" pitchFamily="34" charset="0"/>
                <a:cs typeface="Arial" pitchFamily="34" charset="0"/>
              </a:rPr>
              <a:t>Общий пакет H3SE - TCG 1.1 – Вводная часть и задачи высшего руководства – V1</a:t>
            </a:r>
          </a:p>
        </p:txBody>
      </p:sp>
      <p:sp>
        <p:nvSpPr>
          <p:cNvPr id="18435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24471E0A-F404-4560-88A9-1DE4900604C9}" type="slidenum">
              <a:rPr/>
              <a:pPr algn="r" rtl="0"/>
              <a:t>6</a:t>
            </a:fld>
            <a:endParaRPr lang="ru-RU" altLang="fr-FR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2813"/>
            <a:ext cx="8075613" cy="5180012"/>
          </a:xfrm>
        </p:spPr>
        <p:txBody>
          <a:bodyPr/>
          <a:lstStyle/>
          <a:p>
            <a:pPr marL="0" indent="0" algn="just" rtl="0">
              <a:buFont typeface="Lucida Grande"/>
              <a:buNone/>
            </a:pPr>
            <a:r>
              <a:rPr lang="ru-RU" sz="2400" b="0" i="0" u="none" baseline="0">
                <a:cs typeface="Arial" pitchFamily="34" charset="0"/>
              </a:rPr>
              <a:t>Задачи: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ru-RU" sz="2000" b="0" i="0" u="none" baseline="0">
                <a:cs typeface="Arial" pitchFamily="34" charset="0"/>
              </a:rPr>
              <a:t>Защита людей, окружающей среды и имущества,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ru-RU" sz="2000" b="0" i="0" u="none" baseline="0">
                <a:cs typeface="Arial" pitchFamily="34" charset="0"/>
              </a:rPr>
              <a:t>Устойчивое развитие нашей деятельности.</a:t>
            </a:r>
          </a:p>
          <a:p>
            <a:pPr marL="0" indent="0" algn="just" rtl="0">
              <a:buFont typeface="Lucida Grande"/>
              <a:buNone/>
            </a:pPr>
            <a:r>
              <a:rPr lang="ru-RU" sz="2800" b="0" i="0" u="none" baseline="0">
                <a:cs typeface="Arial" pitchFamily="34" charset="0"/>
              </a:rPr>
              <a:t> </a:t>
            </a:r>
          </a:p>
          <a:p>
            <a:pPr marL="0" indent="0" algn="just" rtl="0">
              <a:buFont typeface="Lucida Grande"/>
              <a:buNone/>
            </a:pPr>
            <a:r>
              <a:rPr lang="ru-RU" sz="2400" b="0" i="0" u="none" baseline="0">
                <a:cs typeface="Arial" pitchFamily="34" charset="0"/>
              </a:rPr>
              <a:t>Стремление: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ru-RU" sz="2000" b="0" i="0" u="none" baseline="0">
                <a:cs typeface="Arial" pitchFamily="34" charset="0"/>
              </a:rPr>
              <a:t>Избегать травм персонала и контролировать риски, присущие нашей деятельности.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ru-RU" sz="2000" b="0" i="0" u="none" baseline="0">
                <a:cs typeface="Arial" pitchFamily="34" charset="0"/>
              </a:rPr>
              <a:t>Снизить уровень воздействия на окружающую среду вследствие деятельности предприятий (вода, воздух, отходы, шум, запахи и эстетика).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ru-RU" sz="2000" b="0" i="0" u="none" baseline="0">
                <a:cs typeface="Arial" pitchFamily="34" charset="0"/>
              </a:rPr>
              <a:t>Быть активным участником в жизни предприятия и соответствовать ожиданиям заинтересованных сторон.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ru-RU" sz="2000" b="0" i="0" u="none" baseline="0">
                <a:cs typeface="Arial" pitchFamily="34" charset="0"/>
              </a:rPr>
              <a:t>Защищать своих сотрудников.</a:t>
            </a: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Общий пакет H3SE - TCG 1.1 – Вводная часть и задачи высшего руководства – V2</a:t>
            </a:r>
            <a:endParaRPr kumimoji="0" lang="ru-RU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ru-RU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Что такое H3SE ?</a:t>
            </a:r>
            <a:endParaRPr lang="ru-RU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945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ru-RU" b="0" i="0" u="none" baseline="0">
                <a:latin typeface="Arial" pitchFamily="34" charset="0"/>
                <a:cs typeface="Arial" pitchFamily="34" charset="0"/>
              </a:rPr>
              <a:t>Общий пакет H3SE - TCG 1.1 – Вводная часть и задачи высшего руководства – V1</a:t>
            </a:r>
          </a:p>
        </p:txBody>
      </p:sp>
      <p:sp>
        <p:nvSpPr>
          <p:cNvPr id="19459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EC7EAA63-DDAC-44D4-8CC9-FCE0C40AFA49}" type="slidenum">
              <a:rPr/>
              <a:pPr algn="r" rtl="0"/>
              <a:t>7</a:t>
            </a:fld>
            <a:endParaRPr lang="ru-RU" altLang="fr-FR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8720"/>
            <a:ext cx="8075613" cy="4967287"/>
          </a:xfrm>
        </p:spPr>
        <p:txBody>
          <a:bodyPr/>
          <a:lstStyle/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ru-RU" sz="2800" b="1" i="0" u="none" baseline="0" dirty="0">
                <a:solidFill>
                  <a:srgbClr val="A90025"/>
                </a:solidFill>
                <a:cs typeface="Arial" pitchFamily="34" charset="0"/>
              </a:rPr>
              <a:t>Г</a:t>
            </a:r>
            <a:r>
              <a:rPr lang="ru-RU" sz="2400" b="0" i="0" u="none" baseline="0" dirty="0">
                <a:cs typeface="Arial" pitchFamily="34" charset="0"/>
              </a:rPr>
              <a:t>игиена/охрана здоровья: охрана здоровья работников и сообществ.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ru-RU" sz="2800" b="1" i="0" u="none" baseline="0" dirty="0">
                <a:solidFill>
                  <a:srgbClr val="A90025"/>
                </a:solidFill>
                <a:cs typeface="Arial" pitchFamily="34" charset="0"/>
              </a:rPr>
              <a:t>Т</a:t>
            </a:r>
            <a:r>
              <a:rPr lang="ru-RU" sz="2400" b="0" i="0" u="none" baseline="0" dirty="0">
                <a:cs typeface="Arial" pitchFamily="34" charset="0"/>
              </a:rPr>
              <a:t>ехника безопасности: защита сотрудников и установок, связанных с риском и нашей деятельностью.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ru-RU" sz="2800" b="1" i="0" u="none" baseline="0" dirty="0">
                <a:solidFill>
                  <a:srgbClr val="A90025"/>
                </a:solidFill>
                <a:cs typeface="Arial" pitchFamily="34" charset="0"/>
              </a:rPr>
              <a:t>З</a:t>
            </a:r>
            <a:r>
              <a:rPr lang="ru-RU" sz="2400" b="0" i="0" u="none" baseline="0" dirty="0">
                <a:cs typeface="Arial" pitchFamily="34" charset="0"/>
              </a:rPr>
              <a:t>ащита: защита от внешних событий Группы (политических, геополитических, преступности, и т.д.)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ru-RU" sz="2800" b="1" i="0" u="none" baseline="0" dirty="0">
                <a:solidFill>
                  <a:srgbClr val="A90025"/>
                </a:solidFill>
                <a:cs typeface="Arial" pitchFamily="34" charset="0"/>
              </a:rPr>
              <a:t>С</a:t>
            </a:r>
            <a:r>
              <a:rPr lang="ru-RU" sz="2400" b="0" i="0" u="none" baseline="0" dirty="0">
                <a:cs typeface="Arial" pitchFamily="34" charset="0"/>
              </a:rPr>
              <a:t>оциетальная политика: уважение заинтересованных сторон.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ru-RU" sz="2800" b="1" i="0" u="none" baseline="0" dirty="0">
                <a:solidFill>
                  <a:srgbClr val="A90025"/>
                </a:solidFill>
                <a:cs typeface="Arial" pitchFamily="34" charset="0"/>
              </a:rPr>
              <a:t>О</a:t>
            </a:r>
            <a:r>
              <a:rPr lang="ru-RU" sz="2400" b="0" i="0" u="none" baseline="0" dirty="0">
                <a:cs typeface="Arial" pitchFamily="34" charset="0"/>
              </a:rPr>
              <a:t>храна окружающей среды: защита от любых загрязнений.</a:t>
            </a:r>
            <a:endParaRPr lang="ru-RU" altLang="fr-FR" dirty="0" smtClean="0">
              <a:cs typeface="Arial" pitchFamily="34" charset="0"/>
            </a:endParaRP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Общий пакет H3SE - TCG 1.1 – Вводная часть и задачи высшего руководства – V2</a:t>
            </a:r>
            <a:endParaRPr kumimoji="0" lang="ru-RU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ru-RU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Примеры рисков H3SE</a:t>
            </a:r>
            <a:endParaRPr lang="ru-RU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2048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ru-RU" b="0" i="0" u="none" baseline="0">
                <a:latin typeface="Arial" pitchFamily="34" charset="0"/>
                <a:cs typeface="Arial" pitchFamily="34" charset="0"/>
              </a:rPr>
              <a:t>Общий пакет H3SE - TCG 1.1 – Вводная часть и задачи высшего руководства – V1</a:t>
            </a:r>
          </a:p>
        </p:txBody>
      </p:sp>
      <p:sp>
        <p:nvSpPr>
          <p:cNvPr id="20483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66F9F9EA-49A3-45FD-83B8-36C5861AD522}" type="slidenum">
              <a:rPr/>
              <a:pPr algn="r" rtl="0"/>
              <a:t>8</a:t>
            </a:fld>
            <a:endParaRPr lang="ru-RU" altLang="fr-FR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8050"/>
            <a:ext cx="8075613" cy="5287963"/>
          </a:xfrm>
        </p:spPr>
        <p:txBody>
          <a:bodyPr/>
          <a:lstStyle/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ru-RU" sz="2800" b="1" i="0" u="none" baseline="0">
                <a:solidFill>
                  <a:srgbClr val="A90025"/>
                </a:solidFill>
                <a:cs typeface="Arial" pitchFamily="34" charset="0"/>
              </a:rPr>
              <a:t>Г</a:t>
            </a:r>
            <a:r>
              <a:rPr lang="ru-RU" sz="2400" b="0" i="0" u="none" baseline="0">
                <a:cs typeface="Arial" pitchFamily="34" charset="0"/>
              </a:rPr>
              <a:t>игиена/охрана здоровья: продукты, опасные для здоровья или тяжелые нагрузки, которые влияют на физическое состояние. 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ru-RU" sz="2800" b="1" i="0" u="none" baseline="0">
                <a:solidFill>
                  <a:srgbClr val="A90025"/>
                </a:solidFill>
                <a:cs typeface="Arial" pitchFamily="34" charset="0"/>
              </a:rPr>
              <a:t>Т</a:t>
            </a:r>
            <a:r>
              <a:rPr lang="ru-RU" sz="2400" b="0" i="0" u="none" baseline="0">
                <a:cs typeface="Arial" pitchFamily="34" charset="0"/>
              </a:rPr>
              <a:t>ехника безопасности: взрыв или пожар углеводородов.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ru-RU" sz="2800" b="1" i="0" u="none" baseline="0">
                <a:solidFill>
                  <a:srgbClr val="A90025"/>
                </a:solidFill>
                <a:cs typeface="Arial" pitchFamily="34" charset="0"/>
              </a:rPr>
              <a:t>З</a:t>
            </a:r>
            <a:r>
              <a:rPr lang="ru-RU" sz="2400" b="0" i="0" u="none" baseline="0">
                <a:cs typeface="Arial" pitchFamily="34" charset="0"/>
              </a:rPr>
              <a:t>ащита: </a:t>
            </a:r>
            <a:r>
              <a:rPr lang="ru-RU" sz="2400" b="0" i="0" u="none" baseline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политическая нестабильность или риски терроризма.</a:t>
            </a:r>
            <a:endParaRPr lang="ru-RU" altLang="fr-FR" sz="2400" dirty="0" smtClean="0">
              <a:cs typeface="Arial" pitchFamily="34" charset="0"/>
            </a:endParaRP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ru-RU" sz="2800" b="1" i="0" u="none" baseline="0">
                <a:solidFill>
                  <a:srgbClr val="A90025"/>
                </a:solidFill>
                <a:cs typeface="Arial" pitchFamily="34" charset="0"/>
              </a:rPr>
              <a:t>С</a:t>
            </a:r>
            <a:r>
              <a:rPr lang="ru-RU" sz="2400" b="0" i="0" u="none" baseline="0">
                <a:cs typeface="Arial" pitchFamily="34" charset="0"/>
              </a:rPr>
              <a:t>оциетальная политика: риски для людей, живущих недалеко от наших установок.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ru-RU" sz="2800" b="1" i="0" u="none" baseline="0">
                <a:solidFill>
                  <a:srgbClr val="A90025"/>
                </a:solidFill>
                <a:cs typeface="Arial" pitchFamily="34" charset="0"/>
              </a:rPr>
              <a:t>О</a:t>
            </a:r>
            <a:r>
              <a:rPr lang="ru-RU" sz="2400" b="0" i="0" u="none" baseline="0">
                <a:cs typeface="Arial" pitchFamily="34" charset="0"/>
              </a:rPr>
              <a:t>храна окружающей среды: загрязнение воды или почвы из-за утечки углеводородов.</a:t>
            </a:r>
            <a:endParaRPr lang="ru-RU" altLang="fr-FR" dirty="0" smtClean="0">
              <a:cs typeface="Arial" pitchFamily="34" charset="0"/>
            </a:endParaRP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Общий пакет H3SE - TCG 1.1 – Вводная часть и задачи высшего руководства – V2</a:t>
            </a:r>
            <a:endParaRPr kumimoji="0" lang="ru-RU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94" y="29605"/>
            <a:ext cx="8218488" cy="490066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ru-RU" sz="2000" b="1" i="0" u="none" baseline="0"/>
              <a:t>4 курса за 3 раза</a:t>
            </a:r>
            <a:endParaRPr lang="ru-RU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5955259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5440001-4D0E-9E45-BD4B-D61B24722928}" type="slidenum">
              <a:rPr/>
              <a:pPr algn="r" rtl="0"/>
              <a:t>9</a:t>
            </a:fld>
            <a:endParaRPr lang="ru-RU" altLang="x-none"/>
          </a:p>
        </p:txBody>
      </p:sp>
      <p:sp>
        <p:nvSpPr>
          <p:cNvPr id="10" name="Rectangle à coins arrondis 9"/>
          <p:cNvSpPr/>
          <p:nvPr/>
        </p:nvSpPr>
        <p:spPr>
          <a:xfrm>
            <a:off x="593745" y="476672"/>
            <a:ext cx="2340000" cy="4022725"/>
          </a:xfrm>
          <a:prstGeom prst="roundRect">
            <a:avLst/>
          </a:prstGeom>
          <a:noFill/>
          <a:ln w="25400">
            <a:solidFill>
              <a:schemeClr val="accent5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b="1" i="0" u="none" baseline="0" dirty="0">
                <a:solidFill>
                  <a:srgbClr val="A90025"/>
                </a:solidFill>
              </a:rPr>
              <a:t>H3SE </a:t>
            </a:r>
          </a:p>
          <a:p>
            <a:pPr algn="ctr" rtl="0"/>
            <a:r>
              <a:rPr lang="ru-RU" b="1" i="0" u="none" baseline="0" dirty="0">
                <a:solidFill>
                  <a:srgbClr val="A90025"/>
                </a:solidFill>
              </a:rPr>
              <a:t>Группы TOTAL</a:t>
            </a:r>
            <a:endParaRPr lang="ru-RU" altLang="fr-FR" dirty="0">
              <a:solidFill>
                <a:srgbClr val="A90025"/>
              </a:solidFill>
            </a:endParaRPr>
          </a:p>
          <a:p>
            <a:pPr algn="ctr" rtl="0"/>
            <a:endParaRPr lang="ru-RU" altLang="fr-FR" sz="1600" dirty="0">
              <a:solidFill>
                <a:srgbClr val="A90025"/>
              </a:solidFill>
            </a:endParaRPr>
          </a:p>
          <a:p>
            <a:pPr algn="ctr" rtl="0"/>
            <a:r>
              <a:rPr lang="ru-RU" sz="1600" b="1" i="0" u="none" baseline="0" dirty="0">
                <a:solidFill>
                  <a:srgbClr val="A90025"/>
                </a:solidFill>
              </a:rPr>
              <a:t>T</a:t>
            </a:r>
            <a:r>
              <a:rPr lang="ru-RU" sz="1600" b="0" i="0" u="none" baseline="0" dirty="0">
                <a:solidFill>
                  <a:srgbClr val="A90025"/>
                </a:solidFill>
              </a:rPr>
              <a:t>ronc </a:t>
            </a:r>
            <a:r>
              <a:rPr lang="ru-RU" sz="1600" b="1" i="0" u="none" baseline="0" dirty="0">
                <a:solidFill>
                  <a:srgbClr val="A90025"/>
                </a:solidFill>
              </a:rPr>
              <a:t>C</a:t>
            </a:r>
            <a:r>
              <a:rPr lang="ru-RU" sz="1600" b="0" i="0" u="none" baseline="0" dirty="0">
                <a:solidFill>
                  <a:srgbClr val="A90025"/>
                </a:solidFill>
              </a:rPr>
              <a:t>ommun </a:t>
            </a:r>
            <a:r>
              <a:rPr lang="ru-RU" sz="1600" b="1" i="0" u="none" baseline="0" dirty="0">
                <a:solidFill>
                  <a:srgbClr val="A90025"/>
                </a:solidFill>
              </a:rPr>
              <a:t>G</a:t>
            </a:r>
            <a:r>
              <a:rPr lang="ru-RU" sz="1600" b="0" i="0" u="none" baseline="0" dirty="0">
                <a:solidFill>
                  <a:srgbClr val="A90025"/>
                </a:solidFill>
              </a:rPr>
              <a:t>roupe (Общая часть)</a:t>
            </a:r>
          </a:p>
          <a:p>
            <a:pPr algn="ctr" rtl="0"/>
            <a:r>
              <a:rPr lang="ru-RU" sz="1600" b="1" i="0" u="none" baseline="0" dirty="0">
                <a:solidFill>
                  <a:srgbClr val="A90025"/>
                </a:solidFill>
              </a:rPr>
              <a:t>(TCG)</a:t>
            </a:r>
            <a:endParaRPr lang="ru-RU" altLang="fr-FR" sz="1600" b="1" dirty="0">
              <a:solidFill>
                <a:srgbClr val="A90025"/>
              </a:solidFill>
            </a:endParaRPr>
          </a:p>
          <a:p>
            <a:pPr algn="ctr" rtl="0"/>
            <a:endParaRPr lang="ru-RU" altLang="fr-FR" dirty="0">
              <a:solidFill>
                <a:srgbClr val="A90025"/>
              </a:solidFill>
            </a:endParaRPr>
          </a:p>
          <a:p>
            <a:pPr algn="ctr" rtl="0"/>
            <a:endParaRPr lang="ru-RU" altLang="fr-FR" dirty="0">
              <a:solidFill>
                <a:srgbClr val="A90025"/>
              </a:solidFill>
            </a:endParaRPr>
          </a:p>
        </p:txBody>
      </p:sp>
      <p:sp>
        <p:nvSpPr>
          <p:cNvPr id="16" name="Flèche vers la droite 15"/>
          <p:cNvSpPr/>
          <p:nvPr/>
        </p:nvSpPr>
        <p:spPr>
          <a:xfrm>
            <a:off x="467545" y="5029165"/>
            <a:ext cx="8193456" cy="35718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ru-RU" altLang="fr-FR">
              <a:solidFill>
                <a:srgbClr val="FFFFF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956376" y="5340315"/>
            <a:ext cx="864339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ru-RU" sz="1100" b="1" i="0" u="none" baseline="0" dirty="0">
                <a:solidFill>
                  <a:srgbClr val="C00000"/>
                </a:solidFill>
              </a:rPr>
              <a:t>3 - 6 месяцев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063672" y="4032273"/>
            <a:ext cx="92685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ru-RU" sz="1200" b="1" i="0" u="none" baseline="0">
                <a:solidFill>
                  <a:srgbClr val="E20031">
                    <a:lumMod val="75000"/>
                  </a:srgbClr>
                </a:solidFill>
              </a:rPr>
              <a:t>Паспорт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733015" y="476672"/>
            <a:ext cx="2340000" cy="3978275"/>
          </a:xfrm>
          <a:prstGeom prst="roundRect">
            <a:avLst/>
          </a:prstGeom>
          <a:noFill/>
          <a:ln w="25400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0">
              <a:defRPr/>
            </a:pPr>
            <a:r>
              <a:rPr lang="ru-RU" sz="1600" b="1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H3SE </a:t>
            </a:r>
          </a:p>
          <a:p>
            <a:pPr algn="ctr" rtl="0">
              <a:defRPr/>
            </a:pPr>
            <a:r>
              <a:rPr lang="ru-RU" sz="1600" b="1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моего рабочего места</a:t>
            </a:r>
          </a:p>
          <a:p>
            <a:pPr algn="ctr" rtl="0">
              <a:defRPr/>
            </a:pPr>
            <a:r>
              <a:rPr lang="ru-RU" sz="1400" b="1" i="0" u="none" baseline="0" dirty="0" smtClean="0">
                <a:solidFill>
                  <a:srgbClr val="00B050"/>
                </a:solidFill>
                <a:ea typeface="Arial" charset="0"/>
                <a:cs typeface="Arial" charset="0"/>
              </a:rPr>
              <a:t>T</a:t>
            </a:r>
            <a:r>
              <a:rPr lang="ru-RU" sz="1400" b="0" i="0" u="none" baseline="0" dirty="0" smtClean="0">
                <a:solidFill>
                  <a:srgbClr val="00B050"/>
                </a:solidFill>
                <a:ea typeface="Arial" charset="0"/>
                <a:cs typeface="Arial" charset="0"/>
              </a:rPr>
              <a:t>ronc </a:t>
            </a:r>
            <a:r>
              <a:rPr lang="ru-RU" sz="1400" b="1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C</a:t>
            </a:r>
            <a:r>
              <a:rPr lang="ru-RU" sz="1400" b="0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ommun </a:t>
            </a:r>
            <a:r>
              <a:rPr lang="ru-RU" sz="1400" b="1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T</a:t>
            </a:r>
            <a:r>
              <a:rPr lang="ru-RU" sz="1400" b="0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echnique (общая техническая часть) или </a:t>
            </a:r>
            <a:r>
              <a:rPr lang="ru-RU" sz="1400" b="1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N</a:t>
            </a:r>
            <a:r>
              <a:rPr lang="ru-RU" sz="1400" b="0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on </a:t>
            </a:r>
            <a:r>
              <a:rPr lang="ru-RU" sz="1400" b="1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T</a:t>
            </a:r>
            <a:r>
              <a:rPr lang="ru-RU" sz="1400" b="0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echnique (общая не техническая часть)</a:t>
            </a:r>
          </a:p>
          <a:p>
            <a:pPr algn="ctr" rtl="0">
              <a:defRPr/>
            </a:pPr>
            <a:r>
              <a:rPr lang="ru-RU" sz="1400" b="1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(TCT или TCNT)</a:t>
            </a:r>
            <a:endParaRPr lang="ru-RU" altLang="fr-FR" sz="1400" b="1" dirty="0">
              <a:solidFill>
                <a:srgbClr val="00B050"/>
              </a:solidFill>
              <a:ea typeface="Arial" charset="0"/>
              <a:cs typeface="Arial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171055" y="476672"/>
            <a:ext cx="2340000" cy="4022725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sz="1600" b="1" i="0" u="none" baseline="0" dirty="0">
                <a:solidFill>
                  <a:srgbClr val="00B0F0"/>
                </a:solidFill>
              </a:rPr>
              <a:t>H3SE </a:t>
            </a:r>
          </a:p>
          <a:p>
            <a:pPr algn="ctr" rtl="0"/>
            <a:r>
              <a:rPr lang="ru-RU" sz="1600" b="1" i="0" u="none" baseline="0" dirty="0">
                <a:solidFill>
                  <a:srgbClr val="00B0F0"/>
                </a:solidFill>
              </a:rPr>
              <a:t>в моем филиале</a:t>
            </a:r>
          </a:p>
          <a:p>
            <a:pPr algn="ctr" rtl="0"/>
            <a:endParaRPr lang="ru-RU" altLang="fr-FR" sz="1600" b="1" dirty="0" smtClean="0">
              <a:solidFill>
                <a:srgbClr val="00B0F0"/>
              </a:solidFill>
            </a:endParaRPr>
          </a:p>
          <a:p>
            <a:pPr algn="ctr" rtl="0"/>
            <a:r>
              <a:rPr lang="ru-RU" sz="1400" b="1" i="0" u="none" baseline="0" dirty="0">
                <a:solidFill>
                  <a:srgbClr val="00B0F0"/>
                </a:solidFill>
              </a:rPr>
              <a:t>T</a:t>
            </a:r>
            <a:r>
              <a:rPr lang="ru-RU" sz="1400" b="0" i="0" u="none" baseline="0" dirty="0">
                <a:solidFill>
                  <a:srgbClr val="00B0F0"/>
                </a:solidFill>
              </a:rPr>
              <a:t>ronc </a:t>
            </a:r>
            <a:r>
              <a:rPr lang="ru-RU" sz="1200" b="1" i="0" u="none" baseline="0" dirty="0">
                <a:solidFill>
                  <a:srgbClr val="00B0F0"/>
                </a:solidFill>
              </a:rPr>
              <a:t>C</a:t>
            </a:r>
            <a:r>
              <a:rPr lang="ru-RU" sz="1200" b="0" i="0" u="none" baseline="0" dirty="0">
                <a:solidFill>
                  <a:srgbClr val="00B0F0"/>
                </a:solidFill>
              </a:rPr>
              <a:t>ommun</a:t>
            </a:r>
            <a:r>
              <a:rPr lang="ru-RU" sz="1400" b="0" i="0" u="none" baseline="0" dirty="0">
                <a:solidFill>
                  <a:srgbClr val="00B0F0"/>
                </a:solidFill>
              </a:rPr>
              <a:t> </a:t>
            </a:r>
            <a:r>
              <a:rPr lang="ru-RU" sz="1400" b="1" i="0" u="none" baseline="0" dirty="0">
                <a:solidFill>
                  <a:srgbClr val="00B0F0"/>
                </a:solidFill>
              </a:rPr>
              <a:t>A</a:t>
            </a:r>
            <a:r>
              <a:rPr lang="ru-RU" sz="1400" b="0" i="0" u="none" baseline="0" dirty="0">
                <a:solidFill>
                  <a:srgbClr val="00B0F0"/>
                </a:solidFill>
              </a:rPr>
              <a:t>ctivité </a:t>
            </a:r>
            <a:r>
              <a:rPr lang="ru-RU" sz="1400" b="1" i="0" u="none" baseline="0" dirty="0">
                <a:solidFill>
                  <a:srgbClr val="00B0F0"/>
                </a:solidFill>
              </a:rPr>
              <a:t>S</a:t>
            </a:r>
            <a:r>
              <a:rPr lang="ru-RU" sz="1400" b="0" i="0" u="none" baseline="0" dirty="0">
                <a:solidFill>
                  <a:srgbClr val="00B0F0"/>
                </a:solidFill>
              </a:rPr>
              <a:t>ite (Общая часть практики на предприятии)</a:t>
            </a:r>
          </a:p>
          <a:p>
            <a:pPr algn="ctr" rtl="0"/>
            <a:r>
              <a:rPr lang="ru-RU" sz="1400" b="1" i="0" u="none" baseline="0" dirty="0">
                <a:solidFill>
                  <a:srgbClr val="00B0F0"/>
                </a:solidFill>
              </a:rPr>
              <a:t>(TCAS)</a:t>
            </a:r>
          </a:p>
          <a:p>
            <a:pPr algn="ctr" rtl="0"/>
            <a:endParaRPr lang="ru-RU" altLang="fr-FR" sz="1600" dirty="0">
              <a:solidFill>
                <a:srgbClr val="00B0F0"/>
              </a:solidFill>
            </a:endParaRPr>
          </a:p>
        </p:txBody>
      </p:sp>
      <p:sp>
        <p:nvSpPr>
          <p:cNvPr id="53" name="Rectangle 52">
            <a:hlinkClick r:id="rId3" action="ppaction://hlinksldjump"/>
          </p:cNvPr>
          <p:cNvSpPr/>
          <p:nvPr/>
        </p:nvSpPr>
        <p:spPr>
          <a:xfrm>
            <a:off x="593745" y="3625279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ru-RU" sz="1400" b="1" i="0" u="none" baseline="0">
                <a:solidFill>
                  <a:srgbClr val="E20031">
                    <a:lumMod val="75000"/>
                  </a:srgbClr>
                </a:solidFill>
              </a:rPr>
              <a:t>Курс 3 - Эксплуатационные промышленные предприятия (20 дней)</a:t>
            </a:r>
            <a:endParaRPr lang="ru-RU" altLang="fr-FR" sz="1400" b="1" dirty="0">
              <a:solidFill>
                <a:srgbClr val="E20031">
                  <a:lumMod val="75000"/>
                </a:srgbClr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9394" y="5303803"/>
            <a:ext cx="8218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ru-RU" sz="1200" b="1" i="0" u="none" baseline="0">
                <a:solidFill>
                  <a:srgbClr val="C00000"/>
                </a:solidFill>
              </a:rPr>
              <a:t>Курс начинается с найма; у нового сотрудника есть 3 - 6 месяцев для прохождения курса         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47" name="Rectangle 46">
            <a:hlinkClick r:id="rId4" action="ppaction://hlinksldjump"/>
          </p:cNvPr>
          <p:cNvSpPr/>
          <p:nvPr/>
        </p:nvSpPr>
        <p:spPr>
          <a:xfrm>
            <a:off x="593745" y="3193231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ru-RU" sz="1400" b="1" i="0" u="none" baseline="0">
                <a:solidFill>
                  <a:srgbClr val="E20031">
                    <a:lumMod val="75000"/>
                  </a:srgbClr>
                </a:solidFill>
              </a:rPr>
              <a:t>Курс 2 -  Эксплуатационная поддержка персонала (10 дней)</a:t>
            </a:r>
          </a:p>
        </p:txBody>
      </p:sp>
      <p:sp>
        <p:nvSpPr>
          <p:cNvPr id="48" name="Rectangle 47">
            <a:hlinkClick r:id="rId5" action="ppaction://hlinksldjump"/>
          </p:cNvPr>
          <p:cNvSpPr/>
          <p:nvPr/>
        </p:nvSpPr>
        <p:spPr>
          <a:xfrm>
            <a:off x="593745" y="2761679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ru-RU" sz="1400" b="1" i="0" u="none" baseline="0" dirty="0">
                <a:solidFill>
                  <a:srgbClr val="E20031">
                    <a:lumMod val="75000"/>
                  </a:srgbClr>
                </a:solidFill>
              </a:rPr>
              <a:t>Курс 1 -  Эксплуатационная поддержка персонала не технического характера (5 дней)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93746" y="4057327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0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ru-RU" sz="1400" b="1" i="0" u="none" baseline="0">
                <a:solidFill>
                  <a:srgbClr val="E20031">
                    <a:lumMod val="75000"/>
                  </a:srgbClr>
                </a:solidFill>
              </a:rPr>
              <a:t>Курс 4 - Заправщики, водители, различные операторы по эксплуатации (9 дней)</a:t>
            </a:r>
            <a:endParaRPr lang="ru-RU" altLang="fr-FR" sz="1400" b="1" dirty="0">
              <a:solidFill>
                <a:srgbClr val="E20031">
                  <a:lumMod val="75000"/>
                </a:srgb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03998" y="4315346"/>
            <a:ext cx="982135" cy="688747"/>
          </a:xfrm>
          <a:prstGeom prst="rect">
            <a:avLst/>
          </a:prstGeom>
        </p:spPr>
      </p:pic>
      <p:grpSp>
        <p:nvGrpSpPr>
          <p:cNvPr id="5" name="Groupe 16"/>
          <p:cNvGrpSpPr/>
          <p:nvPr/>
        </p:nvGrpSpPr>
        <p:grpSpPr>
          <a:xfrm>
            <a:off x="467544" y="4741460"/>
            <a:ext cx="6797422" cy="252000"/>
            <a:chOff x="1049466" y="4734256"/>
            <a:chExt cx="6797422" cy="252000"/>
          </a:xfrm>
        </p:grpSpPr>
        <p:pic>
          <p:nvPicPr>
            <p:cNvPr id="19" name="Image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17" y="4734256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08" r="16789"/>
            <a:stretch>
              <a:fillRect/>
            </a:stretch>
          </p:blipFill>
          <p:spPr bwMode="auto">
            <a:xfrm>
              <a:off x="3953342" y="4734256"/>
              <a:ext cx="258461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145" y="4734256"/>
              <a:ext cx="253729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509" y="4734256"/>
              <a:ext cx="25368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656" y="4734256"/>
              <a:ext cx="293426" cy="252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4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2334547" y="4734256"/>
              <a:ext cx="30270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4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041" y="4734256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08" r="16789"/>
            <a:stretch>
              <a:fillRect/>
            </a:stretch>
          </p:blipFill>
          <p:spPr bwMode="auto">
            <a:xfrm>
              <a:off x="6532489" y="4734256"/>
              <a:ext cx="258461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639" y="4734256"/>
              <a:ext cx="253722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206" y="4734256"/>
              <a:ext cx="25314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4484" y="4734256"/>
              <a:ext cx="292404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4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5803803" y="4734256"/>
              <a:ext cx="30270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4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078" y="4734256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841" y="4734256"/>
              <a:ext cx="253582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age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08" r="16789"/>
            <a:stretch>
              <a:fillRect/>
            </a:stretch>
          </p:blipFill>
          <p:spPr bwMode="auto">
            <a:xfrm>
              <a:off x="1049466" y="4734256"/>
              <a:ext cx="260127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107504" y="5517232"/>
            <a:ext cx="87346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ru-RU" sz="1200" b="1" i="0" u="none" baseline="0" dirty="0">
                <a:solidFill>
                  <a:srgbClr val="FF0000"/>
                </a:solidFill>
              </a:rPr>
              <a:t>День 1: HSE с N+1, минимально устав + задачи HSE + электронное обучение золотых правил + практика на предприятии + другие темы TCG.</a:t>
            </a:r>
          </a:p>
          <a:p>
            <a:pPr algn="l" rtl="0"/>
            <a:r>
              <a:rPr lang="ru-RU" sz="1200" b="1" i="0" u="none" baseline="0" dirty="0" smtClean="0">
                <a:solidFill>
                  <a:srgbClr val="FF0000"/>
                </a:solidFill>
              </a:rPr>
              <a:t>Все </a:t>
            </a:r>
            <a:r>
              <a:rPr lang="ru-RU" sz="1200" b="1" i="0" u="none" baseline="0" dirty="0">
                <a:solidFill>
                  <a:srgbClr val="FF0000"/>
                </a:solidFill>
              </a:rPr>
              <a:t>новые участники Группы по договору на неопределенный срок. По договору на определенный срок и по договору в соответствии с решением филиала.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48526" y="2761679"/>
            <a:ext cx="307050" cy="160342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ru-RU" b="0" i="0" u="none" baseline="0"/>
              <a:t>1 и 2 дня</a:t>
            </a:r>
            <a:endParaRPr lang="ru-RU" dirty="0"/>
          </a:p>
        </p:txBody>
      </p:sp>
      <p:sp>
        <p:nvSpPr>
          <p:cNvPr id="39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ru-RU" b="0" i="0" u="none" baseline="0">
                <a:latin typeface="Arial" pitchFamily="34" charset="0"/>
                <a:cs typeface="Helvetica" pitchFamily="34" charset="0"/>
              </a:rPr>
              <a:t>Общий пакет H3SE - TCG 1.1 – Вводная часть и задачи высшего руководства – V2</a:t>
            </a:r>
            <a:endParaRPr lang="ru-RU" altLang="fr-FR" dirty="0" smtClean="0">
              <a:latin typeface="Arial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7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757</TotalTime>
  <Words>1828</Words>
  <Application>Microsoft Office PowerPoint</Application>
  <PresentationFormat>Affichage à l'écran (4:3)</PresentationFormat>
  <Paragraphs>403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fr_total_modele_rouge_fonce</vt:lpstr>
      <vt:lpstr>Вводная часть в общий курс и задачи высшего руководства</vt:lpstr>
      <vt:lpstr>Цели модуля</vt:lpstr>
      <vt:lpstr>Общий курс</vt:lpstr>
      <vt:lpstr>Кратко о TOTAL</vt:lpstr>
      <vt:lpstr>Кратко о TOTAL</vt:lpstr>
      <vt:lpstr>TOTAL и H3SE</vt:lpstr>
      <vt:lpstr>Что такое H3SE ?</vt:lpstr>
      <vt:lpstr>Примеры рисков H3SE</vt:lpstr>
      <vt:lpstr>4 курса за 3 раза</vt:lpstr>
      <vt:lpstr>Послание Патрика Пуйяннэ – Председателя и генерального директора Группы</vt:lpstr>
      <vt:lpstr>ЗАДАЧИ ПАТРИКА ПУЙЯННЭ</vt:lpstr>
      <vt:lpstr>Конец первого модуля</vt:lpstr>
      <vt:lpstr>Курс 1 – Эксплуатационная поддержка персонала не технического характера  (4,5 дня обучения в классе и 5 дней обучения/практики в течение 3 месяцев)  </vt:lpstr>
      <vt:lpstr>Курс 2 – Эксплуатационная поддержка персонала  (5 дней обучения в классе и 5 дней обучения/практики в течение 3 месяцев)</vt:lpstr>
      <vt:lpstr>Курс 3 – Эксплуатационные промышленные предприятия  (8 дней обучения в классе и 15 дней обучения/практики в течение 6 месяцев)</vt:lpstr>
      <vt:lpstr>Курс 4 – Заправщики, водители, различные операторы по эксплуатации   (4 дня обучения в классе и 3 дня обучения/практики в течение 3 месяцев)  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J0023432</cp:lastModifiedBy>
  <cp:revision>97</cp:revision>
  <dcterms:created xsi:type="dcterms:W3CDTF">2015-09-07T13:13:13Z</dcterms:created>
  <dcterms:modified xsi:type="dcterms:W3CDTF">2017-10-30T09:19:11Z</dcterms:modified>
</cp:coreProperties>
</file>