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70" r:id="rId4"/>
    <p:sldId id="264" r:id="rId5"/>
    <p:sldId id="259" r:id="rId6"/>
    <p:sldId id="271" r:id="rId7"/>
    <p:sldId id="265" r:id="rId8"/>
    <p:sldId id="266" r:id="rId9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B0B"/>
    <a:srgbClr val="3876AF"/>
    <a:srgbClr val="133C75"/>
    <a:srgbClr val="7ABFC0"/>
    <a:srgbClr val="CAEBEA"/>
    <a:srgbClr val="55DD61"/>
    <a:srgbClr val="3AAFC3"/>
    <a:srgbClr val="FF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80" autoAdjust="0"/>
    <p:restoredTop sz="94692" autoAdjust="0"/>
  </p:normalViewPr>
  <p:slideViewPr>
    <p:cSldViewPr snapToObjects="1">
      <p:cViewPr>
        <p:scale>
          <a:sx n="80" d="100"/>
          <a:sy n="80" d="100"/>
        </p:scale>
        <p:origin x="132" y="114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2409A6CA-DE9C-4617-9023-7FE9DB9DFA59}" type="datetimeFigureOut">
              <a:rPr lang="fr-FR" altLang="fr-FR"/>
              <a:pPr/>
              <a:t>10/07/2017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812309D8-D4EA-49FF-A5D6-D8B9097D7AF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245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9D356EC-67A8-4C09-8C07-0866D7B19662}" type="datetimeFigureOut">
              <a:rPr lang="fr-FR" altLang="fr-FR"/>
              <a:pPr/>
              <a:t>10/07/2017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A45E665A-AA97-4441-A300-F9978C09F16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237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1"/>
            <a:fld id="{6B4F8E1E-7904-4F6E-A3EB-54DA2C2F7776}" type="slidenum">
              <a:rPr/>
              <a:pPr/>
              <a:t>2</a:t>
            </a:fld>
            <a:endParaRPr lang="a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5" y="0"/>
            <a:ext cx="91471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7" name="Image 13" descr="TOTAL_bandeau_01_haut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4650"/>
            <a:ext cx="59785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9BF9C-7364-4F86-B5F8-06F73621293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A046D84-52B8-49B6-B712-356EB9B153A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928100" y="0"/>
            <a:ext cx="2159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/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3ACCC6-B8A7-4800-B03C-410ABB1BF65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EC8856-1BF5-4CB1-8DB1-DB1CFC97D1B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9A4E61E-359D-4FB0-AA6C-31F65889931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D25B52D-7AF9-4620-B59F-2F3F64B174D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EAC9BCF-A594-40A4-94F4-BBF23A0803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D772A1-5C77-49F3-9B20-A90E8641516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7448EA-38F3-4BD5-A9F5-D5C78D45050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3"/>
            <a:ext cx="5562600" cy="365125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3"/>
            <a:ext cx="725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Helvetica" pitchFamily="34" charset="0"/>
              </a:defRPr>
            </a:lvl1pPr>
          </a:lstStyle>
          <a:p>
            <a:fld id="{19D0687C-707E-433B-ABF2-DFFE0652D0D3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Rectangle 6"/>
          <p:cNvSpPr/>
          <p:nvPr/>
        </p:nvSpPr>
        <p:spPr>
          <a:xfrm>
            <a:off x="9031288" y="0"/>
            <a:ext cx="112712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90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 rot="5400000">
            <a:off x="7335044" y="6595269"/>
            <a:ext cx="365125" cy="1587"/>
          </a:xfrm>
          <a:prstGeom prst="line">
            <a:avLst/>
          </a:prstGeom>
          <a:noFill/>
          <a:ln w="6350">
            <a:solidFill>
              <a:schemeClr val="tx1">
                <a:alpha val="70195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184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</p:txBody>
      </p:sp>
      <p:pic>
        <p:nvPicPr>
          <p:cNvPr id="1033" name="Image 10" descr="TOTAL_ADM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5088" y="6375400"/>
            <a:ext cx="10080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rgbClr val="A90025"/>
          </a:solidFill>
          <a:latin typeface="+mj-lt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9pPr>
    </p:titleStyle>
    <p:bodyStyle>
      <a:lvl1pPr marL="285750" indent="-2857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Arial" charset="0"/>
          <a:cs typeface="Arial"/>
        </a:defRPr>
      </a:lvl1pPr>
      <a:lvl2pPr marL="447675" indent="-180975" algn="l" defTabSz="5334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Font typeface="Lucida Grande"/>
        <a:buChar char="-"/>
        <a:defRPr kern="1200">
          <a:solidFill>
            <a:schemeClr val="tx1"/>
          </a:solidFill>
          <a:latin typeface="+mn-lt"/>
          <a:ea typeface="Arial" charset="0"/>
          <a:cs typeface="Arial"/>
        </a:defRPr>
      </a:lvl2pPr>
      <a:lvl3pPr marL="806450" indent="-180975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Arial" charset="0"/>
          <a:cs typeface="Arial"/>
        </a:defRPr>
      </a:lvl3pPr>
      <a:lvl4pPr marL="1076325" indent="-1714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80000"/>
        <a:buFont typeface="Lucida Grande"/>
        <a:buChar char="-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4pPr>
      <a:lvl5pPr marL="1258888" indent="-180975" algn="l" defTabSz="352425" rtl="0" eaLnBrk="0" fontAlgn="base" hangingPunct="0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endParaRPr lang="ar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ar" b="1" i="0" u="none" baseline="0">
                <a:ea typeface="+mj-ea"/>
              </a:rPr>
              <a:t>قيمة السلامة في مجموعة توتال "Total"</a:t>
            </a:r>
            <a:endParaRPr lang="ar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pPr algn="r" rtl="1" eaLnBrk="1" hangingPunct="1"/>
            <a:r>
              <a:rPr lang="ar" b="0" i="0" u="none" baseline="0" dirty="0">
                <a:cs typeface="Arial" pitchFamily="34" charset="0"/>
              </a:rPr>
              <a:t>مجموعة دمج الصحة والسلامة والأمن والمجتمع والبيئة </a:t>
            </a:r>
            <a:r>
              <a:rPr lang="ar" b="0" i="0" u="none" baseline="0" dirty="0" smtClean="0">
                <a:cs typeface="Arial" pitchFamily="34" charset="0"/>
              </a:rPr>
              <a:t>(</a:t>
            </a:r>
            <a:r>
              <a:rPr lang="fr-FR" altLang="fr-FR" dirty="0" smtClean="0">
                <a:cs typeface="Arial" pitchFamily="34" charset="0"/>
              </a:rPr>
              <a:t>H3SE</a:t>
            </a:r>
            <a:r>
              <a:rPr lang="ar" b="0" i="0" u="none" baseline="0" dirty="0" smtClean="0">
                <a:cs typeface="Arial" pitchFamily="34" charset="0"/>
              </a:rPr>
              <a:t>)</a:t>
            </a:r>
            <a:endParaRPr lang="ar" b="0" i="0" u="none" baseline="0" dirty="0">
              <a:cs typeface="Arial" pitchFamily="34" charset="0"/>
            </a:endParaRPr>
          </a:p>
          <a:p>
            <a:pPr algn="r" rtl="1" eaLnBrk="1" hangingPunct="1"/>
            <a:r>
              <a:rPr lang="ar" b="0" i="0" u="none" baseline="0" dirty="0">
                <a:cs typeface="Arial" pitchFamily="34" charset="0"/>
              </a:rPr>
              <a:t>وحدة المناهج الدراسية الأساسية العامة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ar" b="1" i="0" u="none" baseline="0">
                <a:solidFill>
                  <a:schemeClr val="accent3">
                    <a:lumMod val="75000"/>
                  </a:schemeClr>
                </a:solidFill>
              </a:rPr>
              <a:t>أهداف الوحدة</a:t>
            </a:r>
            <a:endParaRPr lang="ar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2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" b="0" i="0" u="none" baseline="0" dirty="0">
                <a:latin typeface="Arial" pitchFamily="34" charset="0"/>
                <a:cs typeface="Arial" pitchFamily="34" charset="0"/>
              </a:rPr>
              <a:t>مجموعة دمج الصحة والسلامة والأمن والمجتمع والبيئة </a:t>
            </a:r>
            <a:r>
              <a:rPr lang="ar" b="0" i="0" u="none" baseline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altLang="fr-FR" dirty="0" smtClean="0">
                <a:cs typeface="Arial" pitchFamily="34" charset="0"/>
              </a:rPr>
              <a:t>H3SE</a:t>
            </a:r>
            <a:r>
              <a:rPr lang="ar" b="0" i="0" u="none" baseline="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ar" b="0" i="0" u="none" baseline="0" dirty="0">
                <a:latin typeface="Arial" pitchFamily="34" charset="0"/>
                <a:cs typeface="Arial" pitchFamily="34" charset="0"/>
              </a:rPr>
              <a:t>- المناهج الدراسية الأساسية العامة 1.2 - قيمة السلامة – الإصدار الثاني</a:t>
            </a:r>
            <a:endParaRPr lang="ar" alt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1"/>
            <a:fld id="{F1D4E1EA-3F94-4338-9C97-C273E454D7D6}" type="slidenum">
              <a:rPr/>
              <a:pPr/>
              <a:t>2</a:t>
            </a:fld>
            <a:endParaRPr lang="ar" altLang="fr-FR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 algn="r" rtl="1">
              <a:buFont typeface="Lucida Grande"/>
              <a:buNone/>
            </a:pPr>
            <a:r>
              <a:rPr lang="ar" b="0" i="0" u="none" baseline="0">
                <a:cs typeface="Arial" pitchFamily="34" charset="0"/>
              </a:rPr>
              <a:t>بعد الانتهاء من هذه الوحدة، سوف تكون قادرًا على:</a:t>
            </a:r>
          </a:p>
          <a:p>
            <a:pPr marL="0" indent="0" algn="r" rtl="1">
              <a:buFont typeface="Lucida Grande"/>
              <a:buNone/>
            </a:pPr>
            <a:endParaRPr lang="ar" altLang="fr-FR" dirty="0" smtClean="0">
              <a:cs typeface="Arial" pitchFamily="34" charset="0"/>
            </a:endParaRPr>
          </a:p>
          <a:p>
            <a:pPr marL="285750" lvl="1" indent="-285750" algn="r" rtl="1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ar" sz="2000" b="0" i="0" u="none" baseline="0">
                <a:cs typeface="Arial" pitchFamily="34" charset="0"/>
              </a:rPr>
              <a:t>فهم كيف أن السلامة في مجموعة توتال "Total" تمثل قيمة في حد ذاتها، وليست مجرد أولوية.</a:t>
            </a:r>
          </a:p>
          <a:p>
            <a:pPr marL="285750" lvl="1" indent="-285750" algn="r" rtl="1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ar" sz="2000" b="0" i="0" u="none" baseline="0">
                <a:cs typeface="Arial" pitchFamily="34" charset="0"/>
              </a:rPr>
              <a:t>إمكانية التحديد، خلال ممارساتك اليومية وداخل البيئة الخاصة بك، للعناصر (القرارات، والعادات، وطرق العمل) التي تجسد / تعكس قيمة السلامة لدى توتال "Total".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ar" b="1" i="0" u="none" baseline="0"/>
              <a:t>القيم = أسس ثقافتنا </a:t>
            </a:r>
            <a:endParaRPr lang="ar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1"/>
            <a:fld id="{55FBC377-1A2C-4D6C-B58C-93D4ABE566A4}" type="slidenum">
              <a:rPr/>
              <a:pPr/>
              <a:t>3</a:t>
            </a:fld>
            <a:endParaRPr lang="ar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algn="r" rtl="1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ar" sz="2000" b="0" i="0" u="none" baseline="0">
                <a:cs typeface="Arial" pitchFamily="34" charset="0"/>
              </a:rPr>
              <a:t>تتجسد القيمة في المستوى الأخلاقي، ومستوى ثقافة الشركة (تمثل الثقافة مجموعة من القيم).</a:t>
            </a:r>
          </a:p>
          <a:p>
            <a:pPr marL="285750" lvl="1" indent="-285750" algn="r" rtl="1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ar" sz="2000" b="0" i="0" u="none" baseline="0">
                <a:cs typeface="Arial" pitchFamily="34" charset="0"/>
              </a:rPr>
              <a:t>ويمكن لأي أولوية أن تتغير. وتبقى القيمة وتتخلل كل ما نقوم به. </a:t>
            </a:r>
          </a:p>
          <a:p>
            <a:pPr marL="285750" lvl="1" indent="-285750" algn="r" rtl="1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ar" sz="2000" b="0" i="0" u="none" baseline="0">
                <a:cs typeface="Arial" pitchFamily="34" charset="0"/>
              </a:rPr>
              <a:t>كما أن القيمة لا يمكن التشكيك فيها، أو الجدال حولها: ليست هناك أي تنازلات محتملة بشأنها!</a:t>
            </a:r>
          </a:p>
          <a:p>
            <a:pPr algn="r" defTabSz="533400" rtl="1" eaLnBrk="1" hangingPunct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تُعد القيمة عالمية، وهي تتجاوز الاختلافات بين البلدان والثقافات. </a:t>
            </a:r>
            <a:endParaRPr lang="ar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" dirty="0">
                <a:latin typeface="Arial" pitchFamily="34" charset="0"/>
                <a:cs typeface="Arial" pitchFamily="34" charset="0"/>
              </a:rPr>
              <a:t>مجموعة دمج الصحة والسلامة والأمن والمجتمع والبيئة (</a:t>
            </a:r>
            <a:r>
              <a:rPr lang="fr-FR" altLang="fr-FR" dirty="0">
                <a:cs typeface="Arial" pitchFamily="34" charset="0"/>
              </a:rPr>
              <a:t>H3SE</a:t>
            </a:r>
            <a:r>
              <a:rPr lang="ar" dirty="0">
                <a:latin typeface="Arial" pitchFamily="34" charset="0"/>
                <a:cs typeface="Arial" pitchFamily="34" charset="0"/>
              </a:rPr>
              <a:t>) - المناهج الدراسية الأساسية العامة 1.2 - قيمة السلامة – الإصدار الثاني</a:t>
            </a:r>
            <a:endParaRPr lang="ar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ar" b="1" i="0" u="none" baseline="0"/>
              <a:t>وبالنسبة لك؟</a:t>
            </a:r>
            <a:endParaRPr lang="ar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1"/>
            <a:fld id="{358A479E-B9BE-4EB4-988B-864A90D01CC7}" type="slidenum">
              <a:rPr/>
              <a:pPr/>
              <a:t>4</a:t>
            </a:fld>
            <a:endParaRPr lang="ar" altLang="fr-FR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r" rtl="1" eaLnBrk="1" hangingPunct="1"/>
            <a:r>
              <a:rPr lang="ar" b="1" i="0" u="none" baseline="0">
                <a:cs typeface="Arial" pitchFamily="34" charset="0"/>
              </a:rPr>
              <a:t>كيف تُحدِّد القيم الخاصة بك؟ </a:t>
            </a:r>
            <a:r>
              <a:rPr lang="ar" sz="3200">
                <a:cs typeface="Arial" pitchFamily="34" charset="0"/>
              </a:rPr>
              <a:t/>
            </a:r>
            <a:br>
              <a:rPr lang="ar" sz="3200">
                <a:cs typeface="Arial" pitchFamily="34" charset="0"/>
              </a:rPr>
            </a:br>
            <a:r>
              <a:rPr lang="ar" b="0" i="0" u="none" baseline="0">
                <a:cs typeface="Arial" pitchFamily="34" charset="0"/>
              </a:rPr>
              <a:t>هذه القيم التي، عندما يتم التشكيك فيها من قبل الآخرين أو اهتزازها من خلال حدث ما، تصدمك أو تؤثر فيك للغاية.</a:t>
            </a:r>
            <a:endParaRPr lang="ar" altLang="fr-FR" sz="3200" dirty="0" smtClean="0">
              <a:cs typeface="Arial" pitchFamily="34" charset="0"/>
            </a:endParaRPr>
          </a:p>
          <a:p>
            <a:pPr algn="r" rtl="1" eaLnBrk="1" hangingPunct="1">
              <a:buFont typeface="Lucida Grande"/>
              <a:buNone/>
            </a:pPr>
            <a:endParaRPr lang="ar" altLang="fr-FR" sz="3200" dirty="0" smtClean="0">
              <a:cs typeface="Arial" pitchFamily="34" charset="0"/>
            </a:endParaRPr>
          </a:p>
          <a:p>
            <a:pPr algn="r" rtl="1" eaLnBrk="1" hangingPunct="1"/>
            <a:r>
              <a:rPr lang="ar" b="1" i="0" u="none" baseline="0">
                <a:cs typeface="Arial" pitchFamily="34" charset="0"/>
              </a:rPr>
              <a:t>هل يمكنك ذكر الإجراءات التي تقوم بتنفيذها بشكل يومي، والتي تنبع مباشرة من القيم الخاصة بك (الحياة الأسرية، والدراسة، والحياة العملية، إلخ.)؟</a:t>
            </a:r>
            <a:endParaRPr lang="ar" altLang="fr-FR" sz="3200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" dirty="0">
                <a:latin typeface="Arial" pitchFamily="34" charset="0"/>
                <a:cs typeface="Arial" pitchFamily="34" charset="0"/>
              </a:rPr>
              <a:t>مجموعة دمج الصحة والسلامة والأمن والمجتمع والبيئة (</a:t>
            </a:r>
            <a:r>
              <a:rPr lang="fr-FR" altLang="fr-FR" dirty="0">
                <a:cs typeface="Arial" pitchFamily="34" charset="0"/>
              </a:rPr>
              <a:t>H3SE</a:t>
            </a:r>
            <a:r>
              <a:rPr lang="ar" dirty="0">
                <a:latin typeface="Arial" pitchFamily="34" charset="0"/>
                <a:cs typeface="Arial" pitchFamily="34" charset="0"/>
              </a:rPr>
              <a:t>) - المناهج الدراسية الأساسية العامة 1.2 - قيمة السلامة – الإصدار الثاني</a:t>
            </a:r>
            <a:endParaRPr lang="ar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ar" sz="2400" b="1" i="0" u="none" cap="none" baseline="0">
                <a:solidFill>
                  <a:srgbClr val="A90025"/>
                </a:solidFill>
                <a:cs typeface="Arial" pitchFamily="34" charset="0"/>
              </a:rPr>
              <a:t>فيديو مقابلة بيل كاردنو – مدير موقع إلجين Elgin</a:t>
            </a:r>
            <a:endParaRPr lang="ar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8435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1"/>
            <a:fld id="{9339EEAF-690D-4736-A08D-3431796D20CE}" type="slidenum">
              <a:rPr/>
              <a:pPr/>
              <a:t>5</a:t>
            </a:fld>
            <a:endParaRPr lang="ar" altLang="fr-FR"/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" sz="1000" dirty="0">
                <a:latin typeface="Arial" pitchFamily="34" charset="0"/>
                <a:cs typeface="Arial" pitchFamily="34" charset="0"/>
              </a:rPr>
              <a:t>مجموعة دمج الصحة والسلامة والأمن والمجتمع والبيئة (</a:t>
            </a:r>
            <a:r>
              <a:rPr lang="fr-FR" altLang="fr-FR" sz="1000" dirty="0">
                <a:cs typeface="Arial" pitchFamily="34" charset="0"/>
              </a:rPr>
              <a:t>H3SE</a:t>
            </a:r>
            <a:r>
              <a:rPr lang="ar" sz="1000" dirty="0">
                <a:latin typeface="Arial" pitchFamily="34" charset="0"/>
                <a:cs typeface="Arial" pitchFamily="34" charset="0"/>
              </a:rPr>
              <a:t>) - المناهج الدراسية الأساسية العامة 1.2 - قيمة السلامة – الإصدار الثاني</a:t>
            </a:r>
            <a:endParaRPr lang="ar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ar" sz="2400" b="1" i="0" u="none" cap="none" baseline="0">
                <a:solidFill>
                  <a:srgbClr val="A90025"/>
                </a:solidFill>
                <a:cs typeface="Arial" pitchFamily="34" charset="0"/>
              </a:rPr>
              <a:t>فيديو زيارة إي-إل داريكارير</a:t>
            </a:r>
            <a:endParaRPr lang="ar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9459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1"/>
            <a:fld id="{FDE1A551-B263-4044-8C44-790889274A60}" type="slidenum">
              <a:rPr/>
              <a:pPr/>
              <a:t>6</a:t>
            </a:fld>
            <a:endParaRPr lang="ar" altLang="fr-FR"/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" sz="1000" dirty="0">
                <a:latin typeface="Arial" pitchFamily="34" charset="0"/>
                <a:cs typeface="Arial" pitchFamily="34" charset="0"/>
              </a:rPr>
              <a:t>مجموعة دمج الصحة والسلامة والأمن والمجتمع والبيئة (</a:t>
            </a:r>
            <a:r>
              <a:rPr lang="fr-FR" altLang="fr-FR" sz="1000" dirty="0">
                <a:cs typeface="Arial" pitchFamily="34" charset="0"/>
              </a:rPr>
              <a:t>H3SE</a:t>
            </a:r>
            <a:r>
              <a:rPr lang="ar" sz="1000" dirty="0">
                <a:latin typeface="Arial" pitchFamily="34" charset="0"/>
                <a:cs typeface="Arial" pitchFamily="34" charset="0"/>
              </a:rPr>
              <a:t>) - المناهج الدراسية الأساسية العامة 1.2 - قيمة السلامة – الإصدار الثاني</a:t>
            </a:r>
            <a:endParaRPr lang="ar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ar" b="1" i="0" u="none" baseline="0"/>
              <a:t>قيمة السلامة في مجموعة توتال "Total"</a:t>
            </a:r>
            <a:endParaRPr lang="ar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1"/>
            <a:fld id="{66D6EDE1-CB5E-4567-BC2E-F8970C94D59A}" type="slidenum">
              <a:rPr/>
              <a:pPr/>
              <a:t>7</a:t>
            </a:fld>
            <a:endParaRPr lang="ar" altLang="fr-FR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منذ سنوات طويلة جدًا، تحظى السلامة بالأولوية لدى مجموعة توتال "Total".</a:t>
            </a:r>
          </a:p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منذ يناير 2016: تم رفع السلامة إلى مرتبة أعلى في القيمة.</a:t>
            </a:r>
          </a:p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النتائج على عملياتنا: يتم تسليط الضوء دائمًا على الإجراءات التي تهدف إلى الحفاظ على السلامة وتحسينها.</a:t>
            </a:r>
          </a:p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فإذا كنت تعمل في صالح السلامة، لن يتم انتقادك أو توجيه اللوم إليك، حتى إذا أدى ذلك إلى توقف العمل في عملية كبيرة.</a:t>
            </a:r>
          </a:p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تسعى مجموعة توتال "Total" لأن تكون رائدة الطاقة المسؤولة. </a:t>
            </a:r>
          </a:p>
          <a:p>
            <a:pPr algn="r" rtl="1">
              <a:spcAft>
                <a:spcPts val="1500"/>
              </a:spcAft>
            </a:pPr>
            <a:endParaRPr lang="ar" altLang="fr-FR" smtClean="0">
              <a:cs typeface="Arial" pitchFamily="34" charset="0"/>
            </a:endParaRPr>
          </a:p>
          <a:p>
            <a:pPr algn="ctr" rtl="1">
              <a:spcAft>
                <a:spcPts val="1500"/>
              </a:spcAft>
              <a:buFont typeface="Lucida Grande"/>
              <a:buNone/>
            </a:pPr>
            <a:r>
              <a:rPr lang="ar" b="1" i="0" u="none" baseline="0">
                <a:solidFill>
                  <a:srgbClr val="A90025"/>
                </a:solidFill>
                <a:cs typeface="Arial" pitchFamily="34" charset="0"/>
              </a:rPr>
              <a:t>إذا</a:t>
            </a:r>
            <a:r>
              <a:rPr lang="ar" b="0" i="0" u="none" baseline="0">
                <a:solidFill>
                  <a:srgbClr val="A90025"/>
                </a:solidFill>
                <a:cs typeface="Arial" pitchFamily="34" charset="0"/>
              </a:rPr>
              <a:t> </a:t>
            </a:r>
            <a:r>
              <a:rPr lang="ar" b="1" i="0" u="none" baseline="0">
                <a:solidFill>
                  <a:srgbClr val="A90025"/>
                </a:solidFill>
                <a:cs typeface="Arial" pitchFamily="34" charset="0"/>
              </a:rPr>
              <a:t>كنت لا تشارك قيمة السلامة هذه، فأنت قد قررت أنك لا ترغب في العمل في المجموعة.</a:t>
            </a:r>
            <a:endParaRPr lang="ar" altLang="fr-FR" smtClean="0">
              <a:solidFill>
                <a:srgbClr val="A90025"/>
              </a:solidFill>
              <a:cs typeface="Arial" pitchFamily="34" charset="0"/>
            </a:endParaRPr>
          </a:p>
          <a:p>
            <a:pPr algn="r" rtl="1">
              <a:spcAft>
                <a:spcPts val="1500"/>
              </a:spcAft>
            </a:pPr>
            <a:endParaRPr lang="ar" altLang="fr-FR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" dirty="0">
                <a:latin typeface="Arial" pitchFamily="34" charset="0"/>
                <a:cs typeface="Arial" pitchFamily="34" charset="0"/>
              </a:rPr>
              <a:t>مجموعة دمج الصحة والسلامة والأمن والمجتمع والبيئة (</a:t>
            </a:r>
            <a:r>
              <a:rPr lang="fr-FR" altLang="fr-FR" dirty="0">
                <a:cs typeface="Arial" pitchFamily="34" charset="0"/>
              </a:rPr>
              <a:t>H3SE</a:t>
            </a:r>
            <a:r>
              <a:rPr lang="ar" dirty="0">
                <a:latin typeface="Arial" pitchFamily="34" charset="0"/>
                <a:cs typeface="Arial" pitchFamily="34" charset="0"/>
              </a:rPr>
              <a:t>) - المناهج الدراسية الأساسية العامة 1.2 - قيمة السلامة – الإصدار الثاني</a:t>
            </a:r>
            <a:endParaRPr lang="ar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1"/>
            <a:fld id="{B66D9FA3-C86E-4264-8D6E-C3A8DE3204DF}" type="slidenum">
              <a:rPr/>
              <a:pPr/>
              <a:t>8</a:t>
            </a:fld>
            <a:endParaRPr lang="ar" altLang="fr-FR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1" eaLnBrk="1" hangingPunct="1"/>
            <a:r>
              <a:rPr lang="ar" sz="2400" b="1" i="0" u="none" cap="none" baseline="0">
                <a:cs typeface="Arial" pitchFamily="34" charset="0"/>
              </a:rPr>
              <a:t>الأدوات الهامة لقيمة السلامة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/>
          <a:lstStyle/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تُعد بطاقة الإيقاف "Stop Card" أداة للتبادل والمناقشة، وذلك من أجل الحد من المخاطر،</a:t>
            </a:r>
          </a:p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القواعد الذهبية الاثنتا عشرة (12)، والقواعد الأساسية التي ينبغي احترامها ومتابعتها من أجل العمل بأمان،</a:t>
            </a:r>
          </a:p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ردود الأفعال </a:t>
            </a:r>
          </a:p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القضاء على أوجه القصور (ظروف غير طبيعية)،</a:t>
            </a:r>
          </a:p>
          <a:p>
            <a:pPr algn="r" rtl="1">
              <a:spcAft>
                <a:spcPts val="1500"/>
              </a:spcAft>
            </a:pPr>
            <a:r>
              <a:rPr lang="ar" b="0" i="0" u="none" baseline="0">
                <a:cs typeface="Arial" pitchFamily="34" charset="0"/>
              </a:rPr>
              <a:t>وغيرها الكثير ...</a:t>
            </a:r>
            <a:endParaRPr lang="ar" altLang="fr-FR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" dirty="0">
                <a:latin typeface="Arial" pitchFamily="34" charset="0"/>
                <a:cs typeface="Arial" pitchFamily="34" charset="0"/>
              </a:rPr>
              <a:t>مجموعة دمج الصحة والسلامة والأمن والمجتمع والبيئة (</a:t>
            </a:r>
            <a:r>
              <a:rPr lang="fr-FR" altLang="fr-FR" dirty="0">
                <a:cs typeface="Arial" pitchFamily="34" charset="0"/>
              </a:rPr>
              <a:t>H3SE</a:t>
            </a:r>
            <a:r>
              <a:rPr lang="ar">
                <a:latin typeface="Arial" pitchFamily="34" charset="0"/>
                <a:cs typeface="Arial" pitchFamily="34" charset="0"/>
              </a:rPr>
              <a:t>) - المناهج الدراسية الأساسية العامة 1.2 - قيمة السلامة – الإصدار الثاني</a:t>
            </a:r>
            <a:endParaRPr lang="ar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_total_modele_rouge_fonc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fr_total_modele_rouge_fonce</Template>
  <TotalTime>138</TotalTime>
  <Words>500</Words>
  <Application>Microsoft Office PowerPoint</Application>
  <PresentationFormat>Affichage à l'écran (4:3)</PresentationFormat>
  <Paragraphs>48</Paragraphs>
  <Slides>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fr_total_modele_rouge_fonce</vt:lpstr>
      <vt:lpstr>قيمة السلامة في مجموعة توتال "Total"</vt:lpstr>
      <vt:lpstr>أهداف الوحدة</vt:lpstr>
      <vt:lpstr>القيم = أسس ثقافتنا </vt:lpstr>
      <vt:lpstr>وبالنسبة لك؟</vt:lpstr>
      <vt:lpstr>فيديو مقابلة بيل كاردنو – مدير موقع إلجين Elgin</vt:lpstr>
      <vt:lpstr>فيديو زيارة إي-إل داريكارير</vt:lpstr>
      <vt:lpstr>قيمة السلامة في مجموعة توتال "Total"</vt:lpstr>
      <vt:lpstr>الأدوات الهامة لقيمة السلامة</vt:lpstr>
    </vt:vector>
  </TitlesOfParts>
  <Company>TOTAL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J0039122</dc:creator>
  <cp:lastModifiedBy>Denise Bedouret</cp:lastModifiedBy>
  <cp:revision>34</cp:revision>
  <dcterms:created xsi:type="dcterms:W3CDTF">2015-09-07T13:13:13Z</dcterms:created>
  <dcterms:modified xsi:type="dcterms:W3CDTF">2017-07-10T20:02:27Z</dcterms:modified>
</cp:coreProperties>
</file>