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</p:sldMasterIdLst>
  <p:notesMasterIdLst>
    <p:notesMasterId r:id="rId11"/>
  </p:notesMasterIdLst>
  <p:handoutMasterIdLst>
    <p:handoutMasterId r:id="rId12"/>
  </p:handoutMasterIdLst>
  <p:sldIdLst>
    <p:sldId id="26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162">
          <p15:clr>
            <a:srgbClr val="A4A3A4"/>
          </p15:clr>
        </p15:guide>
        <p15:guide id="2" orient="horz" pos="3412">
          <p15:clr>
            <a:srgbClr val="A4A3A4"/>
          </p15:clr>
        </p15:guide>
        <p15:guide id="3" orient="horz" pos="2264">
          <p15:clr>
            <a:srgbClr val="A4A3A4"/>
          </p15:clr>
        </p15:guide>
        <p15:guide id="4" orient="horz" pos="165">
          <p15:clr>
            <a:srgbClr val="A4A3A4"/>
          </p15:clr>
        </p15:guide>
        <p15:guide id="5" orient="horz" pos="2292">
          <p15:clr>
            <a:srgbClr val="A4A3A4"/>
          </p15:clr>
        </p15:guide>
        <p15:guide id="6" pos="756">
          <p15:clr>
            <a:srgbClr val="A4A3A4"/>
          </p15:clr>
        </p15:guide>
        <p15:guide id="7" pos="532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76AF"/>
    <a:srgbClr val="133C75"/>
    <a:srgbClr val="BD2B0B"/>
    <a:srgbClr val="7ABFC0"/>
    <a:srgbClr val="CAEBEA"/>
    <a:srgbClr val="55DD61"/>
    <a:srgbClr val="3AAFC3"/>
    <a:srgbClr val="FFAA00"/>
    <a:srgbClr val="ABCE36"/>
    <a:srgbClr val="00241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8" autoAdjust="0"/>
    <p:restoredTop sz="94692" autoAdjust="0"/>
  </p:normalViewPr>
  <p:slideViewPr>
    <p:cSldViewPr snapToObjects="1" showGuides="1">
      <p:cViewPr varScale="1">
        <p:scale>
          <a:sx n="102" d="100"/>
          <a:sy n="102" d="100"/>
        </p:scale>
        <p:origin x="-96" y="-156"/>
      </p:cViewPr>
      <p:guideLst>
        <p:guide orient="horz" pos="1162"/>
        <p:guide orient="horz" pos="3412"/>
        <p:guide orient="horz" pos="2264"/>
        <p:guide orient="horz" pos="165"/>
        <p:guide orient="horz" pos="2292"/>
        <p:guide pos="756"/>
        <p:guide pos="53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26C1A-E9C0-3649-8DE0-0F721770D521}" type="datetimeFigureOut">
              <a:rPr lang="fr-FR" smtClean="0"/>
              <a:pPr/>
              <a:t>29/09/2017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6351CB-C7E3-8F4F-AA6E-DB407BF173D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562076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6820A-C1B1-9944-A68D-DA5B884778EE}" type="datetimeFigureOut">
              <a:rPr lang="fr-FR" smtClean="0"/>
              <a:pPr/>
              <a:t>29/09/2017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EBCA58-F001-2A42-AB6A-B366B18E47A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2721086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ce réservé de l’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" smtClean="0"/>
          </a:p>
        </p:txBody>
      </p:sp>
      <p:sp>
        <p:nvSpPr>
          <p:cNvPr id="3277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fld id="{6B4F8E1E-7904-4F6E-A3EB-54DA2C2F7776}" type="slidenum">
              <a:rPr/>
              <a:pPr algn="l" rtl="0"/>
              <a:t>3</a:t>
            </a:fld>
            <a:endParaRPr lang="de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2433" y="0"/>
            <a:ext cx="9146433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188000" y="2106000"/>
            <a:ext cx="7276629" cy="1487487"/>
          </a:xfrm>
        </p:spPr>
        <p:txBody>
          <a:bodyPr lIns="0" rIns="0"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0" hasCustomPrompt="1"/>
          </p:nvPr>
        </p:nvSpPr>
        <p:spPr>
          <a:xfrm>
            <a:off x="1188000" y="3639600"/>
            <a:ext cx="7276629" cy="1778000"/>
          </a:xfrm>
        </p:spPr>
        <p:txBody>
          <a:bodyPr lIns="0" r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 smtClean="0"/>
              <a:t>Cliquez pour modifier les styles des sous-titres du masque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750000"/>
            <a:ext cx="9144000" cy="10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TOTAL_LOGO_bandeau_01_haut_T_RGB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363225"/>
            <a:ext cx="6084167" cy="8609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smtClean="0"/>
              <a:t>Presentation title - Place and Country - Date Month Day Year</a:t>
            </a:r>
            <a:endParaRPr lang="fr-FR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smtClean="0"/>
              <a:t>Presentation title - Place and Country - Date Month Day Year</a:t>
            </a:r>
            <a:endParaRPr lang="fr-FR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457200" y="1125538"/>
            <a:ext cx="8218800" cy="5040311"/>
          </a:xfrm>
        </p:spPr>
        <p:txBody>
          <a:bodyPr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xmlns="" val="365818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2493952"/>
            <a:ext cx="7772400" cy="1362075"/>
          </a:xfrm>
        </p:spPr>
        <p:txBody>
          <a:bodyPr anchor="ctr">
            <a:noAutofit/>
          </a:bodyPr>
          <a:lstStyle>
            <a:lvl1pPr algn="l">
              <a:defRPr sz="3200" b="1" cap="all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Presentation title - Place and Country - Date Month Day Year</a:t>
            </a:r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8928000" y="0"/>
            <a:ext cx="216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Helvetica"/>
              <a:cs typeface="Helvetic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125538"/>
            <a:ext cx="4038600" cy="50006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1080000" indent="-180000"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038600" cy="50006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Presentation title - Place and Country - Date Month Day Year</a:t>
            </a:r>
            <a:endParaRPr lang="fr-FR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bar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1695600"/>
            <a:ext cx="8218800" cy="428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 smtClean="0"/>
              <a:t>Bar graph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 - Place and Country - Date Month Day Year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2267744" y="1418400"/>
            <a:ext cx="4608512" cy="338554"/>
          </a:xfrm>
        </p:spPr>
        <p:txBody>
          <a:bodyPr wrap="square" anchor="t" anchorCtr="1">
            <a:spAutoFit/>
          </a:bodyPr>
          <a:lstStyle>
            <a:lvl1pPr algn="ctr">
              <a:buNone/>
              <a:defRPr sz="1600"/>
            </a:lvl1pPr>
          </a:lstStyle>
          <a:p>
            <a:pPr lvl="0"/>
            <a:r>
              <a:rPr lang="fr-FR" dirty="0" smtClean="0"/>
              <a:t>Bar graph </a:t>
            </a:r>
            <a:r>
              <a:rPr lang="fr-FR" dirty="0" err="1" smtClean="0"/>
              <a:t>title</a:t>
            </a:r>
            <a:endParaRPr lang="fr-FR" dirty="0"/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dirty="0" smtClean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xmlns="" val="2300454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Graphiques bar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972000"/>
            <a:ext cx="8218800" cy="248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 smtClean="0"/>
              <a:t>Bar graph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 - Place and Country - Date Month Day Year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457200" y="3510000"/>
            <a:ext cx="8218800" cy="248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 smtClean="0"/>
              <a:t>Bar graph</a:t>
            </a:r>
            <a:endParaRPr lang="fr-FR" dirty="0"/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dirty="0" smtClean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xmlns="" val="2300454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ann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1767600"/>
            <a:ext cx="8218800" cy="42480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fr-FR" dirty="0" smtClean="0"/>
              <a:t>Ring graph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 - Place and Country - Date Month Day Year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2267744" y="1418400"/>
            <a:ext cx="4608512" cy="338554"/>
          </a:xfrm>
        </p:spPr>
        <p:txBody>
          <a:bodyPr wrap="square" anchor="t" anchorCtr="1">
            <a:spAutoFit/>
          </a:bodyPr>
          <a:lstStyle>
            <a:lvl1pPr algn="ctr">
              <a:spcBef>
                <a:spcPct val="50000"/>
              </a:spcBef>
              <a:buNone/>
              <a:defRPr sz="1600"/>
            </a:lvl1pPr>
          </a:lstStyle>
          <a:p>
            <a:pPr algn="ctr">
              <a:spcBef>
                <a:spcPct val="50000"/>
              </a:spcBef>
            </a:pPr>
            <a:r>
              <a:rPr lang="en-GB" sz="1600" dirty="0" smtClean="0">
                <a:cs typeface="Arial"/>
              </a:rPr>
              <a:t>Ring graph title</a:t>
            </a:r>
            <a:endParaRPr lang="en-GB" sz="1600" dirty="0">
              <a:cs typeface="Arial"/>
            </a:endParaRPr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dirty="0" smtClean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xmlns="" val="2300454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1125538"/>
            <a:ext cx="8218488" cy="4896000"/>
          </a:xfrm>
          <a:prstGeom prst="rect">
            <a:avLst/>
          </a:prstGeom>
        </p:spPr>
        <p:txBody>
          <a:bodyPr anchor="t" anchorCtr="0"/>
          <a:lstStyle>
            <a:lvl1pPr>
              <a:defRPr/>
            </a:lvl1pPr>
          </a:lstStyle>
          <a:p>
            <a:pPr lvl="0"/>
            <a:r>
              <a:rPr lang="fr-FR" dirty="0" smtClean="0"/>
              <a:t>Table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 - Place and Country - Date Month Day Year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dirty="0" smtClean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xmlns="" val="2300454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Presentation title - Place and Country - Date Month Day Year</a:t>
            </a:r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957685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8488" cy="635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noProof="0" dirty="0" smtClean="0"/>
              <a:t>Cliquez et modifiez le titre</a:t>
            </a:r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57200" y="6411916"/>
            <a:ext cx="55626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n-lt"/>
                <a:cs typeface="Helvetica"/>
              </a:defRPr>
            </a:lvl1pPr>
          </a:lstStyle>
          <a:p>
            <a:r>
              <a:rPr lang="en-US" dirty="0" smtClean="0"/>
              <a:t>Presentation title - Place and Country - Date Month Day Year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411916"/>
            <a:ext cx="725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Helvetica"/>
              </a:defRPr>
            </a:lvl1pPr>
          </a:lstStyle>
          <a:p>
            <a:fld id="{21F90BE8-D879-4F46-ACF9-7BCC67DCFB7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9031305" y="0"/>
            <a:ext cx="112695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Helvetica"/>
              <a:cs typeface="Helvetica"/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457200" y="6311850"/>
            <a:ext cx="8686800" cy="1588"/>
          </a:xfrm>
          <a:prstGeom prst="line">
            <a:avLst/>
          </a:prstGeom>
          <a:ln w="9525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rot="5400000">
            <a:off x="7334251" y="6594478"/>
            <a:ext cx="365125" cy="1588"/>
          </a:xfrm>
          <a:prstGeom prst="line">
            <a:avLst/>
          </a:prstGeom>
          <a:ln w="6350" cap="flat" cmpd="sng" algn="ctr">
            <a:solidFill>
              <a:schemeClr val="tx1">
                <a:alpha val="7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8218488" cy="5001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dirty="0" smtClean="0"/>
              <a:t>Modifiez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</a:p>
          <a:p>
            <a:pPr lvl="3"/>
            <a:r>
              <a:rPr lang="fr-FR" noProof="0" dirty="0" smtClean="0"/>
              <a:t>Quatrième niveau</a:t>
            </a:r>
          </a:p>
        </p:txBody>
      </p:sp>
      <p:pic>
        <p:nvPicPr>
          <p:cNvPr id="11" name="Image 10" descr="TOTAL_AD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5087" y="6374892"/>
            <a:ext cx="1008000" cy="4021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90" r:id="rId2"/>
    <p:sldLayoutId id="2147483658" r:id="rId3"/>
    <p:sldLayoutId id="2147483659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200" b="1" i="0" kern="1200" cap="all">
          <a:solidFill>
            <a:schemeClr val="accent3">
              <a:lumMod val="75000"/>
            </a:schemeClr>
          </a:solidFill>
          <a:latin typeface="+mj-lt"/>
          <a:ea typeface="+mj-ea"/>
          <a:cs typeface="Arial"/>
        </a:defRPr>
      </a:lvl1pPr>
    </p:titleStyle>
    <p:bodyStyle>
      <a:lvl1pPr marL="285750" indent="-285750" algn="l" defTabSz="457200" rtl="0" eaLnBrk="1" latinLnBrk="0" hangingPunct="1">
        <a:spcBef>
          <a:spcPts val="300"/>
        </a:spcBef>
        <a:spcAft>
          <a:spcPts val="300"/>
        </a:spcAft>
        <a:buClr>
          <a:schemeClr val="accent3">
            <a:lumMod val="75000"/>
          </a:schemeClr>
        </a:buClr>
        <a:buSzPct val="120000"/>
        <a:buFont typeface="Lucida Grande"/>
        <a:buChar char="●"/>
        <a:defRPr sz="2000" kern="1200">
          <a:solidFill>
            <a:schemeClr val="tx1"/>
          </a:solidFill>
          <a:latin typeface="+mn-lt"/>
          <a:ea typeface="+mn-ea"/>
          <a:cs typeface="Arial"/>
        </a:defRPr>
      </a:lvl1pPr>
      <a:lvl2pPr marL="447675" indent="-180975" algn="l" defTabSz="533400" rtl="0" eaLnBrk="1" latinLnBrk="0" hangingPunct="1">
        <a:spcBef>
          <a:spcPts val="300"/>
        </a:spcBef>
        <a:spcAft>
          <a:spcPts val="300"/>
        </a:spcAft>
        <a:buClr>
          <a:schemeClr val="accent3">
            <a:lumMod val="75000"/>
          </a:schemeClr>
        </a:buClr>
        <a:buFont typeface="Lucida Grande"/>
        <a:buChar char="-"/>
        <a:defRPr sz="1800" kern="1200">
          <a:solidFill>
            <a:schemeClr val="tx1"/>
          </a:solidFill>
          <a:latin typeface="+mn-lt"/>
          <a:ea typeface="+mn-ea"/>
          <a:cs typeface="Arial"/>
        </a:defRPr>
      </a:lvl2pPr>
      <a:lvl3pPr marL="806450" indent="-180975" algn="l" defTabSz="457200" rtl="0" eaLnBrk="1" latinLnBrk="0" hangingPunct="1">
        <a:spcBef>
          <a:spcPts val="300"/>
        </a:spcBef>
        <a:spcAft>
          <a:spcPts val="300"/>
        </a:spcAft>
        <a:buClr>
          <a:schemeClr val="accent3">
            <a:lumMod val="75000"/>
          </a:schemeClr>
        </a:buClr>
        <a:buSzPct val="100000"/>
        <a:buFont typeface="Lucida Grande"/>
        <a:buChar char="•"/>
        <a:defRPr sz="1600" kern="1200">
          <a:solidFill>
            <a:schemeClr val="tx1"/>
          </a:solidFill>
          <a:latin typeface="+mn-lt"/>
          <a:ea typeface="+mn-ea"/>
          <a:cs typeface="Arial"/>
        </a:defRPr>
      </a:lvl3pPr>
      <a:lvl4pPr marL="1076325" indent="-171450" algn="l" defTabSz="457200" rtl="0" eaLnBrk="1" latinLnBrk="0" hangingPunct="1">
        <a:spcBef>
          <a:spcPts val="300"/>
        </a:spcBef>
        <a:spcAft>
          <a:spcPts val="300"/>
        </a:spcAft>
        <a:buClr>
          <a:schemeClr val="accent3">
            <a:lumMod val="75000"/>
          </a:schemeClr>
        </a:buClr>
        <a:buSzPct val="80000"/>
        <a:buFont typeface="Lucida Grande"/>
        <a:buChar char="-"/>
        <a:tabLst/>
        <a:defRPr sz="1600" kern="1200">
          <a:solidFill>
            <a:schemeClr val="tx1"/>
          </a:solidFill>
          <a:latin typeface="+mn-lt"/>
          <a:ea typeface="+mn-ea"/>
          <a:cs typeface="Helvetica"/>
        </a:defRPr>
      </a:lvl4pPr>
      <a:lvl5pPr marL="1260000" indent="-180975" algn="l" defTabSz="352425" rtl="0" eaLnBrk="1" latinLnBrk="0" hangingPunct="1">
        <a:spcBef>
          <a:spcPts val="300"/>
        </a:spcBef>
        <a:spcAft>
          <a:spcPts val="300"/>
        </a:spcAft>
        <a:buClr>
          <a:srgbClr val="800000"/>
        </a:buClr>
        <a:buSzPct val="100000"/>
        <a:buFont typeface="Lucida Grande"/>
        <a:buNone/>
        <a:defRPr sz="1600" kern="1200">
          <a:solidFill>
            <a:schemeClr val="tx1"/>
          </a:solidFill>
          <a:latin typeface="+mn-lt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ZoneTexte 1"/>
          <p:cNvSpPr txBox="1">
            <a:spLocks noChangeArrowheads="1"/>
          </p:cNvSpPr>
          <p:nvPr/>
        </p:nvSpPr>
        <p:spPr bwMode="auto">
          <a:xfrm>
            <a:off x="3200400" y="32766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1" hangingPunct="1"/>
            <a:endParaRPr lang="en" alt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87450" y="2106613"/>
            <a:ext cx="7277100" cy="1487487"/>
          </a:xfrm>
        </p:spPr>
        <p:txBody>
          <a:bodyPr/>
          <a:lstStyle/>
          <a:p>
            <a:pPr algn="l" rtl="0" eaLnBrk="1" fontAlgn="auto" hangingPunct="1">
              <a:spcAft>
                <a:spcPts val="0"/>
              </a:spcAft>
              <a:defRPr/>
            </a:pPr>
            <a:r>
              <a:rPr lang="en" b="1" i="0" u="none" baseline="0">
                <a:ea typeface="+mj-ea"/>
              </a:rPr>
              <a:t>Total Safety Value</a:t>
            </a:r>
            <a:endParaRPr lang="en" dirty="0">
              <a:ea typeface="+mj-ea"/>
            </a:endParaRPr>
          </a:p>
        </p:txBody>
      </p:sp>
      <p:sp>
        <p:nvSpPr>
          <p:cNvPr id="14339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1187450" y="3640138"/>
            <a:ext cx="7277100" cy="1778000"/>
          </a:xfrm>
        </p:spPr>
        <p:txBody>
          <a:bodyPr/>
          <a:lstStyle/>
          <a:p>
            <a:r>
              <a:rPr lang="en" dirty="0" smtClean="0">
                <a:cs typeface="Arial" pitchFamily="34" charset="0"/>
              </a:rPr>
              <a:t>Safety Training for New Recruits</a:t>
            </a:r>
          </a:p>
          <a:p>
            <a:pPr algn="l" rtl="0" eaLnBrk="1" hangingPunct="1"/>
            <a:r>
              <a:rPr lang="en" b="0" i="0" u="none" baseline="0" dirty="0" smtClean="0">
                <a:cs typeface="Arial" pitchFamily="34" charset="0"/>
              </a:rPr>
              <a:t>Module </a:t>
            </a:r>
            <a:r>
              <a:rPr lang="en" b="0" i="0" u="none" baseline="0" dirty="0">
                <a:cs typeface="Arial" pitchFamily="34" charset="0"/>
              </a:rPr>
              <a:t>TCG 1.2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ZoneTexte 1"/>
          <p:cNvSpPr txBox="1">
            <a:spLocks noChangeArrowheads="1"/>
          </p:cNvSpPr>
          <p:nvPr/>
        </p:nvSpPr>
        <p:spPr bwMode="auto">
          <a:xfrm>
            <a:off x="3200400" y="32766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1" hangingPunct="1"/>
            <a:endParaRPr lang="de" alt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87450" y="2106613"/>
            <a:ext cx="7277100" cy="1487487"/>
          </a:xfrm>
        </p:spPr>
        <p:txBody>
          <a:bodyPr/>
          <a:lstStyle/>
          <a:p>
            <a:pPr algn="l" rtl="0" eaLnBrk="1" fontAlgn="auto" hangingPunct="1">
              <a:spcAft>
                <a:spcPts val="0"/>
              </a:spcAft>
              <a:defRPr/>
            </a:pPr>
            <a:r>
              <a:rPr lang="de" b="1" i="0" u="none" baseline="0">
                <a:ea typeface="+mj-ea"/>
              </a:rPr>
              <a:t>Der Sicherheitswert bei Total</a:t>
            </a:r>
            <a:endParaRPr lang="de" dirty="0">
              <a:ea typeface="+mj-ea"/>
            </a:endParaRPr>
          </a:p>
        </p:txBody>
      </p:sp>
      <p:sp>
        <p:nvSpPr>
          <p:cNvPr id="14339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1187450" y="3640138"/>
            <a:ext cx="7277100" cy="1778000"/>
          </a:xfrm>
        </p:spPr>
        <p:txBody>
          <a:bodyPr/>
          <a:lstStyle/>
          <a:p>
            <a:pPr algn="l" rtl="0" eaLnBrk="1" hangingPunct="1"/>
            <a:r>
              <a:rPr lang="de" b="0" i="0" u="none" baseline="0">
                <a:cs typeface="Arial" pitchFamily="34" charset="0"/>
              </a:rPr>
              <a:t>H3SE-Integrationskit</a:t>
            </a:r>
          </a:p>
          <a:p>
            <a:pPr algn="l" rtl="0" eaLnBrk="1" hangingPunct="1"/>
            <a:r>
              <a:rPr lang="de" b="0" i="0" u="none" baseline="0">
                <a:cs typeface="Arial" pitchFamily="34" charset="0"/>
              </a:rPr>
              <a:t>Modul TCG 1.2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 eaLnBrk="1" fontAlgn="auto" hangingPunct="1">
              <a:spcAft>
                <a:spcPts val="0"/>
              </a:spcAft>
              <a:defRPr/>
            </a:pPr>
            <a:r>
              <a:rPr lang="de" b="1" i="0" u="none" baseline="0">
                <a:solidFill>
                  <a:schemeClr val="accent3">
                    <a:lumMod val="75000"/>
                  </a:schemeClr>
                </a:solidFill>
              </a:rPr>
              <a:t>Ziele des Moduls</a:t>
            </a:r>
            <a:endParaRPr lang="de" dirty="0">
              <a:solidFill>
                <a:schemeClr val="accent3">
                  <a:lumMod val="75000"/>
                </a:schemeClr>
              </a:solidFill>
              <a:ea typeface="+mj-ea"/>
            </a:endParaRPr>
          </a:p>
        </p:txBody>
      </p:sp>
      <p:sp>
        <p:nvSpPr>
          <p:cNvPr id="15362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lang="de" sz="1000" b="0" i="0" u="none" baseline="0" dirty="0">
                <a:latin typeface="Arial" pitchFamily="34" charset="0"/>
                <a:cs typeface="Arial" pitchFamily="34" charset="0"/>
              </a:rPr>
              <a:t>H3SE-Integrationskit – TCG 1.2 – Sicherheitswert – V2</a:t>
            </a:r>
            <a:endParaRPr lang="de" altLang="fr-F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3" name="Espace réservé du numéro de diapositive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fld id="{F1D4E1EA-3F94-4338-9C97-C273E454D7D6}" type="slidenum">
              <a:rPr/>
              <a:pPr algn="r" rtl="0"/>
              <a:t>3</a:t>
            </a:fld>
            <a:endParaRPr lang="de" altLang="fr-FR"/>
          </a:p>
        </p:txBody>
      </p:sp>
      <p:sp>
        <p:nvSpPr>
          <p:cNvPr id="15364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457200" y="1484313"/>
            <a:ext cx="8218488" cy="4681537"/>
          </a:xfrm>
        </p:spPr>
        <p:txBody>
          <a:bodyPr/>
          <a:lstStyle/>
          <a:p>
            <a:pPr marL="0" indent="0" algn="l" rtl="0">
              <a:buFont typeface="Lucida Grande"/>
              <a:buNone/>
            </a:pPr>
            <a:r>
              <a:rPr lang="de" b="0" i="0" u="none" baseline="0">
                <a:cs typeface="Arial" pitchFamily="34" charset="0"/>
              </a:rPr>
              <a:t>Am Ende dieses Moduls:</a:t>
            </a:r>
          </a:p>
          <a:p>
            <a:pPr marL="0" indent="0" algn="l" rtl="0">
              <a:buFont typeface="Lucida Grande"/>
              <a:buNone/>
            </a:pPr>
            <a:endParaRPr lang="de" altLang="fr-FR" dirty="0" smtClean="0">
              <a:cs typeface="Arial" pitchFamily="34" charset="0"/>
            </a:endParaRPr>
          </a:p>
          <a:p>
            <a:pPr marL="285750" lvl="1" indent="-285750" algn="l" rtl="0" eaLnBrk="1" hangingPunct="1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lang="de" sz="2000" b="0" i="0" u="none" baseline="0">
                <a:cs typeface="Arial" pitchFamily="34" charset="0"/>
              </a:rPr>
              <a:t>Verstehen Sie, inwiefern die Sicherheit bei Total ein Wert und nicht einfach eine Priorität ist.</a:t>
            </a:r>
          </a:p>
          <a:p>
            <a:pPr marL="285750" lvl="1" indent="-285750" algn="l" rtl="0" eaLnBrk="1" hangingPunct="1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lang="de" sz="2000" b="0" i="0" u="none" baseline="0">
                <a:cs typeface="Arial" pitchFamily="34" charset="0"/>
              </a:rPr>
              <a:t>Sind Sie in der Lage, die Elemente, die den Sicherheitswert der Gruppe personifizieren/bezeugen, in ihrer täglichen Praxis und ihrem Umfeld zu identifizieren (Entscheidungen, Gewohnheiten, Handlungsweisen).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 eaLnBrk="1" fontAlgn="auto" hangingPunct="1">
              <a:spcAft>
                <a:spcPts val="0"/>
              </a:spcAft>
              <a:defRPr/>
            </a:pPr>
            <a:r>
              <a:rPr lang="de" b="1" i="0" u="none" baseline="0"/>
              <a:t>Werte = die Fundamente unserer Kultur </a:t>
            </a:r>
            <a:endParaRPr lang="de" dirty="0">
              <a:solidFill>
                <a:schemeClr val="accent3">
                  <a:lumMod val="75000"/>
                </a:schemeClr>
              </a:solidFill>
              <a:ea typeface="+mj-ea"/>
            </a:endParaRPr>
          </a:p>
        </p:txBody>
      </p:sp>
      <p:sp>
        <p:nvSpPr>
          <p:cNvPr id="16387" name="Espace réservé du numéro de diapositive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fld id="{55FBC377-1A2C-4D6C-B58C-93D4ABE566A4}" type="slidenum">
              <a:rPr/>
              <a:pPr algn="r" rtl="0"/>
              <a:t>4</a:t>
            </a:fld>
            <a:endParaRPr lang="de" altLang="fr-FR"/>
          </a:p>
        </p:txBody>
      </p:sp>
      <p:sp>
        <p:nvSpPr>
          <p:cNvPr id="16388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3962400" y="1484313"/>
            <a:ext cx="4930775" cy="4681537"/>
          </a:xfrm>
        </p:spPr>
        <p:txBody>
          <a:bodyPr/>
          <a:lstStyle/>
          <a:p>
            <a:pPr marL="285750" lvl="1" indent="-285750" algn="l" rtl="0" eaLnBrk="1" hangingPunct="1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lang="de" sz="2000" b="0" i="0" u="none" baseline="0">
                <a:cs typeface="Arial" pitchFamily="34" charset="0"/>
              </a:rPr>
              <a:t>Der Wert steht auf der Stufe der Ethik, der Unternehmenskultur (eine Kultur ist eine Gesamtheit von Werten).</a:t>
            </a:r>
          </a:p>
          <a:p>
            <a:pPr marL="285750" lvl="1" indent="-285750" algn="l" rtl="0" eaLnBrk="1" hangingPunct="1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lang="de" sz="2000" b="0" i="0" u="none" baseline="0">
                <a:cs typeface="Arial" pitchFamily="34" charset="0"/>
              </a:rPr>
              <a:t>Eine Priorität kann sich ändern. Ein Wert bleibt und durchdringt alles, was man tut. </a:t>
            </a:r>
          </a:p>
          <a:p>
            <a:pPr marL="285750" lvl="1" indent="-285750" algn="l" rtl="0" eaLnBrk="1" hangingPunct="1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lang="de" sz="2000" b="0" i="0" u="none" baseline="0">
                <a:cs typeface="Arial" pitchFamily="34" charset="0"/>
              </a:rPr>
              <a:t>Ein Wert kann hinterfragt werden, er ist nicht zu diskutieren: es sind keine Kompromisse möglich!</a:t>
            </a:r>
          </a:p>
          <a:p>
            <a:pPr algn="l" defTabSz="533400" rtl="0" eaLnBrk="1" hangingPunct="1">
              <a:spcAft>
                <a:spcPts val="1500"/>
              </a:spcAft>
            </a:pPr>
            <a:r>
              <a:rPr lang="de" b="0" i="0" u="none" baseline="0">
                <a:cs typeface="Arial" pitchFamily="34" charset="0"/>
              </a:rPr>
              <a:t>Der Wert gilt universell über die Unterschiede zwischen den Ländern und den Kulturen hinaus. </a:t>
            </a:r>
            <a:endParaRPr lang="de" altLang="fr-FR" dirty="0" smtClean="0">
              <a:cs typeface="Helvetica" pitchFamily="34" charset="0"/>
            </a:endParaRPr>
          </a:p>
        </p:txBody>
      </p:sp>
      <p:pic>
        <p:nvPicPr>
          <p:cNvPr id="16389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276475"/>
            <a:ext cx="2995613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lang="de" sz="1000" b="0" i="0" u="none" baseline="0" dirty="0">
                <a:latin typeface="Arial" pitchFamily="34" charset="0"/>
                <a:cs typeface="Arial" pitchFamily="34" charset="0"/>
              </a:rPr>
              <a:t>H3SE-Integrationskit – TCG 1.2 – Sicherheitswert – V2</a:t>
            </a:r>
            <a:endParaRPr lang="de" altLang="fr-FR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 eaLnBrk="1" fontAlgn="auto" hangingPunct="1">
              <a:spcAft>
                <a:spcPts val="0"/>
              </a:spcAft>
              <a:defRPr/>
            </a:pPr>
            <a:r>
              <a:rPr lang="de" b="1" i="0" u="none" baseline="0"/>
              <a:t>UND für Sie?</a:t>
            </a:r>
            <a:endParaRPr lang="de" dirty="0">
              <a:solidFill>
                <a:schemeClr val="accent3">
                  <a:lumMod val="75000"/>
                </a:schemeClr>
              </a:solidFill>
              <a:ea typeface="+mj-ea"/>
            </a:endParaRPr>
          </a:p>
        </p:txBody>
      </p:sp>
      <p:sp>
        <p:nvSpPr>
          <p:cNvPr id="17411" name="Espace réservé du numéro de diapositive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fld id="{358A479E-B9BE-4EB4-988B-864A90D01CC7}" type="slidenum">
              <a:rPr/>
              <a:pPr algn="r" rtl="0"/>
              <a:t>5</a:t>
            </a:fld>
            <a:endParaRPr lang="de" altLang="fr-FR" dirty="0"/>
          </a:p>
        </p:txBody>
      </p:sp>
      <p:sp>
        <p:nvSpPr>
          <p:cNvPr id="17412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457200" y="1125538"/>
            <a:ext cx="8218488" cy="5040312"/>
          </a:xfrm>
        </p:spPr>
        <p:txBody>
          <a:bodyPr/>
          <a:lstStyle/>
          <a:p>
            <a:pPr algn="l" rtl="0" eaLnBrk="1" hangingPunct="1"/>
            <a:r>
              <a:rPr lang="de" b="1" i="0" u="none" baseline="0">
                <a:cs typeface="Arial" pitchFamily="34" charset="0"/>
              </a:rPr>
              <a:t>Wie würden Sie Ihre Werte definieren? </a:t>
            </a:r>
            <a:r>
              <a:rPr lang="de" sz="3200">
                <a:cs typeface="Arial" pitchFamily="34" charset="0"/>
              </a:rPr>
              <a:t/>
            </a:r>
            <a:br>
              <a:rPr lang="de" sz="3200">
                <a:cs typeface="Arial" pitchFamily="34" charset="0"/>
              </a:rPr>
            </a:br>
            <a:r>
              <a:rPr lang="de" b="0" i="0" u="none" baseline="0">
                <a:cs typeface="Arial" pitchFamily="34" charset="0"/>
              </a:rPr>
              <a:t>Diejenigen, die, wenn sie von anderen hinterfragt oder durch einen Vorfall erschüttert werden, Sie schockieren oder besonders berühren.</a:t>
            </a:r>
            <a:endParaRPr lang="de" altLang="fr-FR" sz="3200" dirty="0" smtClean="0">
              <a:cs typeface="Arial" pitchFamily="34" charset="0"/>
            </a:endParaRPr>
          </a:p>
          <a:p>
            <a:pPr algn="l" rtl="0" eaLnBrk="1" hangingPunct="1">
              <a:buFont typeface="Lucida Grande"/>
              <a:buNone/>
            </a:pPr>
            <a:endParaRPr lang="de" altLang="fr-FR" sz="3200" dirty="0" smtClean="0">
              <a:cs typeface="Arial" pitchFamily="34" charset="0"/>
            </a:endParaRPr>
          </a:p>
          <a:p>
            <a:pPr algn="l" rtl="0" eaLnBrk="1" hangingPunct="1"/>
            <a:r>
              <a:rPr lang="de" b="1" i="0" u="none" baseline="0">
                <a:cs typeface="Arial" pitchFamily="34" charset="0"/>
              </a:rPr>
              <a:t>Können Sie Aktionen nennen, die Sie täglich umsetzen und die sich direkt aus ihren Werten ableiten (Familienleben, Studium, Berufsleben usw.)?</a:t>
            </a:r>
            <a:endParaRPr lang="de" altLang="fr-FR" sz="3200" dirty="0" smtClean="0">
              <a:cs typeface="Arial" pitchFamily="34" charset="0"/>
            </a:endParaRPr>
          </a:p>
        </p:txBody>
      </p:sp>
      <p:sp>
        <p:nvSpPr>
          <p:cNvPr id="6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lang="de" sz="1000" b="0" i="0" u="none" baseline="0" dirty="0">
                <a:latin typeface="Arial" pitchFamily="34" charset="0"/>
                <a:cs typeface="Arial" pitchFamily="34" charset="0"/>
              </a:rPr>
              <a:t>H3SE-Integrationskit – TCG 1.2 – Sicherheitswert – V2</a:t>
            </a:r>
            <a:endParaRPr lang="de" altLang="fr-FR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re 4"/>
          <p:cNvSpPr>
            <a:spLocks noGrp="1"/>
          </p:cNvSpPr>
          <p:nvPr>
            <p:ph type="title"/>
          </p:nvPr>
        </p:nvSpPr>
        <p:spPr bwMode="auto">
          <a:xfrm>
            <a:off x="323850" y="260350"/>
            <a:ext cx="8064500" cy="64837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rtl="0" eaLnBrk="1" hangingPunct="1"/>
            <a:r>
              <a:rPr lang="de" sz="2400" b="1" i="0" u="none" cap="none" baseline="0">
                <a:solidFill>
                  <a:srgbClr val="A90025"/>
                </a:solidFill>
                <a:cs typeface="Arial" pitchFamily="34" charset="0"/>
              </a:rPr>
              <a:t>Video Interview Bill Cardno – Standortleiter Elgin</a:t>
            </a:r>
            <a:endParaRPr lang="de" altLang="fr-FR" sz="2400" cap="none" dirty="0" smtClean="0">
              <a:solidFill>
                <a:srgbClr val="A90025"/>
              </a:solidFill>
              <a:cs typeface="Arial" pitchFamily="34" charset="0"/>
            </a:endParaRPr>
          </a:p>
        </p:txBody>
      </p:sp>
      <p:pic>
        <p:nvPicPr>
          <p:cNvPr id="18436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2420938"/>
            <a:ext cx="3240087" cy="18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Imag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1773238"/>
            <a:ext cx="4427538" cy="320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ce réservé du numéro de diapositive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66D6EDE1-CB5E-4567-BC2E-F8970C94D59A}" type="slidenum">
              <a:rPr sz="1800">
                <a:solidFill>
                  <a:schemeClr val="tx1"/>
                </a:solidFill>
                <a:cs typeface="+mn-cs"/>
              </a:rPr>
              <a:pPr/>
              <a:t>6</a:t>
            </a:fld>
            <a:endParaRPr lang="de" altLang="fr-FR" sz="1800" dirty="0">
              <a:solidFill>
                <a:schemeClr val="tx1"/>
              </a:solidFill>
              <a:cs typeface="+mn-cs"/>
            </a:endParaRPr>
          </a:p>
        </p:txBody>
      </p:sp>
      <p:sp>
        <p:nvSpPr>
          <p:cNvPr id="9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lang="de" sz="1000" b="0" i="0" u="none" baseline="0" dirty="0">
                <a:latin typeface="Arial" pitchFamily="34" charset="0"/>
                <a:cs typeface="Arial" pitchFamily="34" charset="0"/>
              </a:rPr>
              <a:t>H3SE-Integrationskit – TCG 1.2 – Sicherheitswert – V2</a:t>
            </a:r>
            <a:endParaRPr lang="de" altLang="fr-FR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re 4"/>
          <p:cNvSpPr>
            <a:spLocks noGrp="1"/>
          </p:cNvSpPr>
          <p:nvPr>
            <p:ph type="title"/>
          </p:nvPr>
        </p:nvSpPr>
        <p:spPr bwMode="auto">
          <a:xfrm>
            <a:off x="323850" y="260350"/>
            <a:ext cx="8064500" cy="64837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rtl="0" eaLnBrk="1" hangingPunct="1"/>
            <a:r>
              <a:rPr lang="de" sz="2400" b="1" i="0" u="none" cap="none" baseline="0">
                <a:solidFill>
                  <a:srgbClr val="A90025"/>
                </a:solidFill>
                <a:cs typeface="Arial" pitchFamily="34" charset="0"/>
              </a:rPr>
              <a:t>Video Besuch von Y.-L. DARRICARRERE</a:t>
            </a:r>
            <a:endParaRPr lang="de" altLang="fr-FR" sz="2400" cap="none" dirty="0" smtClean="0">
              <a:solidFill>
                <a:srgbClr val="A90025"/>
              </a:solidFill>
              <a:cs typeface="Arial" pitchFamily="34" charset="0"/>
            </a:endParaRPr>
          </a:p>
        </p:txBody>
      </p:sp>
      <p:pic>
        <p:nvPicPr>
          <p:cNvPr id="19460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484313"/>
            <a:ext cx="6948488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numéro de diapositive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66D6EDE1-CB5E-4567-BC2E-F8970C94D59A}" type="slidenum">
              <a:rPr sz="1800">
                <a:solidFill>
                  <a:schemeClr val="tx1"/>
                </a:solidFill>
                <a:cs typeface="+mn-cs"/>
              </a:rPr>
              <a:pPr/>
              <a:t>7</a:t>
            </a:fld>
            <a:endParaRPr lang="de" altLang="fr-FR" sz="1800" dirty="0">
              <a:solidFill>
                <a:schemeClr val="tx1"/>
              </a:solidFill>
              <a:cs typeface="+mn-cs"/>
            </a:endParaRPr>
          </a:p>
        </p:txBody>
      </p:sp>
      <p:sp>
        <p:nvSpPr>
          <p:cNvPr id="8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lang="de" sz="1000" b="0" i="0" u="none" baseline="0" dirty="0">
                <a:latin typeface="Arial" pitchFamily="34" charset="0"/>
                <a:cs typeface="Arial" pitchFamily="34" charset="0"/>
              </a:rPr>
              <a:t>H3SE-Integrationskit – TCG 1.2 – Sicherheitswert – V2</a:t>
            </a:r>
            <a:endParaRPr lang="de" altLang="fr-FR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 eaLnBrk="1" fontAlgn="auto" hangingPunct="1">
              <a:spcAft>
                <a:spcPts val="0"/>
              </a:spcAft>
              <a:defRPr/>
            </a:pPr>
            <a:r>
              <a:rPr lang="de" b="1" i="0" u="none" baseline="0"/>
              <a:t>Der Sicherheitswert bei Total</a:t>
            </a:r>
            <a:endParaRPr lang="de" dirty="0">
              <a:solidFill>
                <a:schemeClr val="accent3">
                  <a:lumMod val="75000"/>
                </a:schemeClr>
              </a:solidFill>
              <a:ea typeface="+mj-ea"/>
            </a:endParaRPr>
          </a:p>
        </p:txBody>
      </p:sp>
      <p:sp>
        <p:nvSpPr>
          <p:cNvPr id="20483" name="Espace réservé du numéro de diapositive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fld id="{66D6EDE1-CB5E-4567-BC2E-F8970C94D59A}" type="slidenum">
              <a:rPr/>
              <a:pPr algn="r" rtl="0"/>
              <a:t>8</a:t>
            </a:fld>
            <a:endParaRPr lang="de" altLang="fr-FR" dirty="0"/>
          </a:p>
        </p:txBody>
      </p:sp>
      <p:sp>
        <p:nvSpPr>
          <p:cNvPr id="20484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457200" y="1125538"/>
            <a:ext cx="8218488" cy="5040312"/>
          </a:xfrm>
        </p:spPr>
        <p:txBody>
          <a:bodyPr>
            <a:normAutofit lnSpcReduction="10000"/>
          </a:bodyPr>
          <a:lstStyle/>
          <a:p>
            <a:pPr algn="l" rtl="0">
              <a:spcAft>
                <a:spcPts val="1500"/>
              </a:spcAft>
            </a:pPr>
            <a:r>
              <a:rPr lang="de" b="0" i="0" u="none" baseline="0" dirty="0">
                <a:cs typeface="Arial" pitchFamily="34" charset="0"/>
              </a:rPr>
              <a:t>Die Sicherheit ist seit vielen Jahren eine Priorität für Total.</a:t>
            </a:r>
          </a:p>
          <a:p>
            <a:pPr algn="l" rtl="0">
              <a:spcAft>
                <a:spcPts val="1500"/>
              </a:spcAft>
            </a:pPr>
            <a:r>
              <a:rPr lang="de" b="0" i="0" u="none" baseline="0" dirty="0">
                <a:cs typeface="Arial" pitchFamily="34" charset="0"/>
              </a:rPr>
              <a:t>Seit Januar 2016: Die Sicherheit wurde in den Rang eines Werts erhoben.</a:t>
            </a:r>
          </a:p>
          <a:p>
            <a:pPr algn="l" rtl="0">
              <a:spcAft>
                <a:spcPts val="1500"/>
              </a:spcAft>
            </a:pPr>
            <a:r>
              <a:rPr lang="de" b="0" i="0" u="none" baseline="0" dirty="0">
                <a:cs typeface="Arial" pitchFamily="34" charset="0"/>
              </a:rPr>
              <a:t>Folgen für unsere betrieblichen Tätigkeiten: Die Aktionen, die die Sicherheit erhalten und verbessern sollen, werden immer vorangestellt.</a:t>
            </a:r>
          </a:p>
          <a:p>
            <a:pPr algn="l" rtl="0">
              <a:spcAft>
                <a:spcPts val="1500"/>
              </a:spcAft>
            </a:pPr>
            <a:r>
              <a:rPr lang="de" b="0" i="0" u="none" baseline="0" dirty="0">
                <a:cs typeface="Arial" pitchFamily="34" charset="0"/>
              </a:rPr>
              <a:t>Keine Kritik und kein Tadel, wenn Sie zugunsten der Sicherheit reagieren, selbst im Fall des Stopps eines Vorgangs.</a:t>
            </a:r>
          </a:p>
          <a:p>
            <a:pPr algn="l" rtl="0">
              <a:spcAft>
                <a:spcPts val="1500"/>
              </a:spcAft>
            </a:pPr>
            <a:r>
              <a:rPr lang="de" b="0" i="0" u="none" baseline="0" dirty="0">
                <a:cs typeface="Arial" pitchFamily="34" charset="0"/>
              </a:rPr>
              <a:t>Total möchte eine führende Rolle für die verantwortungsbewussten Energie einnehmen. </a:t>
            </a:r>
          </a:p>
          <a:p>
            <a:pPr algn="ctr" rtl="0">
              <a:spcAft>
                <a:spcPts val="1500"/>
              </a:spcAft>
              <a:buFont typeface="Lucida Grande"/>
              <a:buNone/>
            </a:pPr>
            <a:r>
              <a:rPr lang="de" b="1" i="0" u="none" baseline="0" dirty="0" smtClean="0">
                <a:solidFill>
                  <a:srgbClr val="A90025"/>
                </a:solidFill>
                <a:cs typeface="Arial" pitchFamily="34" charset="0"/>
              </a:rPr>
              <a:t>Wenn </a:t>
            </a:r>
            <a:r>
              <a:rPr lang="de" b="1" i="0" u="none" baseline="0" dirty="0">
                <a:solidFill>
                  <a:srgbClr val="A90025"/>
                </a:solidFill>
                <a:cs typeface="Arial" pitchFamily="34" charset="0"/>
              </a:rPr>
              <a:t>Sie diesen Sicherheitswert nicht teilen, haben Sie damit beschlossen, dass Sie nicht für die Gruppe arbeiten wollen.</a:t>
            </a:r>
            <a:endParaRPr lang="de" altLang="fr-FR" dirty="0" smtClean="0">
              <a:solidFill>
                <a:srgbClr val="A90025"/>
              </a:solidFill>
              <a:cs typeface="Arial" pitchFamily="34" charset="0"/>
            </a:endParaRPr>
          </a:p>
          <a:p>
            <a:pPr algn="l" rtl="0">
              <a:spcAft>
                <a:spcPts val="1500"/>
              </a:spcAft>
            </a:pPr>
            <a:endParaRPr lang="de" altLang="fr-FR" dirty="0" smtClean="0">
              <a:cs typeface="Arial" pitchFamily="34" charset="0"/>
            </a:endParaRPr>
          </a:p>
        </p:txBody>
      </p:sp>
      <p:sp>
        <p:nvSpPr>
          <p:cNvPr id="6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lang="de" sz="1000" b="0" i="0" u="none" baseline="0" dirty="0">
                <a:latin typeface="Arial" pitchFamily="34" charset="0"/>
                <a:cs typeface="Arial" pitchFamily="34" charset="0"/>
              </a:rPr>
              <a:t>H3SE-Integrationskit – TCG 1.2 – Sicherheitswert – V2</a:t>
            </a:r>
            <a:endParaRPr lang="de" altLang="fr-FR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ce réservé du numéro de diapositive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fld id="{B66D9FA3-C86E-4264-8D6E-C3A8DE3204DF}" type="slidenum">
              <a:rPr/>
              <a:pPr algn="r" rtl="0"/>
              <a:t>9</a:t>
            </a:fld>
            <a:endParaRPr lang="de" altLang="fr-FR"/>
          </a:p>
        </p:txBody>
      </p:sp>
      <p:pic>
        <p:nvPicPr>
          <p:cNvPr id="21507" name="Image 1"/>
          <p:cNvPicPr>
            <a:picLocks noChangeAspect="1"/>
          </p:cNvPicPr>
          <p:nvPr/>
        </p:nvPicPr>
        <p:blipFill>
          <a:blip r:embed="rId2"/>
          <a:srcRect l="87621"/>
          <a:stretch>
            <a:fillRect/>
          </a:stretch>
        </p:blipFill>
        <p:spPr bwMode="auto">
          <a:xfrm>
            <a:off x="7986713" y="0"/>
            <a:ext cx="1041400" cy="6308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1508" name="Titre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rtl="0" eaLnBrk="1" hangingPunct="1"/>
            <a:r>
              <a:rPr lang="de" sz="2400" b="1" i="0" u="none" cap="none" baseline="0">
                <a:cs typeface="Arial" pitchFamily="34" charset="0"/>
              </a:rPr>
              <a:t>Wichtige Werkzeuge für den Sicherheitswert</a:t>
            </a:r>
          </a:p>
        </p:txBody>
      </p:sp>
      <p:sp>
        <p:nvSpPr>
          <p:cNvPr id="21509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1317625" y="1773238"/>
            <a:ext cx="6572250" cy="3455987"/>
          </a:xfrm>
        </p:spPr>
        <p:txBody>
          <a:bodyPr>
            <a:normAutofit fontScale="92500" lnSpcReduction="10000"/>
          </a:bodyPr>
          <a:lstStyle/>
          <a:p>
            <a:pPr algn="l" rtl="0">
              <a:spcAft>
                <a:spcPts val="1500"/>
              </a:spcAft>
            </a:pPr>
            <a:r>
              <a:rPr lang="de" b="0" i="0" u="none" baseline="0" dirty="0">
                <a:cs typeface="Arial" pitchFamily="34" charset="0"/>
              </a:rPr>
              <a:t>Die „Stopp-Karte“, Werkzeug für den Austausch und die Diskussion, um das Eingehen von Risiken zu vermindern</a:t>
            </a:r>
          </a:p>
          <a:p>
            <a:pPr algn="l" rtl="0">
              <a:spcAft>
                <a:spcPts val="1500"/>
              </a:spcAft>
            </a:pPr>
            <a:r>
              <a:rPr lang="de" b="0" i="0" u="none" baseline="0" dirty="0">
                <a:cs typeface="Arial" pitchFamily="34" charset="0"/>
              </a:rPr>
              <a:t>Die 12 goldenen Regeln, wesentliche Regeln, zu befolgen und befolgen zu lassen, um in Sicherheit zu arbeiten</a:t>
            </a:r>
          </a:p>
          <a:p>
            <a:pPr algn="l" rtl="0">
              <a:spcAft>
                <a:spcPts val="1500"/>
              </a:spcAft>
            </a:pPr>
            <a:r>
              <a:rPr lang="de" b="0" i="0" u="none" baseline="0" dirty="0">
                <a:cs typeface="Arial" pitchFamily="34" charset="0"/>
              </a:rPr>
              <a:t>Feedback/Erfahrungsaustausch </a:t>
            </a:r>
          </a:p>
          <a:p>
            <a:pPr algn="l" rtl="0">
              <a:spcAft>
                <a:spcPts val="1500"/>
              </a:spcAft>
            </a:pPr>
            <a:r>
              <a:rPr lang="de" b="0" i="0" u="none" baseline="0" dirty="0">
                <a:cs typeface="Arial" pitchFamily="34" charset="0"/>
              </a:rPr>
              <a:t>Meldung von Anomalien (anormale Situationen)</a:t>
            </a:r>
          </a:p>
          <a:p>
            <a:pPr algn="l" rtl="0">
              <a:spcAft>
                <a:spcPts val="1500"/>
              </a:spcAft>
            </a:pPr>
            <a:r>
              <a:rPr lang="de" b="0" i="0" u="none" baseline="0" dirty="0">
                <a:cs typeface="Arial" pitchFamily="34" charset="0"/>
              </a:rPr>
              <a:t>Und vieles andere </a:t>
            </a:r>
            <a:r>
              <a:rPr lang="de" b="0" i="0" u="none" baseline="0" dirty="0" smtClean="0">
                <a:cs typeface="Arial" pitchFamily="34" charset="0"/>
              </a:rPr>
              <a:t>mehr...</a:t>
            </a:r>
            <a:endParaRPr lang="de" altLang="fr-FR" dirty="0" smtClean="0">
              <a:cs typeface="Arial" pitchFamily="34" charset="0"/>
            </a:endParaRPr>
          </a:p>
        </p:txBody>
      </p:sp>
      <p:pic>
        <p:nvPicPr>
          <p:cNvPr id="21510" name="Image 6" descr="STOP CARD RECTO FR 1 SIGNATUR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600000">
            <a:off x="344488" y="1733550"/>
            <a:ext cx="51117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Image 2"/>
          <p:cNvPicPr>
            <a:picLocks noChangeAspect="1"/>
          </p:cNvPicPr>
          <p:nvPr/>
        </p:nvPicPr>
        <p:blipFill>
          <a:blip r:embed="rId4"/>
          <a:srcRect l="1775" t="89149" r="50339" b="-4858"/>
          <a:stretch>
            <a:fillRect/>
          </a:stretch>
        </p:blipFill>
        <p:spPr bwMode="auto">
          <a:xfrm>
            <a:off x="82550" y="3348038"/>
            <a:ext cx="11509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Image 2"/>
          <p:cNvPicPr>
            <a:picLocks noChangeAspect="1"/>
          </p:cNvPicPr>
          <p:nvPr/>
        </p:nvPicPr>
        <p:blipFill>
          <a:blip r:embed="rId4"/>
          <a:srcRect l="49626" t="89149" r="2486" b="1944"/>
          <a:stretch>
            <a:fillRect/>
          </a:stretch>
        </p:blipFill>
        <p:spPr bwMode="auto">
          <a:xfrm>
            <a:off x="79375" y="3538538"/>
            <a:ext cx="11541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Image 1"/>
          <p:cNvPicPr>
            <a:picLocks noChangeAspect="1"/>
          </p:cNvPicPr>
          <p:nvPr/>
        </p:nvPicPr>
        <p:blipFill>
          <a:blip r:embed="rId5"/>
          <a:srcRect r="29567" b="17352"/>
          <a:stretch>
            <a:fillRect/>
          </a:stretch>
        </p:blipFill>
        <p:spPr bwMode="auto">
          <a:xfrm>
            <a:off x="0" y="4508500"/>
            <a:ext cx="1357313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lang="de" sz="1000" b="0" i="0" u="none" baseline="0">
                <a:latin typeface="Arial" pitchFamily="34" charset="0"/>
                <a:cs typeface="Arial" pitchFamily="34" charset="0"/>
              </a:rPr>
              <a:t>H3SE-Integrationskit – TCG 1.2 – Sicherheitswert – V2</a:t>
            </a:r>
            <a:endParaRPr lang="de" altLang="fr-FR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OTAL-EN-dark red template">
  <a:themeElements>
    <a:clrScheme name="TOTAL CORPO">
      <a:dk1>
        <a:sysClr val="windowText" lastClr="000000"/>
      </a:dk1>
      <a:lt1>
        <a:sysClr val="window" lastClr="FFFFFF"/>
      </a:lt1>
      <a:dk2>
        <a:srgbClr val="707173"/>
      </a:dk2>
      <a:lt2>
        <a:srgbClr val="00A37F"/>
      </a:lt2>
      <a:accent1>
        <a:srgbClr val="4A96CD"/>
      </a:accent1>
      <a:accent2>
        <a:srgbClr val="F39800"/>
      </a:accent2>
      <a:accent3>
        <a:srgbClr val="E20031"/>
      </a:accent3>
      <a:accent4>
        <a:srgbClr val="004494"/>
      </a:accent4>
      <a:accent5>
        <a:srgbClr val="E8561E"/>
      </a:accent5>
      <a:accent6>
        <a:srgbClr val="97B2AD"/>
      </a:accent6>
      <a:hlink>
        <a:srgbClr val="175A99"/>
      </a:hlink>
      <a:folHlink>
        <a:srgbClr val="B12F87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EN PPT DARK RED LOGO.pptx" id="{34FDB752-F90B-4A83-A6C4-9F21502A314C}" vid="{6DFEEC28-5B39-4E16-BB71-270AB66A25A6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TOTAL-EN-dark red template</Template>
  <TotalTime>7</TotalTime>
  <Words>388</Words>
  <Application>Microsoft Office PowerPoint</Application>
  <PresentationFormat>Affichage à l'écran (4:3)</PresentationFormat>
  <Paragraphs>50</Paragraphs>
  <Slides>9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0" baseType="lpstr">
      <vt:lpstr>TOTAL-EN-dark red template</vt:lpstr>
      <vt:lpstr>Total Safety Value</vt:lpstr>
      <vt:lpstr>Der Sicherheitswert bei Total</vt:lpstr>
      <vt:lpstr>Ziele des Moduls</vt:lpstr>
      <vt:lpstr>Werte = die Fundamente unserer Kultur </vt:lpstr>
      <vt:lpstr>UND für Sie?</vt:lpstr>
      <vt:lpstr>Video Interview Bill Cardno – Standortleiter Elgin</vt:lpstr>
      <vt:lpstr>Video Besuch von Y.-L. DARRICARRERE</vt:lpstr>
      <vt:lpstr>Der Sicherheitswert bei Total</vt:lpstr>
      <vt:lpstr>Wichtige Werkzeuge für den Sicherheitswert</vt:lpstr>
    </vt:vector>
  </TitlesOfParts>
  <Company>TOTAL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Total Safety Value</dc:title>
  <dc:creator>J0489914</dc:creator>
  <cp:lastModifiedBy>J0489914</cp:lastModifiedBy>
  <cp:revision>1</cp:revision>
  <dcterms:created xsi:type="dcterms:W3CDTF">2017-09-29T08:33:11Z</dcterms:created>
  <dcterms:modified xsi:type="dcterms:W3CDTF">2017-09-29T08:40:22Z</dcterms:modified>
</cp:coreProperties>
</file>