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62">
          <p15:clr>
            <a:srgbClr val="A4A3A4"/>
          </p15:clr>
        </p15:guide>
        <p15:guide id="2" orient="horz" pos="3412">
          <p15:clr>
            <a:srgbClr val="A4A3A4"/>
          </p15:clr>
        </p15:guide>
        <p15:guide id="3" orient="horz" pos="2264">
          <p15:clr>
            <a:srgbClr val="A4A3A4"/>
          </p15:clr>
        </p15:guide>
        <p15:guide id="4" orient="horz" pos="165">
          <p15:clr>
            <a:srgbClr val="A4A3A4"/>
          </p15:clr>
        </p15:guide>
        <p15:guide id="5" orient="horz" pos="2292">
          <p15:clr>
            <a:srgbClr val="A4A3A4"/>
          </p15:clr>
        </p15:guide>
        <p15:guide id="6" pos="756">
          <p15:clr>
            <a:srgbClr val="A4A3A4"/>
          </p15:clr>
        </p15:guide>
        <p15:guide id="7" pos="53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6AF"/>
    <a:srgbClr val="133C75"/>
    <a:srgbClr val="BD2B0B"/>
    <a:srgbClr val="7ABFC0"/>
    <a:srgbClr val="CAEBEA"/>
    <a:srgbClr val="55DD61"/>
    <a:srgbClr val="3AAFC3"/>
    <a:srgbClr val="FFAA00"/>
    <a:srgbClr val="ABCE36"/>
    <a:srgbClr val="0024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92" autoAdjust="0"/>
  </p:normalViewPr>
  <p:slideViewPr>
    <p:cSldViewPr snapToObjects="1" showGuides="1">
      <p:cViewPr varScale="1">
        <p:scale>
          <a:sx n="102" d="100"/>
          <a:sy n="102" d="100"/>
        </p:scale>
        <p:origin x="-96" y="-156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26C1A-E9C0-3649-8DE0-0F721770D521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351CB-C7E3-8F4F-AA6E-DB407BF173D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5620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6820A-C1B1-9944-A68D-DA5B884778EE}" type="datetimeFigureOut">
              <a:rPr lang="fr-FR" smtClean="0"/>
              <a:pPr/>
              <a:t>22/09/2017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EBCA58-F001-2A42-AB6A-B366B18E47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72108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fld id="{6B4F8E1E-7904-4F6E-A3EB-54DA2C2F7776}" type="slidenum">
              <a:rPr/>
              <a:pPr algn="l" rtl="0"/>
              <a:t>2</a:t>
            </a:fld>
            <a:endParaRPr lang="en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433" y="0"/>
            <a:ext cx="9146433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 hasCustomPrompt="1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 smtClean="0"/>
              <a:t>Cliquez pour modifier les styles des sous-titres du masque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750000"/>
            <a:ext cx="9144000" cy="10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TOTAL_LOGO_bandeau_01_haut_T_RGB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363225"/>
            <a:ext cx="6084167" cy="860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xmlns="" val="365818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>
            <a:noAutofit/>
          </a:bodyPr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8928000" y="0"/>
            <a:ext cx="216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dirty="0" smtClean="0"/>
              <a:t>Bar graph </a:t>
            </a:r>
            <a:r>
              <a:rPr lang="fr-FR" dirty="0" err="1" smtClean="0"/>
              <a:t>title</a:t>
            </a:r>
            <a:endParaRPr lang="fr-FR" dirty="0"/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Bar graph</a:t>
            </a:r>
            <a:endParaRPr lang="fr-FR" dirty="0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 smtClean="0"/>
              <a:t>Ring graph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2267744" y="1418400"/>
            <a:ext cx="4608512" cy="338554"/>
          </a:xfrm>
        </p:spPr>
        <p:txBody>
          <a:bodyPr wrap="square" anchor="t" anchorCtr="1">
            <a:spAutoFit/>
          </a:bodyPr>
          <a:lstStyle>
            <a:lvl1pPr algn="ctr">
              <a:spcBef>
                <a:spcPct val="50000"/>
              </a:spcBef>
              <a:buNone/>
              <a:defRPr sz="1600"/>
            </a:lvl1pPr>
          </a:lstStyle>
          <a:p>
            <a:pPr algn="ctr">
              <a:spcBef>
                <a:spcPct val="50000"/>
              </a:spcBef>
            </a:pPr>
            <a:r>
              <a:rPr lang="en-GB" sz="1600" dirty="0" smtClean="0">
                <a:cs typeface="Arial"/>
              </a:rPr>
              <a:t>Ring graph title</a:t>
            </a:r>
            <a:endParaRPr lang="en-GB" sz="1600" dirty="0">
              <a:cs typeface="Arial"/>
            </a:endParaRP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pPr lvl="0"/>
            <a:r>
              <a:rPr lang="fr-FR" dirty="0" smtClean="0"/>
              <a:t>Table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dirty="0" smtClean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xmlns="" val="230045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Presentation title - Place and Country - Date Month Day Year</a:t>
            </a:r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90BE8-D879-4F46-ACF9-7BCC67DCFB7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576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6"/>
            <a:ext cx="5562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r>
              <a:rPr lang="en-US" dirty="0" smtClean="0"/>
              <a:t>Presentation title - Place and Country - Date Month Day Year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6"/>
            <a:ext cx="725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Helvetica"/>
              </a:defRPr>
            </a:lvl1pPr>
          </a:lstStyle>
          <a:p>
            <a:fld id="{21F90BE8-D879-4F46-ACF9-7BCC67DCFB7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9031305" y="0"/>
            <a:ext cx="11269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Helvetica"/>
              <a:cs typeface="Helvetica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85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 rot="5400000">
            <a:off x="7334251" y="6594478"/>
            <a:ext cx="365125" cy="1588"/>
          </a:xfrm>
          <a:prstGeom prst="line">
            <a:avLst/>
          </a:prstGeom>
          <a:ln w="6350" cap="flat" cmpd="sng" algn="ctr">
            <a:solidFill>
              <a:schemeClr val="tx1">
                <a:alpha val="7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18488" cy="5001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</p:txBody>
      </p:sp>
      <p:pic>
        <p:nvPicPr>
          <p:cNvPr id="11" name="Image 10" descr="TOTAL_AD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087" y="6374892"/>
            <a:ext cx="1008000" cy="402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58" r:id="rId3"/>
    <p:sldLayoutId id="214748365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200" b="1" i="0" kern="1200" cap="all">
          <a:solidFill>
            <a:schemeClr val="accent3">
              <a:lumMod val="75000"/>
            </a:schemeClr>
          </a:solidFill>
          <a:latin typeface="+mj-lt"/>
          <a:ea typeface="+mj-ea"/>
          <a:cs typeface="Arial"/>
        </a:defRPr>
      </a:lvl1pPr>
    </p:titleStyle>
    <p:bodyStyle>
      <a:lvl1pPr marL="285750" indent="-2857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Arial"/>
        </a:defRPr>
      </a:lvl1pPr>
      <a:lvl2pPr marL="447675" indent="-180975" algn="l" defTabSz="5334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806450" indent="-180975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+mn-ea"/>
          <a:cs typeface="Arial"/>
        </a:defRPr>
      </a:lvl3pPr>
      <a:lvl4pPr marL="1076325" indent="-171450" algn="l" defTabSz="457200" rtl="0" eaLnBrk="1" latinLnBrk="0" hangingPunct="1">
        <a:spcBef>
          <a:spcPts val="300"/>
        </a:spcBef>
        <a:spcAft>
          <a:spcPts val="300"/>
        </a:spcAft>
        <a:buClr>
          <a:schemeClr val="accent3">
            <a:lumMod val="75000"/>
          </a:schemeClr>
        </a:buClr>
        <a:buSzPct val="80000"/>
        <a:buFont typeface="Lucida Grande"/>
        <a:buChar char="-"/>
        <a:tabLst/>
        <a:defRPr sz="1600" kern="1200">
          <a:solidFill>
            <a:schemeClr val="tx1"/>
          </a:solidFill>
          <a:latin typeface="+mn-lt"/>
          <a:ea typeface="+mn-ea"/>
          <a:cs typeface="Helvetica"/>
        </a:defRPr>
      </a:lvl4pPr>
      <a:lvl5pPr marL="1260000" indent="-180975" algn="l" defTabSz="352425" rtl="0" eaLnBrk="1" latinLnBrk="0" hangingPunct="1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buNone/>
        <a:defRPr sz="1600" kern="1200">
          <a:solidFill>
            <a:schemeClr val="tx1"/>
          </a:solidFill>
          <a:latin typeface="+mn-lt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1" hangingPunct="1"/>
            <a:endParaRPr lang="en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>
                <a:ea typeface="+mj-ea"/>
              </a:rPr>
              <a:t>Total Safety Value</a:t>
            </a:r>
            <a:endParaRPr lang="en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r>
              <a:rPr lang="en" dirty="0" smtClean="0">
                <a:cs typeface="Arial" pitchFamily="34" charset="0"/>
              </a:rPr>
              <a:t>Safety Training for New Recruits</a:t>
            </a:r>
          </a:p>
          <a:p>
            <a:pPr algn="l" rtl="0" eaLnBrk="1" hangingPunct="1"/>
            <a:r>
              <a:rPr lang="en" b="0" i="0" u="none" baseline="0" dirty="0" smtClean="0">
                <a:cs typeface="Arial" pitchFamily="34" charset="0"/>
              </a:rPr>
              <a:t>Module </a:t>
            </a:r>
            <a:r>
              <a:rPr lang="en" b="0" i="0" u="none" baseline="0" dirty="0">
                <a:cs typeface="Arial" pitchFamily="34" charset="0"/>
              </a:rPr>
              <a:t>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>
                <a:solidFill>
                  <a:schemeClr val="accent3">
                    <a:lumMod val="75000"/>
                  </a:schemeClr>
                </a:solidFill>
              </a:rPr>
              <a:t>Module objectives</a:t>
            </a:r>
            <a:endParaRPr lang="en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F1D4E1EA-3F94-4338-9C97-C273E454D7D6}" type="slidenum">
              <a:rPr/>
              <a:pPr algn="r" rtl="0"/>
              <a:t>2</a:t>
            </a:fld>
            <a:endParaRPr lang="en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lang="en" b="0" i="0" u="none" baseline="0">
                <a:cs typeface="Arial" pitchFamily="34" charset="0"/>
              </a:rPr>
              <a:t>At the end of this module:</a:t>
            </a:r>
          </a:p>
          <a:p>
            <a:pPr marL="0" indent="0" algn="l" rtl="0">
              <a:buFont typeface="Lucida Grande"/>
              <a:buNone/>
            </a:pPr>
            <a:endParaRPr lang="en" altLang="fr-FR" dirty="0" smtClean="0">
              <a:cs typeface="Arial" pitchFamily="34" charset="0"/>
            </a:endParaRP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en" sz="2000" b="0" i="0" u="none" baseline="0">
                <a:cs typeface="Arial" pitchFamily="34" charset="0"/>
              </a:rPr>
              <a:t>You will understand how safety at Total is a value and not just a priority.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en" sz="2000" b="0" i="0" u="none" baseline="0">
                <a:cs typeface="Arial" pitchFamily="34" charset="0"/>
              </a:rPr>
              <a:t>You will have succeeded in identifying, through your daily practices and your surroundings, the elements (decisions, practices, ways of working) that personify/testify to the value placed on safety by the Group.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/>
              <a:t>Values = the foundations of our culture </a:t>
            </a:r>
            <a:endParaRPr lang="en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55FBC377-1A2C-4D6C-B58C-93D4ABE566A4}" type="slidenum">
              <a:rPr/>
              <a:pPr algn="r" rtl="0"/>
              <a:t>3</a:t>
            </a:fld>
            <a:endParaRPr lang="en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en" sz="2000" b="0" i="0" u="none" baseline="0">
                <a:cs typeface="Arial" pitchFamily="34" charset="0"/>
              </a:rPr>
              <a:t>Value is on a level with ethics and corporate social culture (a culture is a set of values).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en" sz="2000" b="0" i="0" u="none" baseline="0">
                <a:cs typeface="Arial" pitchFamily="34" charset="0"/>
              </a:rPr>
              <a:t>A priority can change. A value is inherent and soaks into everything it touches. </a:t>
            </a:r>
          </a:p>
          <a:p>
            <a:pPr marL="285750" lvl="1" indent="-285750" algn="l" rtl="0" eaLnBrk="1" hangingPunct="1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lang="en" sz="2000" b="0" i="0" u="none" baseline="0">
                <a:cs typeface="Arial" pitchFamily="34" charset="0"/>
              </a:rPr>
              <a:t>A value cannot be questioned, it is not discussed: compromise is not an option!</a:t>
            </a:r>
          </a:p>
          <a:p>
            <a:pPr algn="l" defTabSz="533400" rtl="0" eaLnBrk="1" hangingPunct="1">
              <a:spcAft>
                <a:spcPts val="1500"/>
              </a:spcAft>
            </a:pPr>
            <a:r>
              <a:rPr lang="en" b="0" i="0" u="none" baseline="0">
                <a:cs typeface="Arial" pitchFamily="34" charset="0"/>
              </a:rPr>
              <a:t>Value is universal beyond the differences between countries and cultures. </a:t>
            </a:r>
            <a:endParaRPr lang="en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/>
              <a:t>What about you?</a:t>
            </a:r>
            <a:endParaRPr lang="en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358A479E-B9BE-4EB4-988B-864A90D01CC7}" type="slidenum">
              <a:rPr/>
              <a:pPr algn="r" rtl="0"/>
              <a:t>4</a:t>
            </a:fld>
            <a:endParaRPr lang="en" altLang="fr-FR" dirty="0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 eaLnBrk="1" hangingPunct="1"/>
            <a:r>
              <a:rPr lang="en" b="1" i="0" u="none" baseline="0">
                <a:cs typeface="Arial" pitchFamily="34" charset="0"/>
              </a:rPr>
              <a:t>How would you define your values? </a:t>
            </a:r>
            <a:r>
              <a:rPr lang="en" sz="3200">
                <a:cs typeface="Arial" pitchFamily="34" charset="0"/>
              </a:rPr>
              <a:t/>
            </a:r>
            <a:br>
              <a:rPr lang="en" sz="3200">
                <a:cs typeface="Arial" pitchFamily="34" charset="0"/>
              </a:rPr>
            </a:br>
            <a:r>
              <a:rPr lang="en" b="0" i="0" u="none" baseline="0">
                <a:cs typeface="Arial" pitchFamily="34" charset="0"/>
              </a:rPr>
              <a:t>Those which, when they are questioned by others or shaken by an event, shock you or affect you specifically.</a:t>
            </a:r>
            <a:endParaRPr lang="en" altLang="fr-FR" sz="3200" dirty="0" smtClean="0">
              <a:cs typeface="Arial" pitchFamily="34" charset="0"/>
            </a:endParaRPr>
          </a:p>
          <a:p>
            <a:pPr algn="l" rtl="0" eaLnBrk="1" hangingPunct="1">
              <a:buFont typeface="Lucida Grande"/>
              <a:buNone/>
            </a:pPr>
            <a:endParaRPr lang="en" altLang="fr-FR" sz="3200" dirty="0" smtClean="0">
              <a:cs typeface="Arial" pitchFamily="34" charset="0"/>
            </a:endParaRPr>
          </a:p>
          <a:p>
            <a:pPr algn="l" rtl="0" eaLnBrk="1" hangingPunct="1"/>
            <a:r>
              <a:rPr lang="en" b="1" i="0" u="none" baseline="0">
                <a:cs typeface="Arial" pitchFamily="34" charset="0"/>
              </a:rPr>
              <a:t>Can you mention the actions you implement on a daily basis that result directly from your values (family life, studies, professional life, etc.)?</a:t>
            </a:r>
            <a:endParaRPr lang="en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56863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en" sz="2400" b="1" i="0" u="none" cap="none" baseline="0" dirty="0">
                <a:solidFill>
                  <a:srgbClr val="A90025"/>
                </a:solidFill>
                <a:cs typeface="Arial" pitchFamily="34" charset="0"/>
              </a:rPr>
              <a:t>Video of interview with Bill Cardno – Elgin site manager</a:t>
            </a:r>
            <a:endParaRPr lang="en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381328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66D9FA3-C86E-4264-8D6E-C3A8DE3204DF}" type="slidenum">
              <a:rPr sz="1800">
                <a:solidFill>
                  <a:schemeClr val="tx1"/>
                </a:solidFill>
                <a:cs typeface="+mn-cs"/>
              </a:rPr>
              <a:pPr/>
              <a:t>5</a:t>
            </a:fld>
            <a:endParaRPr lang="en" altLang="fr-FR" sz="1800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en" sz="2400" b="1" i="0" u="none" cap="none" baseline="0">
                <a:solidFill>
                  <a:srgbClr val="A90025"/>
                </a:solidFill>
                <a:cs typeface="Arial" pitchFamily="34" charset="0"/>
              </a:rPr>
              <a:t>Video of Y-L Darricarrère visit</a:t>
            </a:r>
            <a:endParaRPr lang="en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381328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66D9FA3-C86E-4264-8D6E-C3A8DE3204DF}" type="slidenum">
              <a:rPr sz="1800">
                <a:solidFill>
                  <a:schemeClr val="tx1"/>
                </a:solidFill>
                <a:cs typeface="+mn-cs"/>
              </a:rPr>
              <a:pPr/>
              <a:t>6</a:t>
            </a:fld>
            <a:endParaRPr lang="en" altLang="fr-FR" sz="1800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" b="1" i="0" u="none" baseline="0"/>
              <a:t>Total Safety Value</a:t>
            </a:r>
            <a:endParaRPr lang="en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66D6EDE1-CB5E-4567-BC2E-F8970C94D59A}" type="slidenum">
              <a:rPr/>
              <a:pPr algn="r" rtl="0"/>
              <a:t>7</a:t>
            </a:fld>
            <a:endParaRPr lang="en" altLang="fr-FR" dirty="0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lang="en" b="0" i="0" u="none" baseline="0">
                <a:cs typeface="Arial" pitchFamily="34" charset="0"/>
              </a:rPr>
              <a:t>Safety has been a priority for Total for many years.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>
                <a:cs typeface="Arial" pitchFamily="34" charset="0"/>
              </a:rPr>
              <a:t>Since January 2016, safety has been ranked as a value.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>
                <a:cs typeface="Arial" pitchFamily="34" charset="0"/>
              </a:rPr>
              <a:t>Consequences on our operations: actions that tend to preserve and improve safety are always put forward.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>
                <a:cs typeface="Arial" pitchFamily="34" charset="0"/>
              </a:rPr>
              <a:t>No criticism or blame if you react on the side of safety, even if it means shutting down an important operation.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>
                <a:cs typeface="Arial" pitchFamily="34" charset="0"/>
              </a:rPr>
              <a:t>Total wants to be the leader in responsible energy. </a:t>
            </a:r>
          </a:p>
          <a:p>
            <a:pPr algn="l" rtl="0">
              <a:spcAft>
                <a:spcPts val="1500"/>
              </a:spcAft>
            </a:pPr>
            <a:endParaRPr lang="en" altLang="fr-FR" smtClean="0">
              <a:cs typeface="Arial" pitchFamily="34" charset="0"/>
            </a:endParaRP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lang="en" b="1" i="0" u="none" baseline="0">
                <a:solidFill>
                  <a:srgbClr val="A90025"/>
                </a:solidFill>
                <a:cs typeface="Arial" pitchFamily="34" charset="0"/>
              </a:rPr>
              <a:t>If</a:t>
            </a:r>
            <a:r>
              <a:rPr lang="en" b="0" i="0" u="none" baseline="0">
                <a:solidFill>
                  <a:srgbClr val="A90025"/>
                </a:solidFill>
                <a:cs typeface="Arial" pitchFamily="34" charset="0"/>
              </a:rPr>
              <a:t> </a:t>
            </a:r>
            <a:r>
              <a:rPr lang="en" b="1" i="0" u="none" baseline="0">
                <a:solidFill>
                  <a:srgbClr val="A90025"/>
                </a:solidFill>
                <a:cs typeface="Arial" pitchFamily="34" charset="0"/>
              </a:rPr>
              <a:t>you do not share this safety value, you should not be working for the Group.</a:t>
            </a:r>
            <a:endParaRPr lang="en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en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411913"/>
            <a:ext cx="725488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fld id="{B66D9FA3-C86E-4264-8D6E-C3A8DE3204DF}" type="slidenum">
              <a:rPr/>
              <a:pPr algn="r" rtl="0"/>
              <a:t>8</a:t>
            </a:fld>
            <a:endParaRPr lang="en" altLang="fr-FR" dirty="0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rtl="0" eaLnBrk="1" hangingPunct="1"/>
            <a:r>
              <a:rPr lang="en" sz="2400" b="1" i="0" u="none" cap="none" baseline="0">
                <a:cs typeface="Arial" pitchFamily="34" charset="0"/>
              </a:rPr>
              <a:t>Important tools for the safety value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lang="en" b="0" i="0" u="none" baseline="0" dirty="0">
                <a:cs typeface="Arial" pitchFamily="34" charset="0"/>
              </a:rPr>
              <a:t>The “Stop Card”, an exchange and discussion tool to reduce risk taking,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 dirty="0">
                <a:cs typeface="Arial" pitchFamily="34" charset="0"/>
              </a:rPr>
              <a:t>The 12 golden rules, essential rules to follow and put forward to work in complete safety,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 dirty="0">
                <a:cs typeface="Arial" pitchFamily="34" charset="0"/>
              </a:rPr>
              <a:t>Feedback 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 dirty="0">
                <a:cs typeface="Arial" pitchFamily="34" charset="0"/>
              </a:rPr>
              <a:t>Anomaly reporting (abnormal situations),</a:t>
            </a:r>
          </a:p>
          <a:p>
            <a:pPr algn="l" rtl="0">
              <a:spcAft>
                <a:spcPts val="1500"/>
              </a:spcAft>
            </a:pPr>
            <a:r>
              <a:rPr lang="en" b="0" i="0" u="none" baseline="0" dirty="0">
                <a:cs typeface="Arial" pitchFamily="34" charset="0"/>
              </a:rPr>
              <a:t>And many others…</a:t>
            </a:r>
            <a:endParaRPr lang="en" altLang="fr-FR" dirty="0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lang="en" sz="1000" b="0" i="0" u="none" baseline="0" dirty="0">
                <a:latin typeface="Arial" pitchFamily="34" charset="0"/>
                <a:cs typeface="Arial" pitchFamily="34" charset="0"/>
              </a:rPr>
              <a:t>H3SE integration kit - TCG 1.2 – Safety value – V2</a:t>
            </a:r>
            <a:endParaRPr lang="en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OTAL-EN-dark red templat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EN PPT DARK RED LOGO.pptx" id="{34FDB752-F90B-4A83-A6C4-9F21502A314C}" vid="{6DFEEC28-5B39-4E16-BB71-270AB66A25A6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TOTAL-EN-dark red template</Template>
  <TotalTime>4</TotalTime>
  <Words>401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TOTAL-EN-dark red template</vt:lpstr>
      <vt:lpstr>Total Safety Value</vt:lpstr>
      <vt:lpstr>Module objectives</vt:lpstr>
      <vt:lpstr>Values = the foundations of our culture </vt:lpstr>
      <vt:lpstr>What about you?</vt:lpstr>
      <vt:lpstr>Video of interview with Bill Cardno – Elgin site manager</vt:lpstr>
      <vt:lpstr>Video of Y-L Darricarrère visit</vt:lpstr>
      <vt:lpstr>Total Safety Value</vt:lpstr>
      <vt:lpstr>Important tools for the safety value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Total Safety Value</dc:title>
  <dc:creator>J0489914</dc:creator>
  <cp:lastModifiedBy>J0489914</cp:lastModifiedBy>
  <cp:revision>1</cp:revision>
  <dcterms:created xsi:type="dcterms:W3CDTF">2017-09-22T09:43:08Z</dcterms:created>
  <dcterms:modified xsi:type="dcterms:W3CDTF">2017-09-22T09:47:36Z</dcterms:modified>
</cp:coreProperties>
</file>