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B0B"/>
    <a:srgbClr val="3876AF"/>
    <a:srgbClr val="133C75"/>
    <a:srgbClr val="7ABFC0"/>
    <a:srgbClr val="CAEBEA"/>
    <a:srgbClr val="55DD61"/>
    <a:srgbClr val="3AAFC3"/>
    <a:srgbClr val="FFAA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-510" y="-552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/>
              <a:t/>
            </a:r>
            <a:fld id="{6B4F8E1E-7904-4F6E-A3EB-54DA2C2F7776}" type="slidenum">
              <a:rPr/>
              <a:pPr/>
              <a:t>2</a:t>
            </a:fld>
            <a:endParaRPr lang="es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 algn="l" rtl="0"/>
            <a:endParaRPr lang="es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es">
                <a:ea typeface="+mj-ea"/>
              </a:rPr>
              <a:t>EL valor de seguridad de Total</a:t>
            </a:r>
            <a:endParaRPr lang="es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eaLnBrk="1" hangingPunct="1" algn="l" rtl="0"/>
            <a:r>
              <a:rPr b="0" i="0" u="none" baseline="0" lang="es">
                <a:cs typeface="Arial" pitchFamily="34" charset="0"/>
              </a:rPr>
              <a:t>Kit de integración H3SE</a:t>
            </a:r>
          </a:p>
          <a:p>
            <a:pPr eaLnBrk="1" hangingPunct="1" algn="l" rtl="0"/>
            <a:r>
              <a:rPr b="0" i="0" u="none" baseline="0" lang="es">
                <a:cs typeface="Arial" pitchFamily="34" charset="0"/>
              </a:rPr>
              <a:t>Módulo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es">
                <a:solidFill>
                  <a:schemeClr val="accent3">
                    <a:lumMod val="75000"/>
                  </a:schemeClr>
                </a:solidFill>
              </a:rPr>
              <a:t>Los objetivos del módulo</a:t>
            </a:r>
            <a:endParaRPr lang="es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F1D4E1EA-3F94-4338-9C97-C273E454D7D6}" type="slidenum">
              <a:rPr/>
              <a:pPr/>
              <a:t>2</a:t>
            </a:fld>
            <a:endParaRPr lang="es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b="0" i="0" u="none" baseline="0" lang="es">
                <a:cs typeface="Arial" pitchFamily="34" charset="0"/>
              </a:rPr>
              <a:t>Después de este módulo:</a:t>
            </a:r>
          </a:p>
          <a:p>
            <a:pPr marL="0" indent="0" algn="l" rtl="0">
              <a:buFont typeface="Lucida Grande"/>
              <a:buNone/>
            </a:pPr>
            <a:endParaRPr lang="es" altLang="fr-FR" dirty="0" smtClean="0">
              <a:cs typeface="Arial" pitchFamily="34" charset="0"/>
            </a:endParaRP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es">
                <a:cs typeface="Arial" pitchFamily="34" charset="0"/>
              </a:rPr>
              <a:t>Entienden por qué la seguridad es un valor en Total y no simplemente una prioridad.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es">
                <a:cs typeface="Arial" pitchFamily="34" charset="0"/>
              </a:rPr>
              <a:t>Consiguen identificar, en sus prácticas diarias y su entorno, elementos (decisiones, hábitos, formas de proceder) que personifican / dan prueba del valor de seguridad del grupo.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es"/>
              <a:t>Valores = los cimientos de nuestra cultura </a:t>
            </a:r>
            <a:endParaRPr lang="es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55FBC377-1A2C-4D6C-B58C-93D4ABE566A4}" type="slidenum">
              <a:rPr/>
              <a:pPr/>
              <a:t>3</a:t>
            </a:fld>
            <a:endParaRPr lang="es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es">
                <a:cs typeface="Arial" pitchFamily="34" charset="0"/>
              </a:rPr>
              <a:t>El valor se encuentra en el nivel de la ética, de la cultura de empresa (una cultura es un conjunto de valores).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es">
                <a:cs typeface="Arial" pitchFamily="34" charset="0"/>
              </a:rPr>
              <a:t>Una prioridad puede cambiar. Un valor, permanece e impregna todo lo que se hace. 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es">
                <a:cs typeface="Arial" pitchFamily="34" charset="0"/>
              </a:rPr>
              <a:t>Un valor no puede ponerse en entredicho, no se discute: ¡no hay compromiso posible!</a:t>
            </a:r>
          </a:p>
          <a:p>
            <a:pPr defTabSz="533400" eaLnBrk="1" hangingPunct="1"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El valor es universal más allá de las diferencias entre los países y las culturas. </a:t>
            </a:r>
            <a:endParaRPr lang="es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es"/>
              <a:t>¿Y para ustedes?</a:t>
            </a:r>
            <a:endParaRPr lang="es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358A479E-B9BE-4EB4-988B-864A90D01CC7}" type="slidenum">
              <a:rPr/>
              <a:pPr/>
              <a:t>4</a:t>
            </a:fld>
            <a:endParaRPr lang="es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eaLnBrk="1" hangingPunct="1" algn="l" rtl="0"/>
            <a:r>
              <a:rPr b="1" i="0" u="none" baseline="0" lang="es">
                <a:cs typeface="Arial" pitchFamily="34" charset="0"/>
              </a:rPr>
              <a:t>¿Cómo definirían sus valores? </a:t>
            </a:r>
            <a:br>
              <a:rPr sz="3200" lang="es">
                <a:cs typeface="Arial" pitchFamily="34" charset="0"/>
              </a:rPr>
            </a:br>
            <a:r>
              <a:rPr b="0" i="0" u="none" baseline="0" lang="es">
                <a:cs typeface="Arial" pitchFamily="34" charset="0"/>
              </a:rPr>
              <a:t>Los que, cuando otros los ponen en entredicho o un suceso los hace tambalearse, les impactan o afectan especialmente.</a:t>
            </a:r>
            <a:endParaRPr lang="es" altLang="fr-FR" sz="3200" dirty="0" smtClean="0">
              <a:cs typeface="Arial" pitchFamily="34" charset="0"/>
            </a:endParaRPr>
          </a:p>
          <a:p>
            <a:pPr eaLnBrk="1" hangingPunct="1" algn="l" rtl="0">
              <a:buFont typeface="Lucida Grande"/>
              <a:buNone/>
            </a:pPr>
            <a:endParaRPr lang="es" altLang="fr-FR" sz="3200" dirty="0" smtClean="0">
              <a:cs typeface="Arial" pitchFamily="34" charset="0"/>
            </a:endParaRPr>
          </a:p>
          <a:p>
            <a:pPr eaLnBrk="1" hangingPunct="1" algn="l" rtl="0"/>
            <a:r>
              <a:rPr b="1" i="0" u="none" baseline="0" lang="es">
                <a:cs typeface="Arial" pitchFamily="34" charset="0"/>
              </a:rPr>
              <a:t>¿Pueden citar acciones que realicen a diario, como resultado directo de sus valores (vida en familia, estudios, vida profesional, etc.)?</a:t>
            </a:r>
            <a:endParaRPr lang="es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es">
                <a:solidFill>
                  <a:srgbClr val="A90025"/>
                </a:solidFill>
                <a:cs typeface="Arial" pitchFamily="34" charset="0"/>
              </a:rPr>
              <a:t>Vídeo de la entrevista a Bill Cardno – Jefe de instalación de Elgin</a:t>
            </a:r>
            <a:endParaRPr lang="es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9339EEAF-690D-4736-A08D-3431796D20CE}" type="slidenum">
              <a:rPr/>
              <a:pPr/>
              <a:t>5</a:t>
            </a:fld>
            <a:endParaRPr lang="es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es">
                <a:solidFill>
                  <a:srgbClr val="A90025"/>
                </a:solidFill>
                <a:cs typeface="Arial" pitchFamily="34" charset="0"/>
              </a:rPr>
              <a:t>Vídeo de la visita de Y-L DARRICARRERE</a:t>
            </a:r>
            <a:endParaRPr lang="es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FDE1A551-B263-4044-8C44-790889274A60}" type="slidenum">
              <a:rPr/>
              <a:pPr/>
              <a:t>6</a:t>
            </a:fld>
            <a:endParaRPr lang="es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es"/>
              <a:t>EL valor de seguridad de Total</a:t>
            </a:r>
            <a:endParaRPr lang="es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66D6EDE1-CB5E-4567-BC2E-F8970C94D59A}" type="slidenum">
              <a:rPr/>
              <a:pPr/>
              <a:t>7</a:t>
            </a:fld>
            <a:endParaRPr lang="es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La seguridad es una prioridad para Total desde hace muchísimos años.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Desde enero de 2016: la seguridad se ha elevado al rango de valor.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Consecuencias en nuestras operaciones: a las acciones que tienden a preservar y mejorar la seguridad siempre se les da prioridad.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No se les criticará ni culpará si reaccionan a favor de la seguridad, ni siquiera en caso de interrupción de una operación importante.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Total quiere ser el líder de la energía responsable. </a:t>
            </a:r>
          </a:p>
          <a:p>
            <a:pPr algn="l" rtl="0">
              <a:spcAft>
                <a:spcPts val="1500"/>
              </a:spcAft>
            </a:pPr>
            <a:endParaRPr lang="es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b="1" i="0" u="none" baseline="0" lang="es">
                <a:solidFill>
                  <a:srgbClr val="A90025"/>
                </a:solidFill>
                <a:cs typeface="Arial" pitchFamily="34" charset="0"/>
              </a:rPr>
              <a:t>Si no comparten este valor de seguridad, han decidido que no quieren trabajar para el grupo.</a:t>
            </a:r>
            <a:endParaRPr lang="es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es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es"/>
              <a:t/>
            </a:r>
            <a:fld id="{B66D9FA3-C86E-4264-8D6E-C3A8DE3204DF}" type="slidenum">
              <a:rPr/>
              <a:pPr/>
              <a:t>8</a:t>
            </a:fld>
            <a:endParaRPr lang="es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es">
                <a:cs typeface="Arial" pitchFamily="34" charset="0"/>
              </a:rPr>
              <a:t>Las herramientas importantes para el valor de seguridad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La «Stop Card», herramienta de intercambio y debate para disminuir la asunción de riesgo,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Las 12 reglas de oro, reglas esenciales que deben seguirse y hacer que se sigan para trabajar de manera segura,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La experiencia adquirida 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La comunicación de las anomalías (situaciones anormales),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es">
                <a:cs typeface="Arial" pitchFamily="34" charset="0"/>
              </a:rPr>
              <a:t>Entre muchas otras…</a:t>
            </a:r>
            <a:endParaRPr lang="es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es">
                <a:latin typeface="Arial" pitchFamily="34" charset="0"/>
                <a:cs typeface="Arial" pitchFamily="34" charset="0"/>
              </a:rPr>
              <a:t>Kit de integración H3SE - TCG 1.2 – Valor de seguridad – V2</a:t>
            </a:r>
            <a:endParaRPr lang="es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345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Lucida Grande</vt:lpstr>
      <vt:lpstr>Helvetica</vt:lpstr>
      <vt:lpstr>Calibri</vt:lpstr>
      <vt:lpstr>fr_total_modele_rouge_fonce</vt:lpstr>
      <vt:lpstr>LA valeur sécurité de Total</vt:lpstr>
      <vt:lpstr>Les objectifs du module</vt:lpstr>
      <vt:lpstr>Valeurs = les fondations de notre culture </vt:lpstr>
      <vt:lpstr>ET pour vous ?</vt:lpstr>
      <vt:lpstr>Vidéo Interview Bill Cardno – Chef de site d’Elgin</vt:lpstr>
      <vt:lpstr>Vidéo Visite de Y-L DARRICARRERE</vt:lpstr>
      <vt:lpstr>LA valeur sécurité de total</vt:lpstr>
      <vt:lpstr>Les outils importants pour la valeur sécurité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J0023432</cp:lastModifiedBy>
  <cp:revision>33</cp:revision>
  <dcterms:created xsi:type="dcterms:W3CDTF">2015-09-07T13:13:13Z</dcterms:created>
  <dcterms:modified xsi:type="dcterms:W3CDTF">2017-03-17T17:33:40Z</dcterms:modified>
</cp:coreProperties>
</file>