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>
          <p15:clr>
            <a:srgbClr val="A4A3A4"/>
          </p15:clr>
        </p15:guide>
        <p15:guide id="2" orient="horz" pos="3412">
          <p15:clr>
            <a:srgbClr val="A4A3A4"/>
          </p15:clr>
        </p15:guide>
        <p15:guide id="3" orient="horz" pos="2264">
          <p15:clr>
            <a:srgbClr val="A4A3A4"/>
          </p15:clr>
        </p15:guide>
        <p15:guide id="4" orient="horz" pos="165">
          <p15:clr>
            <a:srgbClr val="A4A3A4"/>
          </p15:clr>
        </p15:guide>
        <p15:guide id="5" orient="horz" pos="2292">
          <p15:clr>
            <a:srgbClr val="A4A3A4"/>
          </p15:clr>
        </p15:guide>
        <p15:guide id="6" pos="756">
          <p15:clr>
            <a:srgbClr val="A4A3A4"/>
          </p15:clr>
        </p15:guide>
        <p15:guide id="7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AF"/>
    <a:srgbClr val="133C75"/>
    <a:srgbClr val="BD2B0B"/>
    <a:srgbClr val="7ABFC0"/>
    <a:srgbClr val="CAEBEA"/>
    <a:srgbClr val="55DD61"/>
    <a:srgbClr val="3AAFC3"/>
    <a:srgbClr val="FFAA00"/>
    <a:srgbClr val="ABCE36"/>
    <a:srgbClr val="002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92" autoAdjust="0"/>
  </p:normalViewPr>
  <p:slideViewPr>
    <p:cSldViewPr snapToObjects="1" showGuides="1">
      <p:cViewPr varScale="1">
        <p:scale>
          <a:sx n="71" d="100"/>
          <a:sy n="71" d="100"/>
        </p:scale>
        <p:origin x="1218" y="60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6C1A-E9C0-3649-8DE0-0F721770D521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351CB-C7E3-8F4F-AA6E-DB407BF173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20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6820A-C1B1-9944-A68D-DA5B884778EE}" type="datetimeFigureOut">
              <a:rPr lang="fr-FR" smtClean="0"/>
              <a:pPr/>
              <a:t>10/10/2017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BCA58-F001-2A42-AB6A-B366B18E47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108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4F8E1E-7904-4F6E-A3EB-54DA2C2F7776}" type="slidenum">
              <a:rPr lang="fr-FR" altLang="fr-FR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229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433" y="0"/>
            <a:ext cx="914643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des sous-titres du masque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TOTAL_LOGO_bandeau_01_haut_T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63225"/>
            <a:ext cx="6084167" cy="860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65818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>
            <a:noAutofit/>
          </a:bodyPr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928000" y="0"/>
            <a:ext cx="216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dirty="0" smtClean="0"/>
              <a:t>Bar graph </a:t>
            </a:r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30045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30045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 smtClean="0"/>
              <a:t>Ring graph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spcBef>
                <a:spcPct val="50000"/>
              </a:spcBef>
              <a:buNone/>
              <a:defRPr sz="1600"/>
            </a:lvl1pPr>
          </a:lstStyle>
          <a:p>
            <a:pPr algn="ctr">
              <a:spcBef>
                <a:spcPct val="50000"/>
              </a:spcBef>
            </a:pPr>
            <a:r>
              <a:rPr lang="en-GB" sz="1600" dirty="0" smtClean="0">
                <a:cs typeface="Arial"/>
              </a:rPr>
              <a:t>Ring graph title</a:t>
            </a:r>
            <a:endParaRPr lang="en-GB" sz="1600" dirty="0">
              <a:cs typeface="Arial"/>
            </a:endParaRP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30045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pPr lvl="0"/>
            <a:r>
              <a:rPr lang="fr-FR" dirty="0" smtClean="0"/>
              <a:t>Table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30045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6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r>
              <a:rPr lang="en-US" dirty="0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Helvetica"/>
              </a:defRPr>
            </a:lvl1pPr>
          </a:lstStyle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031305" y="0"/>
            <a:ext cx="11269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85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7334251" y="6594478"/>
            <a:ext cx="365125" cy="1588"/>
          </a:xfrm>
          <a:prstGeom prst="line">
            <a:avLst/>
          </a:prstGeom>
          <a:ln w="635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18488" cy="500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pic>
        <p:nvPicPr>
          <p:cNvPr id="11" name="Image 10" descr="TOTAL_AD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87" y="6374892"/>
            <a:ext cx="1008000" cy="402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58" r:id="rId3"/>
    <p:sldLayoutId id="2147483659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3">
              <a:lumMod val="75000"/>
            </a:schemeClr>
          </a:solidFill>
          <a:latin typeface="+mj-lt"/>
          <a:ea typeface="+mj-ea"/>
          <a:cs typeface="Arial"/>
        </a:defRPr>
      </a:lvl1pPr>
    </p:titleStyle>
    <p:bodyStyle>
      <a:lvl1pPr marL="285750" indent="-2857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Arial"/>
        </a:defRPr>
      </a:lvl1pPr>
      <a:lvl2pPr marL="447675" indent="-180975" algn="l" defTabSz="5334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+mn-lt"/>
          <a:ea typeface="+mn-ea"/>
          <a:cs typeface="Arial"/>
        </a:defRPr>
      </a:lvl2pPr>
      <a:lvl3pPr marL="806450" indent="-180975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076325" indent="-1714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80000"/>
        <a:buFont typeface="Lucida Grande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Helvetica"/>
        </a:defRPr>
      </a:lvl4pPr>
      <a:lvl5pPr marL="1260000" indent="-180975" algn="l" defTabSz="352425" rtl="0" eaLnBrk="1" latinLnBrk="0" hangingPunct="1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buNone/>
        <a:defRPr sz="16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fr-FR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</a:rPr>
              <a:t>LA valeur sécurité de Total</a:t>
            </a:r>
            <a:endParaRPr lang="fr-FR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r>
              <a:rPr lang="fr-FR" altLang="fr-FR" dirty="0" smtClean="0">
                <a:cs typeface="Arial" pitchFamily="34" charset="0"/>
              </a:rPr>
              <a:t>Formation Sécurité des Nouveaux Embauchés</a:t>
            </a:r>
          </a:p>
          <a:p>
            <a:pPr eaLnBrk="1" hangingPunct="1"/>
            <a:r>
              <a:rPr lang="fr-FR" altLang="fr-FR" dirty="0" smtClean="0">
                <a:cs typeface="Arial" pitchFamily="34" charset="0"/>
              </a:rPr>
              <a:t>Module 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Les objectifs du module</a:t>
            </a:r>
            <a:endParaRPr lang="fr-F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1D4E1EA-3F94-4338-9C97-C273E454D7D6}" type="slidenum">
              <a:rPr lang="en-GB" altLang="fr-FR"/>
              <a:pPr/>
              <a:t>2</a:t>
            </a:fld>
            <a:endParaRPr lang="en-GB" altLang="fr-FR" dirty="0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>
              <a:buFont typeface="Lucida Grande"/>
              <a:buNone/>
            </a:pPr>
            <a:r>
              <a:rPr lang="fr-FR" altLang="fr-FR" dirty="0" smtClean="0">
                <a:cs typeface="Arial" pitchFamily="34" charset="0"/>
              </a:rPr>
              <a:t>A l’issue de ce </a:t>
            </a:r>
            <a:r>
              <a:rPr lang="fr-FR" altLang="fr-FR" dirty="0" smtClean="0">
                <a:cs typeface="Arial" pitchFamily="34" charset="0"/>
              </a:rPr>
              <a:t>module :</a:t>
            </a:r>
            <a:endParaRPr lang="fr-FR" altLang="fr-FR" dirty="0" smtClean="0">
              <a:cs typeface="Arial" pitchFamily="34" charset="0"/>
            </a:endParaRPr>
          </a:p>
          <a:p>
            <a:pPr marL="0" indent="0">
              <a:buFont typeface="Lucida Grande"/>
              <a:buNone/>
            </a:pPr>
            <a:endParaRPr lang="fr-FR" altLang="fr-FR" dirty="0" smtClean="0">
              <a:cs typeface="Arial" pitchFamily="34" charset="0"/>
            </a:endParaRPr>
          </a:p>
          <a:p>
            <a:pPr marL="285750" lvl="1" indent="-28575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fr-FR" altLang="fr-FR" sz="2000" dirty="0" smtClean="0">
                <a:cs typeface="Arial" pitchFamily="34" charset="0"/>
              </a:rPr>
              <a:t>Vous comprendrez en quoi la Sécurité chez Total est une valeur et non simplement une priorité.</a:t>
            </a:r>
          </a:p>
          <a:p>
            <a:pPr marL="285750" lvl="1" indent="-28575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fr-FR" altLang="fr-FR" sz="2000" dirty="0" smtClean="0">
                <a:cs typeface="Arial" pitchFamily="34" charset="0"/>
              </a:rPr>
              <a:t>Vous parviendrez à identifier, dans vos pratiques quotidiennes et votre environnement, des éléments (décisions, habitudes, façons de faire) qui personnifient / témoignent de la valeur Sécurité du Groupe. </a:t>
            </a:r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521568" y="6411913"/>
            <a:ext cx="603163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altLang="fr-FR" sz="1000" dirty="0">
                <a:latin typeface="Arial" pitchFamily="34" charset="0"/>
                <a:cs typeface="Arial" pitchFamily="34" charset="0"/>
              </a:rPr>
              <a:t>Kit Formation Sécurité des Nouveaux </a:t>
            </a:r>
            <a:r>
              <a:rPr lang="fr-FR" altLang="fr-FR" sz="1000" dirty="0" smtClean="0">
                <a:latin typeface="Arial" pitchFamily="34" charset="0"/>
                <a:cs typeface="Arial" pitchFamily="34" charset="0"/>
              </a:rPr>
              <a:t>Embauchés </a:t>
            </a:r>
            <a:r>
              <a:rPr lang="fr-FR" altLang="fr-FR" sz="1000" dirty="0" smtClean="0">
                <a:latin typeface="Arial" pitchFamily="34" charset="0"/>
                <a:cs typeface="Arial" pitchFamily="34" charset="0"/>
              </a:rPr>
              <a:t>- TCG 1.2 – Valeur sécurité – V2</a:t>
            </a:r>
            <a:endParaRPr lang="fr-F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Valeurs </a:t>
            </a:r>
            <a:r>
              <a:rPr lang="fr-FR" dirty="0"/>
              <a:t>= les fondations de notre culture </a:t>
            </a:r>
            <a:endParaRPr lang="fr-F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5FBC377-1A2C-4D6C-B58C-93D4ABE566A4}" type="slidenum">
              <a:rPr lang="en-GB" altLang="fr-FR"/>
              <a:pPr/>
              <a:t>3</a:t>
            </a:fld>
            <a:endParaRPr lang="en-GB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fr-FR" altLang="fr-FR" sz="2000" dirty="0" smtClean="0">
                <a:cs typeface="Arial" pitchFamily="34" charset="0"/>
              </a:rPr>
              <a:t>La valeur est au niveau de l’éthique, de la culture d’entreprise (une culture est un ensemble de valeurs).</a:t>
            </a:r>
          </a:p>
          <a:p>
            <a:pPr marL="285750" lvl="1" indent="-28575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fr-FR" altLang="fr-FR" sz="2000" dirty="0" smtClean="0">
                <a:cs typeface="Arial" pitchFamily="34" charset="0"/>
              </a:rPr>
              <a:t>Une priorité peut changer. Une valeur, reste et imprègne tout ce qu’on fait. </a:t>
            </a:r>
          </a:p>
          <a:p>
            <a:pPr marL="285750" lvl="1" indent="-28575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fr-FR" altLang="fr-FR" sz="2000" dirty="0" smtClean="0">
                <a:cs typeface="Arial" pitchFamily="34" charset="0"/>
              </a:rPr>
              <a:t>Une valeur ne peut être remise en cause, elle ne se discute pas : pas de compromis possible !</a:t>
            </a:r>
          </a:p>
          <a:p>
            <a:pPr defTabSz="533400" eaLnBrk="1" hangingPunct="1">
              <a:spcAft>
                <a:spcPts val="1500"/>
              </a:spcAft>
            </a:pPr>
            <a:r>
              <a:rPr lang="fr-FR" altLang="fr-FR" dirty="0" smtClean="0">
                <a:cs typeface="Arial" pitchFamily="34" charset="0"/>
              </a:rPr>
              <a:t>La valeur est universelle au-delà des différences entre les pays et les cultures. </a:t>
            </a:r>
            <a:endParaRPr lang="fr-FR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521568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altLang="fr-FR" sz="1000" dirty="0">
                <a:latin typeface="Arial" pitchFamily="34" charset="0"/>
                <a:cs typeface="Arial" pitchFamily="34" charset="0"/>
              </a:rPr>
              <a:t>Kit Formation Sécurité des Nouveaux Embauchés - TCG 1.2 – Valeur sécurité – V2</a:t>
            </a:r>
            <a:endParaRPr lang="fr-F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ET pour vous ?</a:t>
            </a:r>
            <a:endParaRPr lang="fr-F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58A479E-B9BE-4EB4-988B-864A90D01CC7}" type="slidenum">
              <a:rPr lang="en-GB" altLang="fr-FR"/>
              <a:pPr/>
              <a:t>4</a:t>
            </a:fld>
            <a:endParaRPr lang="en-GB" altLang="fr-FR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eaLnBrk="1" hangingPunct="1"/>
            <a:r>
              <a:rPr lang="fr-FR" altLang="fr-FR" b="1" dirty="0" smtClean="0">
                <a:cs typeface="Arial" pitchFamily="34" charset="0"/>
              </a:rPr>
              <a:t>Comment définiriez-vous vos valeurs ? </a:t>
            </a:r>
            <a:r>
              <a:rPr lang="fr-FR" altLang="fr-FR" sz="3200" dirty="0" smtClean="0">
                <a:cs typeface="Arial" pitchFamily="34" charset="0"/>
              </a:rPr>
              <a:t/>
            </a:r>
            <a:br>
              <a:rPr lang="fr-FR" altLang="fr-FR" sz="3200" dirty="0" smtClean="0">
                <a:cs typeface="Arial" pitchFamily="34" charset="0"/>
              </a:rPr>
            </a:br>
            <a:r>
              <a:rPr lang="fr-FR" altLang="fr-FR" dirty="0" smtClean="0">
                <a:cs typeface="Arial" pitchFamily="34" charset="0"/>
              </a:rPr>
              <a:t>Celles qui, lorsqu’elles sont remises en cause par d’autres ou ébranlées par un événement, vous choquent ou vous touchent particulièrement.</a:t>
            </a:r>
            <a:endParaRPr lang="fr-FR" altLang="fr-FR" sz="3200" dirty="0" smtClean="0">
              <a:cs typeface="Arial" pitchFamily="34" charset="0"/>
            </a:endParaRPr>
          </a:p>
          <a:p>
            <a:pPr eaLnBrk="1" hangingPunct="1">
              <a:buFont typeface="Lucida Grande"/>
              <a:buNone/>
            </a:pPr>
            <a:endParaRPr lang="fr-FR" altLang="fr-FR" sz="3200" dirty="0" smtClean="0">
              <a:cs typeface="Arial" pitchFamily="34" charset="0"/>
            </a:endParaRPr>
          </a:p>
          <a:p>
            <a:pPr eaLnBrk="1" hangingPunct="1"/>
            <a:r>
              <a:rPr lang="fr-FR" altLang="fr-FR" b="1" dirty="0" smtClean="0">
                <a:cs typeface="Arial" pitchFamily="34" charset="0"/>
              </a:rPr>
              <a:t>Pouvez-vous citer des actions que vous mettez en œuvre au quotidien, directement issues de vos valeurs (vie de famille, études, vie professionnelle, etc.) ?</a:t>
            </a:r>
            <a:endParaRPr lang="fr-FR" altLang="fr-FR" sz="3200" dirty="0" smtClean="0">
              <a:cs typeface="Arial" pitchFamily="34" charset="0"/>
            </a:endParaRPr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521568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altLang="fr-FR" sz="1000" dirty="0">
                <a:latin typeface="Arial" pitchFamily="34" charset="0"/>
                <a:cs typeface="Arial" pitchFamily="34" charset="0"/>
              </a:rPr>
              <a:t>Kit Formation Sécurité des Nouveaux Embauchés - TCG 1.2 – Valeur sécurité – V2</a:t>
            </a:r>
            <a:endParaRPr lang="fr-F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400" cap="none" dirty="0" smtClean="0">
                <a:solidFill>
                  <a:srgbClr val="A90025"/>
                </a:solidFill>
                <a:cs typeface="Arial" pitchFamily="34" charset="0"/>
              </a:rPr>
              <a:t>Vidéo Interview Bill </a:t>
            </a:r>
            <a:r>
              <a:rPr lang="fr-FR" altLang="fr-FR" sz="2400" cap="none" dirty="0" err="1" smtClean="0">
                <a:solidFill>
                  <a:srgbClr val="A90025"/>
                </a:solidFill>
                <a:cs typeface="Arial" pitchFamily="34" charset="0"/>
              </a:rPr>
              <a:t>Cardno</a:t>
            </a:r>
            <a:r>
              <a:rPr lang="fr-FR" altLang="fr-FR" sz="2400" cap="none" dirty="0" smtClean="0">
                <a:solidFill>
                  <a:srgbClr val="A90025"/>
                </a:solidFill>
                <a:cs typeface="Arial" pitchFamily="34" charset="0"/>
              </a:rPr>
              <a:t> – Chef de site d’Elgin</a:t>
            </a:r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521568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altLang="fr-FR" sz="1000" dirty="0">
                <a:latin typeface="Arial" pitchFamily="34" charset="0"/>
                <a:cs typeface="Arial" pitchFamily="34" charset="0"/>
              </a:rPr>
              <a:t>Kit Formation Sécurité des Nouveaux Embauchés - TCG 1.2 – Valeur sécurité – V2</a:t>
            </a:r>
            <a:endParaRPr lang="fr-FR" alt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B66D9FA3-C86E-4264-8D6E-C3A8DE3204DF}" type="slidenum">
              <a:rPr lang="en-GB" altLang="fr-FR" sz="1800">
                <a:solidFill>
                  <a:schemeClr val="tx1"/>
                </a:solidFill>
                <a:cs typeface="+mn-cs"/>
              </a:rPr>
              <a:pPr algn="l"/>
              <a:t>5</a:t>
            </a:fld>
            <a:endParaRPr lang="en-GB" altLang="fr-FR" sz="1800" dirty="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400" cap="none" dirty="0" smtClean="0">
                <a:solidFill>
                  <a:srgbClr val="A90025"/>
                </a:solidFill>
                <a:cs typeface="Arial" pitchFamily="34" charset="0"/>
              </a:rPr>
              <a:t>Vidéo Visite de Y-L DARRICARRERE</a:t>
            </a:r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B66D9FA3-C86E-4264-8D6E-C3A8DE3204DF}" type="slidenum">
              <a:rPr lang="en-GB" altLang="fr-FR" sz="1800">
                <a:solidFill>
                  <a:schemeClr val="tx1"/>
                </a:solidFill>
                <a:cs typeface="+mn-cs"/>
              </a:rPr>
              <a:pPr algn="l"/>
              <a:t>6</a:t>
            </a:fld>
            <a:endParaRPr lang="en-GB" altLang="fr-FR" sz="18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521568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altLang="fr-FR" sz="1000" dirty="0">
                <a:latin typeface="Arial" pitchFamily="34" charset="0"/>
                <a:cs typeface="Arial" pitchFamily="34" charset="0"/>
              </a:rPr>
              <a:t>Kit Formation Sécurité des Nouveaux Embauchés - TCG 1.2 – Valeur sécurité – V2</a:t>
            </a:r>
            <a:endParaRPr lang="fr-F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LA valeur sécurité de total</a:t>
            </a:r>
            <a:endParaRPr lang="fr-FR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6D6EDE1-CB5E-4567-BC2E-F8970C94D59A}" type="slidenum">
              <a:rPr lang="en-GB" altLang="fr-FR"/>
              <a:pPr/>
              <a:t>7</a:t>
            </a:fld>
            <a:endParaRPr lang="en-GB" altLang="fr-FR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La Sécurité est un priorité pour Total depuis de très nombreuses années.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Depuis janvier 2016 : la Sécurité est érigée au rang de valeur.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Conséquences sur nos opérations : les actions qui tendent à préserver et améliorer la Sécurité sont toujours mises en avant.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Pas de critique ou de blâme si vous réagissez en faveur de la Sécurité, même en cas d’arrêt d’une opération importante.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Total veut être le leader de l’énergie responsable. </a:t>
            </a:r>
          </a:p>
          <a:p>
            <a:pPr>
              <a:spcAft>
                <a:spcPts val="1500"/>
              </a:spcAft>
            </a:pPr>
            <a:endParaRPr lang="fr-FR" altLang="fr-FR" smtClean="0">
              <a:cs typeface="Arial" pitchFamily="34" charset="0"/>
            </a:endParaRPr>
          </a:p>
          <a:p>
            <a:pPr algn="ctr">
              <a:spcAft>
                <a:spcPts val="1500"/>
              </a:spcAft>
              <a:buFont typeface="Lucida Grande"/>
              <a:buNone/>
            </a:pPr>
            <a:r>
              <a:rPr lang="fr-FR" altLang="fr-FR" b="1" smtClean="0">
                <a:solidFill>
                  <a:srgbClr val="A90025"/>
                </a:solidFill>
                <a:cs typeface="Arial" pitchFamily="34" charset="0"/>
              </a:rPr>
              <a:t>Si</a:t>
            </a:r>
            <a:r>
              <a:rPr lang="fr-FR" altLang="fr-FR" smtClean="0">
                <a:solidFill>
                  <a:srgbClr val="A90025"/>
                </a:solidFill>
                <a:cs typeface="Arial" pitchFamily="34" charset="0"/>
              </a:rPr>
              <a:t> </a:t>
            </a:r>
            <a:r>
              <a:rPr lang="fr-FR" altLang="fr-FR" b="1" smtClean="0">
                <a:solidFill>
                  <a:srgbClr val="A90025"/>
                </a:solidFill>
                <a:cs typeface="Arial" pitchFamily="34" charset="0"/>
              </a:rPr>
              <a:t>vous ne partagez pas cette valeur Sécurité, vous avez décidé que vous ne voulez pas travailler pour le Groupe.</a:t>
            </a:r>
            <a:endParaRPr lang="fr-FR" altLang="fr-FR" smtClean="0">
              <a:solidFill>
                <a:srgbClr val="A90025"/>
              </a:solidFill>
              <a:cs typeface="Arial" pitchFamily="34" charset="0"/>
            </a:endParaRPr>
          </a:p>
          <a:p>
            <a:pPr>
              <a:spcAft>
                <a:spcPts val="1500"/>
              </a:spcAft>
            </a:pPr>
            <a:endParaRPr lang="fr-FR" altLang="fr-FR" smtClean="0">
              <a:cs typeface="Arial" pitchFamily="34" charset="0"/>
            </a:endParaRPr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521568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altLang="fr-FR" sz="1000" dirty="0">
                <a:latin typeface="Arial" pitchFamily="34" charset="0"/>
                <a:cs typeface="Arial" pitchFamily="34" charset="0"/>
              </a:rPr>
              <a:t>Kit Formation Sécurité des Nouveaux Embauchés - TCG 1.2 – Valeur sécurité – V2</a:t>
            </a:r>
            <a:endParaRPr lang="fr-F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66D9FA3-C86E-4264-8D6E-C3A8DE3204DF}" type="slidenum">
              <a:rPr lang="en-GB" altLang="fr-FR"/>
              <a:pPr/>
              <a:t>8</a:t>
            </a:fld>
            <a:endParaRPr lang="en-GB" altLang="fr-FR" dirty="0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400" cap="none" dirty="0" smtClean="0">
                <a:cs typeface="Arial" pitchFamily="34" charset="0"/>
              </a:rPr>
              <a:t>Les outils importants pour la valeur sécurité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La « Stop Card », outil d’échange et de discussion pour diminuer la prise de risques,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Les 12 règles d’or, règles essentielles à suivre et faire suivre pour travailler en sécurité,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Le retour d’expérience 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La remontée des anomalies (situations anormales),</a:t>
            </a:r>
          </a:p>
          <a:p>
            <a:pPr>
              <a:spcAft>
                <a:spcPts val="1500"/>
              </a:spcAft>
            </a:pPr>
            <a:r>
              <a:rPr lang="fr-FR" altLang="fr-FR" smtClean="0">
                <a:cs typeface="Arial" pitchFamily="34" charset="0"/>
              </a:rPr>
              <a:t>Et bien d’autres encore</a:t>
            </a:r>
            <a:r>
              <a:rPr lang="is-IS" altLang="fr-FR" smtClean="0">
                <a:cs typeface="Arial" pitchFamily="34" charset="0"/>
              </a:rPr>
              <a:t>…</a:t>
            </a:r>
            <a:endParaRPr lang="fr-FR" altLang="fr-FR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521568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altLang="fr-FR" sz="1000" dirty="0">
                <a:latin typeface="Arial" pitchFamily="34" charset="0"/>
                <a:cs typeface="Arial" pitchFamily="34" charset="0"/>
              </a:rPr>
              <a:t>Kit Formation Sécurité des Nouveaux Embauchés - TCG 1.2 – Valeur sécurité – V2</a:t>
            </a:r>
            <a:endParaRPr lang="fr-FR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TAL-FR-modele rouge 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R PPT ROUGE FONCE LOGO.pptx" id="{61CC4C7C-92FC-429F-A50D-CFA4B2695BBB}" vid="{B8EC27D0-A928-40AB-9C2D-136AEEA527D0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TOTAL-FR-modele rouge fonce</Template>
  <TotalTime>18</TotalTime>
  <Words>368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Helvetica</vt:lpstr>
      <vt:lpstr>Lucida Grande</vt:lpstr>
      <vt:lpstr>TOTAL-FR-modele rouge fonce</vt:lpstr>
      <vt:lpstr>LA valeur sécurité de Total</vt:lpstr>
      <vt:lpstr>Les objectifs du module</vt:lpstr>
      <vt:lpstr>Valeurs = les fondations de notre culture </vt:lpstr>
      <vt:lpstr>ET pour vous ?</vt:lpstr>
      <vt:lpstr>Vidéo Interview Bill Cardno – Chef de site d’Elgin</vt:lpstr>
      <vt:lpstr>Vidéo Visite de Y-L DARRICARRERE</vt:lpstr>
      <vt:lpstr>LA valeur sécurité de total</vt:lpstr>
      <vt:lpstr>Les outils importants pour la valeur sécurité</vt:lpstr>
    </vt:vector>
  </TitlesOfParts>
  <Company>TOTAL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valeur sécurité de Total</dc:title>
  <dc:creator>J0489914</dc:creator>
  <cp:lastModifiedBy>Sabrina BOISSINOT</cp:lastModifiedBy>
  <cp:revision>3</cp:revision>
  <dcterms:created xsi:type="dcterms:W3CDTF">2017-09-21T07:55:14Z</dcterms:created>
  <dcterms:modified xsi:type="dcterms:W3CDTF">2017-10-10T13:09:59Z</dcterms:modified>
</cp:coreProperties>
</file>