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70" r:id="rId4"/>
    <p:sldId id="264" r:id="rId5"/>
    <p:sldId id="259" r:id="rId6"/>
    <p:sldId id="271" r:id="rId7"/>
    <p:sldId id="265" r:id="rId8"/>
    <p:sldId id="266" r:id="rId9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B0B"/>
    <a:srgbClr val="3876AF"/>
    <a:srgbClr val="133C75"/>
    <a:srgbClr val="7ABFC0"/>
    <a:srgbClr val="CAEBEA"/>
    <a:srgbClr val="55DD61"/>
    <a:srgbClr val="3AAFC3"/>
    <a:srgbClr val="FF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092" autoAdjust="0"/>
    <p:restoredTop sz="94692" autoAdjust="0"/>
  </p:normalViewPr>
  <p:slideViewPr>
    <p:cSldViewPr snapToObjects="1">
      <p:cViewPr>
        <p:scale>
          <a:sx n="80" d="100"/>
          <a:sy n="80" d="100"/>
        </p:scale>
        <p:origin x="-2418" y="-804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409A6CA-DE9C-4617-9023-7FE9DB9DFA59}" type="datetimeFigureOut">
              <a:rPr lang="fr-FR" altLang="fr-FR"/>
              <a:pPr/>
              <a:t>07/06/2017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12309D8-D4EA-49FF-A5D6-D8B9097D7AF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886675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9D356EC-67A8-4C09-8C07-0866D7B19662}" type="datetimeFigureOut">
              <a:rPr lang="fr-FR" altLang="fr-FR"/>
              <a:pPr/>
              <a:t>07/06/2017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45E665A-AA97-4441-A300-F9978C09F16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5988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fld id="{6B4F8E1E-7904-4F6E-A3EB-54DA2C2F7776}" type="slidenum">
              <a:rPr/>
              <a:pPr/>
              <a:t>2</a:t>
            </a:fld>
            <a:endParaRPr lang="it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0"/>
            <a:ext cx="91471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7" name="Image 13" descr="TOTAL_bandeau_01_haut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"/>
            <a:ext cx="59785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9BF9C-7364-4F86-B5F8-06F73621293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A046D84-52B8-49B6-B712-356EB9B153A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28100" y="0"/>
            <a:ext cx="2159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/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3ACCC6-B8A7-4800-B03C-410ABB1BF65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EC8856-1BF5-4CB1-8DB1-DB1CFC97D1B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A4E61E-359D-4FB0-AA6C-31F65889931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25B52D-7AF9-4620-B59F-2F3F64B174D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AC9BCF-A594-40A4-94F4-BBF23A0803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D772A1-5C77-49F3-9B20-A90E8641516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7448EA-38F3-4BD5-A9F5-D5C78D45050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3"/>
            <a:ext cx="5562600" cy="365125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3"/>
            <a:ext cx="725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Helvetica" pitchFamily="34" charset="0"/>
              </a:defRPr>
            </a:lvl1pPr>
          </a:lstStyle>
          <a:p>
            <a:fld id="{19D0687C-707E-433B-ABF2-DFFE0652D0D3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Rectangle 6"/>
          <p:cNvSpPr/>
          <p:nvPr/>
        </p:nvSpPr>
        <p:spPr>
          <a:xfrm>
            <a:off x="9031288" y="0"/>
            <a:ext cx="112712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90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rot="5400000">
            <a:off x="7335044" y="6595269"/>
            <a:ext cx="365125" cy="1587"/>
          </a:xfrm>
          <a:prstGeom prst="line">
            <a:avLst/>
          </a:prstGeom>
          <a:noFill/>
          <a:ln w="6350">
            <a:solidFill>
              <a:schemeClr val="tx1">
                <a:alpha val="70195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184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</p:txBody>
      </p:sp>
      <p:pic>
        <p:nvPicPr>
          <p:cNvPr id="1033" name="Image 10" descr="TOTAL_ADM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5088" y="6375400"/>
            <a:ext cx="10080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rgbClr val="A90025"/>
          </a:solidFill>
          <a:latin typeface="+mj-lt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1pPr>
      <a:lvl2pPr marL="447675" indent="-180975" algn="l" defTabSz="5334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Font typeface="Lucida Grande"/>
        <a:buChar char="-"/>
        <a:defRPr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806450" indent="-180975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076325" indent="-1714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4pPr>
      <a:lvl5pPr marL="1258888" indent="-180975" algn="l" defTabSz="352425" rtl="0" eaLnBrk="0" fontAlgn="base" hangingPunct="0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1" hangingPunct="1"/>
            <a:endParaRPr lang="it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it" b="1" i="0" u="none" baseline="0">
                <a:ea typeface="+mj-ea"/>
              </a:rPr>
              <a:t>Il valore sicurezza di Total</a:t>
            </a:r>
            <a:endParaRPr lang="it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algn="l" rtl="0" eaLnBrk="1" hangingPunct="1"/>
            <a:r>
              <a:rPr lang="it" b="0" i="0" u="none" baseline="0">
                <a:cs typeface="Arial" pitchFamily="34" charset="0"/>
              </a:rPr>
              <a:t>Kit inserimento H3SE</a:t>
            </a:r>
          </a:p>
          <a:p>
            <a:pPr algn="l" rtl="0" eaLnBrk="1" hangingPunct="1"/>
            <a:r>
              <a:rPr lang="it" b="0" i="0" u="none" baseline="0">
                <a:cs typeface="Arial" pitchFamily="34" charset="0"/>
              </a:rPr>
              <a:t>Modulo 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it" b="1" i="0" u="none" baseline="0">
                <a:solidFill>
                  <a:schemeClr val="accent3">
                    <a:lumMod val="75000"/>
                  </a:schemeClr>
                </a:solidFill>
              </a:rPr>
              <a:t>Gli obiettivi del modulo</a:t>
            </a:r>
            <a:endParaRPr lang="i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it" b="0" i="0" u="none" baseline="0">
                <a:latin typeface="Arial" pitchFamily="34" charset="0"/>
                <a:cs typeface="Arial" pitchFamily="34" charset="0"/>
              </a:rPr>
              <a:t>Kit di inserimento H3SE - TCG 1.2 – Valore sicurezza – V2</a:t>
            </a:r>
            <a:endParaRPr lang="it" alt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F1D4E1EA-3F94-4338-9C97-C273E454D7D6}" type="slidenum">
              <a:rPr/>
              <a:pPr/>
              <a:t>2</a:t>
            </a:fld>
            <a:endParaRPr lang="it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l" rtl="0">
              <a:buFont typeface="Lucida Grande"/>
              <a:buNone/>
            </a:pPr>
            <a:r>
              <a:rPr lang="it" b="0" i="0" u="none" baseline="0">
                <a:cs typeface="Arial" pitchFamily="34" charset="0"/>
              </a:rPr>
              <a:t>Al termine di questo modulo:</a:t>
            </a:r>
          </a:p>
          <a:p>
            <a:pPr marL="0" indent="0" algn="l" rtl="0">
              <a:buFont typeface="Lucida Grande"/>
              <a:buNone/>
            </a:pPr>
            <a:endParaRPr lang="it" altLang="fr-FR" dirty="0" smtClean="0">
              <a:cs typeface="Arial" pitchFamily="34" charset="0"/>
            </a:endParaRP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it" sz="2000" b="0" i="0" u="none" baseline="0">
                <a:cs typeface="Arial" pitchFamily="34" charset="0"/>
              </a:rPr>
              <a:t>Comprenderete cosa vuol dire che la sicurezza per Total è un valore e non semplicemente una priorità.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it" sz="2000" b="0" i="0" u="none" baseline="0">
                <a:cs typeface="Arial" pitchFamily="34" charset="0"/>
              </a:rPr>
              <a:t>Riuscirete ad identificare, nelle vostre pratiche quotidiane e nel vostro ambiente, elementi (decisioni, abitudini, modi di fare) che impersonano/testimoniano il valore Sicurezza del gruppo.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it" b="1" i="0" u="none" baseline="0"/>
              <a:t>Valori = le basi della nostra cultura </a:t>
            </a:r>
            <a:endParaRPr lang="i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55FBC377-1A2C-4D6C-B58C-93D4ABE566A4}" type="slidenum">
              <a:rPr/>
              <a:pPr/>
              <a:t>3</a:t>
            </a:fld>
            <a:endParaRPr lang="it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it" sz="2000" b="0" i="0" u="none" baseline="0">
                <a:cs typeface="Arial" pitchFamily="34" charset="0"/>
              </a:rPr>
              <a:t>Il valore è sul piano etico, della cultura aziendale (una cultura è un insieme di valori).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it" sz="2000" b="0" i="0" u="none" baseline="0">
                <a:cs typeface="Arial" pitchFamily="34" charset="0"/>
              </a:rPr>
              <a:t>Una priorità può cambiare. Un valore, resta ed impregna tutto ciò che si fa. 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it" sz="2000" b="0" i="0" u="none" baseline="0">
                <a:cs typeface="Arial" pitchFamily="34" charset="0"/>
              </a:rPr>
              <a:t>Un valore non può essere rimesso in causa, non si discute: nessun compromesso è possibile!</a:t>
            </a:r>
          </a:p>
          <a:p>
            <a:pPr algn="l" defTabSz="533400" rtl="0" eaLnBrk="1" hangingPunct="1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Il valore è universale aldilà delle differenze tra i paesi e le culture. </a:t>
            </a:r>
            <a:endParaRPr lang="it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it" b="0" i="0" u="none" baseline="0">
                <a:latin typeface="Arial" pitchFamily="34" charset="0"/>
                <a:cs typeface="Arial" pitchFamily="34" charset="0"/>
              </a:rPr>
              <a:t>Kit di inserimento H3SE - TCG 1.2 – Valore sicurezza – V2</a:t>
            </a:r>
            <a:endParaRPr lang="i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it" b="1" i="0" u="none" baseline="0"/>
              <a:t>E per voi?</a:t>
            </a:r>
            <a:endParaRPr lang="i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358A479E-B9BE-4EB4-988B-864A90D01CC7}" type="slidenum">
              <a:rPr/>
              <a:pPr/>
              <a:t>4</a:t>
            </a:fld>
            <a:endParaRPr lang="it" altLang="fr-FR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 eaLnBrk="1" hangingPunct="1"/>
            <a:r>
              <a:rPr lang="it" b="1" i="0" u="none" baseline="0">
                <a:cs typeface="Arial" pitchFamily="34" charset="0"/>
              </a:rPr>
              <a:t>Come definireste i vostri valori? </a:t>
            </a:r>
            <a:r>
              <a:rPr lang="it" sz="3200">
                <a:cs typeface="Arial" pitchFamily="34" charset="0"/>
              </a:rPr>
              <a:t/>
            </a:r>
            <a:br>
              <a:rPr lang="it" sz="3200">
                <a:cs typeface="Arial" pitchFamily="34" charset="0"/>
              </a:rPr>
            </a:br>
            <a:r>
              <a:rPr lang="it" b="0" i="0" u="none" baseline="0">
                <a:cs typeface="Arial" pitchFamily="34" charset="0"/>
              </a:rPr>
              <a:t>Ciò che, se rimesso in discussione da altre cose o smossi da un evento, vi colpiscono o vi toccano particolarmente.</a:t>
            </a:r>
            <a:endParaRPr lang="it" altLang="fr-FR" sz="3200" dirty="0" smtClean="0">
              <a:cs typeface="Arial" pitchFamily="34" charset="0"/>
            </a:endParaRPr>
          </a:p>
          <a:p>
            <a:pPr algn="l" rtl="0" eaLnBrk="1" hangingPunct="1">
              <a:buFont typeface="Lucida Grande"/>
              <a:buNone/>
            </a:pPr>
            <a:endParaRPr lang="it" altLang="fr-FR" sz="3200" dirty="0" smtClean="0">
              <a:cs typeface="Arial" pitchFamily="34" charset="0"/>
            </a:endParaRPr>
          </a:p>
          <a:p>
            <a:pPr algn="l" rtl="0" eaLnBrk="1" hangingPunct="1"/>
            <a:r>
              <a:rPr lang="it" b="1" i="0" u="none" baseline="0">
                <a:cs typeface="Arial" pitchFamily="34" charset="0"/>
              </a:rPr>
              <a:t>Potreste citare delle azioni che voi mettete in atto quotidianamente, che derivano direttamente dai vostri valori (vita familiare, vita professionale, ecc.)?</a:t>
            </a:r>
            <a:endParaRPr lang="it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it" b="0" i="0" u="none" baseline="0">
                <a:latin typeface="Arial" pitchFamily="34" charset="0"/>
                <a:cs typeface="Arial" pitchFamily="34" charset="0"/>
              </a:rPr>
              <a:t>Kit di inserimento H3SE - TCG 1.2 – Valore sicurezza – V2</a:t>
            </a:r>
            <a:endParaRPr lang="i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496622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it" sz="2400" b="1" i="0" u="none" cap="none" baseline="0" dirty="0">
                <a:solidFill>
                  <a:srgbClr val="A90025"/>
                </a:solidFill>
                <a:cs typeface="Arial" pitchFamily="34" charset="0"/>
              </a:rPr>
              <a:t>Video Interview Bill Cardno – Responsabile sito di Elgin</a:t>
            </a:r>
            <a:endParaRPr lang="it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8435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9339EEAF-690D-4736-A08D-3431796D20CE}" type="slidenum">
              <a:rPr/>
              <a:pPr/>
              <a:t>5</a:t>
            </a:fld>
            <a:endParaRPr lang="it" altLang="fr-FR"/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it" sz="1000" b="0" i="0" u="none" baseline="0">
                <a:latin typeface="Arial" pitchFamily="34" charset="0"/>
                <a:cs typeface="Arial" pitchFamily="34" charset="0"/>
              </a:rPr>
              <a:t>Kit di inserimento H3SE - TCG 1.2 – Valore sicurezza – V2</a:t>
            </a:r>
            <a:endParaRPr lang="it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it" sz="2400" b="1" i="0" u="none" cap="none" baseline="0">
                <a:solidFill>
                  <a:srgbClr val="A90025"/>
                </a:solidFill>
                <a:cs typeface="Arial" pitchFamily="34" charset="0"/>
              </a:rPr>
              <a:t>Video Visita di Y-L DARRICARRERE</a:t>
            </a:r>
            <a:endParaRPr lang="it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9459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FDE1A551-B263-4044-8C44-790889274A60}" type="slidenum">
              <a:rPr/>
              <a:pPr/>
              <a:t>6</a:t>
            </a:fld>
            <a:endParaRPr lang="it" altLang="fr-FR"/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it" sz="1000" b="0" i="0" u="none" baseline="0">
                <a:latin typeface="Arial" pitchFamily="34" charset="0"/>
                <a:cs typeface="Arial" pitchFamily="34" charset="0"/>
              </a:rPr>
              <a:t>Kit di inserimento H3SE - TCG 1.2 – Valore sicurezza – V2</a:t>
            </a:r>
            <a:endParaRPr lang="it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it" b="1" i="0" u="none" baseline="0"/>
              <a:t>Il valore sicurezza di Total</a:t>
            </a:r>
            <a:endParaRPr lang="it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66D6EDE1-CB5E-4567-BC2E-F8970C94D59A}" type="slidenum">
              <a:rPr/>
              <a:pPr/>
              <a:t>7</a:t>
            </a:fld>
            <a:endParaRPr lang="it" altLang="fr-FR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La sicurezza è una priorità per Total da molti anni.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Dal gennaio 2016, la Sicurezza assurge a rango di valore.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Conseguenze sulle nostre operazioni: le azioni che tendono a preservare e migliorare la sicurezza sono sempre messe in risalto.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Nessuna critica o colpa se reagite a favore della sicurezza, anche in caso d'arresto di un'operazione importante.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Total vuole essere il leader dell'energia responsabile. </a:t>
            </a:r>
          </a:p>
          <a:p>
            <a:pPr algn="l" rtl="0">
              <a:spcAft>
                <a:spcPts val="1500"/>
              </a:spcAft>
            </a:pPr>
            <a:endParaRPr lang="it" altLang="fr-FR" smtClean="0">
              <a:cs typeface="Arial" pitchFamily="34" charset="0"/>
            </a:endParaRPr>
          </a:p>
          <a:p>
            <a:pPr algn="ctr" rtl="0">
              <a:spcAft>
                <a:spcPts val="1500"/>
              </a:spcAft>
              <a:buFont typeface="Lucida Grande"/>
              <a:buNone/>
            </a:pPr>
            <a:r>
              <a:rPr lang="it" b="1" i="0" u="none" baseline="0">
                <a:solidFill>
                  <a:srgbClr val="A90025"/>
                </a:solidFill>
                <a:cs typeface="Arial" pitchFamily="34" charset="0"/>
              </a:rPr>
              <a:t>Se non condividete questo valore sicurezza, avete deciso che non volete lavorare per il Gruppo.</a:t>
            </a:r>
            <a:endParaRPr lang="it" altLang="fr-FR" smtClean="0">
              <a:solidFill>
                <a:srgbClr val="A90025"/>
              </a:solidFill>
              <a:cs typeface="Arial" pitchFamily="34" charset="0"/>
            </a:endParaRPr>
          </a:p>
          <a:p>
            <a:pPr algn="l" rtl="0">
              <a:spcAft>
                <a:spcPts val="1500"/>
              </a:spcAft>
            </a:pPr>
            <a:endParaRPr lang="it" altLang="fr-FR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it" b="0" i="0" u="none" baseline="0">
                <a:latin typeface="Arial" pitchFamily="34" charset="0"/>
                <a:cs typeface="Arial" pitchFamily="34" charset="0"/>
              </a:rPr>
              <a:t>Kit di inserimento H3SE - TCG 1.2 – Valore sicurezza – V2</a:t>
            </a:r>
            <a:endParaRPr lang="i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B66D9FA3-C86E-4264-8D6E-C3A8DE3204DF}" type="slidenum">
              <a:rPr/>
              <a:pPr/>
              <a:t>8</a:t>
            </a:fld>
            <a:endParaRPr lang="it" altLang="fr-FR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it" sz="2400" b="1" i="0" u="none" cap="none" baseline="0">
                <a:cs typeface="Arial" pitchFamily="34" charset="0"/>
              </a:rPr>
              <a:t>Gli strumenti importanti per il valore sicurezza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La “Stop card”, uno strumento di dialogo e di discussione per diminuire i rischi,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Le 12 regole d’oro, regole essenziali da seguire e fare seguire per lavorare in sicurezza,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Il feedback 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La segnalazione delle anomalie (situazioni anomali),</a:t>
            </a:r>
          </a:p>
          <a:p>
            <a:pPr algn="l" rtl="0">
              <a:spcAft>
                <a:spcPts val="1500"/>
              </a:spcAft>
            </a:pPr>
            <a:r>
              <a:rPr lang="it" b="0" i="0" u="none" baseline="0">
                <a:cs typeface="Arial" pitchFamily="34" charset="0"/>
              </a:rPr>
              <a:t>E molti altri ancora…</a:t>
            </a:r>
            <a:endParaRPr lang="it" altLang="fr-FR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it" b="0" i="0" u="none" baseline="0">
                <a:latin typeface="Arial" pitchFamily="34" charset="0"/>
                <a:cs typeface="Arial" pitchFamily="34" charset="0"/>
              </a:rPr>
              <a:t>Kit di inserimento H3SE - TCG 1.2 – Valore sicurezza – V2</a:t>
            </a:r>
            <a:endParaRPr lang="it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_total_modele_rouge_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fr_total_modele_rouge_fonce</Template>
  <TotalTime>138</TotalTime>
  <Words>400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fr_total_modele_rouge_fonce</vt:lpstr>
      <vt:lpstr>Il valore sicurezza di Total</vt:lpstr>
      <vt:lpstr>Gli obiettivi del modulo</vt:lpstr>
      <vt:lpstr>Valori = le basi della nostra cultura </vt:lpstr>
      <vt:lpstr>E per voi?</vt:lpstr>
      <vt:lpstr>Video Interview Bill Cardno – Responsabile sito di Elgin</vt:lpstr>
      <vt:lpstr>Video Visita di Y-L DARRICARRERE</vt:lpstr>
      <vt:lpstr>Il valore sicurezza di Total</vt:lpstr>
      <vt:lpstr>Gli strumenti importanti per il valore sicurezza</vt:lpstr>
    </vt:vector>
  </TitlesOfParts>
  <Company>TOTAL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J0039122</dc:creator>
  <cp:lastModifiedBy>Denise Bedouret</cp:lastModifiedBy>
  <cp:revision>34</cp:revision>
  <dcterms:created xsi:type="dcterms:W3CDTF">2015-09-07T13:13:13Z</dcterms:created>
  <dcterms:modified xsi:type="dcterms:W3CDTF">2017-06-07T20:47:48Z</dcterms:modified>
</cp:coreProperties>
</file>