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8" r:id="rId3"/>
    <p:sldId id="270" r:id="rId4"/>
    <p:sldId id="264" r:id="rId5"/>
    <p:sldId id="259" r:id="rId6"/>
    <p:sldId id="271" r:id="rId7"/>
    <p:sldId id="265" r:id="rId8"/>
    <p:sldId id="266" r:id="rId9"/>
  </p:sldIdLst>
  <p:sldSz cx="9144000" cy="6858000" type="screen4x3"/>
  <p:notesSz cx="6858000" cy="9144000"/>
  <p:defaultTextStyle>
    <a:defPPr>
      <a:defRPr lang="fr-FR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2B0B"/>
    <a:srgbClr val="3876AF"/>
    <a:srgbClr val="133C75"/>
    <a:srgbClr val="7ABFC0"/>
    <a:srgbClr val="CAEBEA"/>
    <a:srgbClr val="55DD61"/>
    <a:srgbClr val="3AAFC3"/>
    <a:srgbClr val="FFAA00"/>
  </p:clrMru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092" autoAdjust="0"/>
    <p:restoredTop sz="94692" autoAdjust="0"/>
  </p:normalViewPr>
  <p:slideViewPr>
    <p:cSldViewPr snapToObjects="1">
      <p:cViewPr>
        <p:scale>
          <a:sx n="80" d="100"/>
          <a:sy n="80" d="100"/>
        </p:scale>
        <p:origin x="-510" y="-552"/>
      </p:cViewPr>
      <p:guideLst>
        <p:guide orient="horz" pos="1162"/>
        <p:guide orient="horz" pos="3412"/>
        <p:guide orient="horz" pos="2264"/>
        <p:guide orient="horz" pos="165"/>
        <p:guide orient="horz" pos="2292"/>
        <p:guide pos="756"/>
        <p:guide pos="53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2409A6CA-DE9C-4617-9023-7FE9DB9DFA59}" type="datetimeFigureOut">
              <a:rPr lang="fr-FR" altLang="fr-FR"/>
              <a:pPr/>
              <a:t>17/03/2017</a:t>
            </a:fld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812309D8-D4EA-49FF-A5D6-D8B9097D7AF6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99D356EC-67A8-4C09-8C07-0866D7B19662}" type="datetimeFigureOut">
              <a:rPr lang="fr-FR" altLang="fr-FR"/>
              <a:pPr/>
              <a:t>17/03/2017</a:t>
            </a:fld>
            <a:endParaRPr lang="fr-FR" alt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A45E665A-AA97-4441-A300-F9978C09F160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" smtClean="0"/>
          </a:p>
        </p:txBody>
      </p:sp>
      <p:sp>
        <p:nvSpPr>
          <p:cNvPr id="3277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b="0" i="0" u="none" baseline="0" lang="pt"/>
              <a:t/>
            </a:r>
            <a:fld id="{6B4F8E1E-7904-4F6E-A3EB-54DA2C2F7776}" type="slidenum">
              <a:rPr/>
              <a:pPr/>
              <a:t>2</a:t>
            </a:fld>
            <a:endParaRPr lang="pt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3175" y="0"/>
            <a:ext cx="9147175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altLang="fr-FR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750050"/>
            <a:ext cx="9144000" cy="107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altLang="fr-FR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7" name="Image 13" descr="TOTAL_bandeau_01_haut_RGB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4650"/>
            <a:ext cx="5978525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188000" y="2106000"/>
            <a:ext cx="7276629" cy="1487487"/>
          </a:xfrm>
        </p:spPr>
        <p:txBody>
          <a:bodyPr lIns="0" r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0"/>
          </p:nvPr>
        </p:nvSpPr>
        <p:spPr>
          <a:xfrm>
            <a:off x="1188000" y="3639600"/>
            <a:ext cx="7276629" cy="1778000"/>
          </a:xfrm>
        </p:spPr>
        <p:txBody>
          <a:bodyPr lIns="0" r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3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09BF9C-7364-4F86-B5F8-06F736212936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800" cy="5040311"/>
          </a:xfrm>
        </p:spPr>
        <p:txBody>
          <a:bodyPr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FA046D84-52B8-49B6-B712-356EB9B153AE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928100" y="0"/>
            <a:ext cx="2159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altLang="fr-FR">
              <a:solidFill>
                <a:srgbClr val="FFFF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493952"/>
            <a:ext cx="7772400" cy="1362075"/>
          </a:xfrm>
        </p:spPr>
        <p:txBody>
          <a:bodyPr anchor="ctr"/>
          <a:lstStyle>
            <a:lvl1pPr algn="l">
              <a:defRPr sz="3200" b="1" cap="all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3ACCC6-B8A7-4800-B03C-410ABB1BF657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0006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1080000" indent="-180000"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0006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FEC8856-1BF5-4CB1-8DB1-DB1CFC97D1B2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bar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95600"/>
            <a:ext cx="8218800" cy="42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267744" y="1418400"/>
            <a:ext cx="4608512" cy="338554"/>
          </a:xfrm>
        </p:spPr>
        <p:txBody>
          <a:bodyPr anchorCtr="1">
            <a:spAutoFit/>
          </a:bodyPr>
          <a:lstStyle>
            <a:lvl1pPr algn="ctr">
              <a:buNone/>
              <a:defRPr sz="1600"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9A4E61E-359D-4FB0-AA6C-31F658899314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Graphiques bar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72000"/>
            <a:ext cx="8218800" cy="24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3"/>
          </p:nvPr>
        </p:nvSpPr>
        <p:spPr>
          <a:xfrm>
            <a:off x="457200" y="3510000"/>
            <a:ext cx="8218800" cy="24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D25B52D-7AF9-4620-B59F-2F3F64B174D1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ann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67600"/>
            <a:ext cx="8218800" cy="4248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267744" y="1418400"/>
            <a:ext cx="4608512" cy="338554"/>
          </a:xfrm>
        </p:spPr>
        <p:txBody>
          <a:bodyPr anchorCtr="1">
            <a:spAutoFit/>
          </a:bodyPr>
          <a:lstStyle>
            <a:lvl1pPr algn="ctr">
              <a:buNone/>
              <a:defRPr sz="1600"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EAC9BCF-A594-40A4-94F4-BBF23A080319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5538"/>
            <a:ext cx="8218488" cy="489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6D772A1-5C77-49F3-9B20-A90E86415166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67448EA-38F3-4BD5-A9F5-D5C78D450507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635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7200" y="6411913"/>
            <a:ext cx="5562600" cy="365125"/>
          </a:xfrm>
          <a:prstGeom prst="rect">
            <a:avLst/>
          </a:prstGeom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 smtClean="0">
                <a:solidFill>
                  <a:srgbClr val="000000"/>
                </a:solidFill>
                <a:latin typeface="Arial" charset="0"/>
                <a:ea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411913"/>
            <a:ext cx="7254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Helvetica" pitchFamily="34" charset="0"/>
              </a:defRPr>
            </a:lvl1pPr>
          </a:lstStyle>
          <a:p>
            <a:fld id="{19D0687C-707E-433B-ABF2-DFFE0652D0D3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7" name="Rectangle 6"/>
          <p:cNvSpPr/>
          <p:nvPr/>
        </p:nvSpPr>
        <p:spPr>
          <a:xfrm>
            <a:off x="9031288" y="0"/>
            <a:ext cx="112712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altLang="fr-FR">
              <a:solidFill>
                <a:srgbClr val="FFFFFF"/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457200" y="6311900"/>
            <a:ext cx="8686800" cy="1588"/>
          </a:xfrm>
          <a:prstGeom prst="line">
            <a:avLst/>
          </a:prstGeom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>
            <a:cxnSpLocks noChangeShapeType="1"/>
          </p:cNvCxnSpPr>
          <p:nvPr/>
        </p:nvCxnSpPr>
        <p:spPr bwMode="auto">
          <a:xfrm rot="5400000">
            <a:off x="7335044" y="6595269"/>
            <a:ext cx="365125" cy="1587"/>
          </a:xfrm>
          <a:prstGeom prst="line">
            <a:avLst/>
          </a:prstGeom>
          <a:noFill/>
          <a:ln w="6350">
            <a:solidFill>
              <a:schemeClr val="tx1">
                <a:alpha val="70195"/>
              </a:schemeClr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32" name="Espace réservé du texte 3"/>
          <p:cNvSpPr>
            <a:spLocks noGrp="1"/>
          </p:cNvSpPr>
          <p:nvPr>
            <p:ph type="body" idx="1"/>
          </p:nvPr>
        </p:nvSpPr>
        <p:spPr bwMode="auto">
          <a:xfrm>
            <a:off x="457200" y="1125538"/>
            <a:ext cx="821848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</p:txBody>
      </p:sp>
      <p:pic>
        <p:nvPicPr>
          <p:cNvPr id="1033" name="Image 10" descr="TOTAL_ADM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85088" y="6375400"/>
            <a:ext cx="100806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200" b="1" kern="1200" cap="all">
          <a:solidFill>
            <a:srgbClr val="A90025"/>
          </a:solidFill>
          <a:latin typeface="+mj-lt"/>
          <a:ea typeface="Arial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9pPr>
    </p:titleStyle>
    <p:bodyStyle>
      <a:lvl1pPr marL="285750" indent="-285750" algn="l" defTabSz="457200" rtl="0" eaLnBrk="0" fontAlgn="base" hangingPunct="0">
        <a:spcBef>
          <a:spcPts val="300"/>
        </a:spcBef>
        <a:spcAft>
          <a:spcPts val="300"/>
        </a:spcAft>
        <a:buClr>
          <a:srgbClr val="A90025"/>
        </a:buClr>
        <a:buSzPct val="120000"/>
        <a:buFont typeface="Lucida Grande"/>
        <a:buChar char="●"/>
        <a:defRPr sz="2000" kern="1200">
          <a:solidFill>
            <a:schemeClr val="tx1"/>
          </a:solidFill>
          <a:latin typeface="+mn-lt"/>
          <a:ea typeface="Arial" charset="0"/>
          <a:cs typeface="Arial"/>
        </a:defRPr>
      </a:lvl1pPr>
      <a:lvl2pPr marL="447675" indent="-180975" algn="l" defTabSz="533400" rtl="0" eaLnBrk="0" fontAlgn="base" hangingPunct="0">
        <a:spcBef>
          <a:spcPts val="300"/>
        </a:spcBef>
        <a:spcAft>
          <a:spcPts val="300"/>
        </a:spcAft>
        <a:buClr>
          <a:srgbClr val="A90025"/>
        </a:buClr>
        <a:buFont typeface="Lucida Grande"/>
        <a:buChar char="-"/>
        <a:defRPr kern="1200">
          <a:solidFill>
            <a:schemeClr val="tx1"/>
          </a:solidFill>
          <a:latin typeface="+mn-lt"/>
          <a:ea typeface="Arial" charset="0"/>
          <a:cs typeface="Arial"/>
        </a:defRPr>
      </a:lvl2pPr>
      <a:lvl3pPr marL="806450" indent="-180975" algn="l" defTabSz="457200" rtl="0" eaLnBrk="0" fontAlgn="base" hangingPunct="0">
        <a:spcBef>
          <a:spcPts val="300"/>
        </a:spcBef>
        <a:spcAft>
          <a:spcPts val="300"/>
        </a:spcAft>
        <a:buClr>
          <a:srgbClr val="A90025"/>
        </a:buClr>
        <a:buSzPct val="100000"/>
        <a:buFont typeface="Lucida Grande"/>
        <a:buChar char="•"/>
        <a:defRPr sz="1600" kern="1200">
          <a:solidFill>
            <a:schemeClr val="tx1"/>
          </a:solidFill>
          <a:latin typeface="+mn-lt"/>
          <a:ea typeface="Arial" charset="0"/>
          <a:cs typeface="Arial"/>
        </a:defRPr>
      </a:lvl3pPr>
      <a:lvl4pPr marL="1076325" indent="-171450" algn="l" defTabSz="457200" rtl="0" eaLnBrk="0" fontAlgn="base" hangingPunct="0">
        <a:spcBef>
          <a:spcPts val="300"/>
        </a:spcBef>
        <a:spcAft>
          <a:spcPts val="300"/>
        </a:spcAft>
        <a:buClr>
          <a:srgbClr val="A90025"/>
        </a:buClr>
        <a:buSzPct val="80000"/>
        <a:buFont typeface="Lucida Grande"/>
        <a:buChar char="-"/>
        <a:defRPr sz="1600" kern="1200">
          <a:solidFill>
            <a:schemeClr val="tx1"/>
          </a:solidFill>
          <a:latin typeface="+mn-lt"/>
          <a:ea typeface="Helvetica" charset="0"/>
          <a:cs typeface="Helvetica"/>
        </a:defRPr>
      </a:lvl4pPr>
      <a:lvl5pPr marL="1258888" indent="-180975" algn="l" defTabSz="352425" rtl="0" eaLnBrk="0" fontAlgn="base" hangingPunct="0">
        <a:spcBef>
          <a:spcPts val="300"/>
        </a:spcBef>
        <a:spcAft>
          <a:spcPts val="300"/>
        </a:spcAft>
        <a:buClr>
          <a:srgbClr val="800000"/>
        </a:buClr>
        <a:buSzPct val="100000"/>
        <a:buFont typeface="Lucida Grande"/>
        <a:defRPr sz="1600" kern="1200">
          <a:solidFill>
            <a:schemeClr val="tx1"/>
          </a:solidFill>
          <a:latin typeface="+mn-lt"/>
          <a:ea typeface="Helvetica" charset="0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ZoneTexte 1"/>
          <p:cNvSpPr txBox="1">
            <a:spLocks noChangeArrowheads="1"/>
          </p:cNvSpPr>
          <p:nvPr/>
        </p:nvSpPr>
        <p:spPr bwMode="auto">
          <a:xfrm>
            <a:off x="3200400" y="3276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 algn="l" rtl="0"/>
            <a:endParaRPr lang="pt" alt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87450" y="2106613"/>
            <a:ext cx="7277100" cy="1487487"/>
          </a:xfrm>
        </p:spPr>
        <p:txBody>
          <a:bodyPr/>
          <a:lstStyle/>
          <a:p>
            <a:pPr eaLnBrk="1" fontAlgn="auto" hangingPunct="1" algn="l" rtl="0">
              <a:spcAft>
                <a:spcPts val="0"/>
              </a:spcAft>
              <a:defRPr/>
            </a:pPr>
            <a:r>
              <a:rPr b="1" i="0" u="none" baseline="0" lang="pt">
                <a:ea typeface="+mj-ea"/>
              </a:rPr>
              <a:t>O valor Segurança da Total</a:t>
            </a:r>
            <a:endParaRPr lang="pt" dirty="0">
              <a:ea typeface="+mj-ea"/>
            </a:endParaRPr>
          </a:p>
        </p:txBody>
      </p:sp>
      <p:sp>
        <p:nvSpPr>
          <p:cNvPr id="14339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1187450" y="3640138"/>
            <a:ext cx="7277100" cy="1778000"/>
          </a:xfrm>
        </p:spPr>
        <p:txBody>
          <a:bodyPr/>
          <a:lstStyle/>
          <a:p>
            <a:pPr eaLnBrk="1" hangingPunct="1" algn="l" rtl="0"/>
            <a:r>
              <a:rPr b="0" i="0" u="none" baseline="0" lang="pt">
                <a:cs typeface="Arial" pitchFamily="34" charset="0"/>
              </a:rPr>
              <a:t>Kit de Integração de H3SA</a:t>
            </a:r>
          </a:p>
          <a:p>
            <a:pPr eaLnBrk="1" hangingPunct="1" algn="l" rtl="0"/>
            <a:r>
              <a:rPr b="0" i="0" u="none" baseline="0" lang="pt">
                <a:cs typeface="Arial" pitchFamily="34" charset="0"/>
              </a:rPr>
              <a:t>Módulo TCG 1.2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 algn="l" rtl="0">
              <a:spcAft>
                <a:spcPts val="0"/>
              </a:spcAft>
              <a:defRPr/>
            </a:pPr>
            <a:r>
              <a:rPr b="1" i="0" u="none" baseline="0" lang="pt">
                <a:solidFill>
                  <a:schemeClr val="accent3">
                    <a:lumMod val="75000"/>
                  </a:schemeClr>
                </a:solidFill>
              </a:rPr>
              <a:t>Objetivos do módulo</a:t>
            </a:r>
            <a:endParaRPr lang="pt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5362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b="0" i="0" u="none" baseline="0" lang="pt">
                <a:latin typeface="Arial" pitchFamily="34" charset="0"/>
                <a:cs typeface="Arial" pitchFamily="34" charset="0"/>
              </a:rPr>
              <a:t>Kit de Integração de H3SA - TCG 1.2 - Valor segurança - V2</a:t>
            </a:r>
            <a:endParaRPr lang="pt" alt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pt"/>
              <a:t/>
            </a:r>
            <a:fld id="{F1D4E1EA-3F94-4338-9C97-C273E454D7D6}" type="slidenum">
              <a:rPr/>
              <a:pPr/>
              <a:t>2</a:t>
            </a:fld>
            <a:endParaRPr lang="pt" altLang="fr-FR"/>
          </a:p>
        </p:txBody>
      </p:sp>
      <p:sp>
        <p:nvSpPr>
          <p:cNvPr id="15364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484313"/>
            <a:ext cx="8218488" cy="4681537"/>
          </a:xfrm>
        </p:spPr>
        <p:txBody>
          <a:bodyPr/>
          <a:lstStyle/>
          <a:p>
            <a:pPr marL="0" indent="0" algn="l" rtl="0">
              <a:buFont typeface="Lucida Grande"/>
              <a:buNone/>
            </a:pPr>
            <a:r>
              <a:rPr b="0" i="0" u="none" baseline="0" lang="pt">
                <a:cs typeface="Arial" pitchFamily="34" charset="0"/>
              </a:rPr>
              <a:t>No final deste módulo:</a:t>
            </a:r>
          </a:p>
          <a:p>
            <a:pPr marL="0" indent="0" algn="l" rtl="0">
              <a:buFont typeface="Lucida Grande"/>
              <a:buNone/>
            </a:pPr>
            <a:endParaRPr lang="pt" altLang="fr-FR" dirty="0" smtClean="0">
              <a:cs typeface="Arial" pitchFamily="34" charset="0"/>
            </a:endParaRPr>
          </a:p>
          <a:p>
            <a:pPr marL="285750" lvl="1" indent="-285750" eaLnBrk="1" hangingPunct="1" algn="l" rtl="0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sz="2000" b="0" i="0" u="none" baseline="0" lang="pt">
                <a:cs typeface="Arial" pitchFamily="34" charset="0"/>
              </a:rPr>
              <a:t>Compreenderá em que medida a Segurança na Total é um valor e não apenas uma prioridade.</a:t>
            </a:r>
          </a:p>
          <a:p>
            <a:pPr marL="285750" lvl="1" indent="-285750" eaLnBrk="1" hangingPunct="1" algn="l" rtl="0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sz="2000" b="0" i="0" u="none" baseline="0" lang="pt">
                <a:cs typeface="Arial" pitchFamily="34" charset="0"/>
              </a:rPr>
              <a:t>Conseguirá identificar, nas suas práticas e ambiente diário, elementos (decisões, hábitos, formas de fazer as coisas) que personificam / revelam o valor da Segurança no Grupo.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 algn="l" rtl="0">
              <a:spcAft>
                <a:spcPts val="0"/>
              </a:spcAft>
              <a:defRPr/>
            </a:pPr>
            <a:r>
              <a:rPr b="1" i="0" u="none" baseline="0" lang="pt"/>
              <a:t>Valores = as bases da nossa cultura </a:t>
            </a:r>
            <a:endParaRPr lang="pt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6387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pt"/>
              <a:t/>
            </a:r>
            <a:fld id="{55FBC377-1A2C-4D6C-B58C-93D4ABE566A4}" type="slidenum">
              <a:rPr/>
              <a:pPr/>
              <a:t>3</a:t>
            </a:fld>
            <a:endParaRPr lang="pt" altLang="fr-FR"/>
          </a:p>
        </p:txBody>
      </p:sp>
      <p:sp>
        <p:nvSpPr>
          <p:cNvPr id="16388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3962400" y="1484313"/>
            <a:ext cx="4930775" cy="4681537"/>
          </a:xfrm>
        </p:spPr>
        <p:txBody>
          <a:bodyPr/>
          <a:lstStyle/>
          <a:p>
            <a:pPr marL="285750" lvl="1" indent="-285750" eaLnBrk="1" hangingPunct="1" algn="l" rtl="0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sz="2000" b="0" i="0" u="none" baseline="0" lang="pt">
                <a:cs typeface="Arial" pitchFamily="34" charset="0"/>
              </a:rPr>
              <a:t>O valor é ao nível técnico, da cultura da empresa (uma cultura é um conjunto de valores).</a:t>
            </a:r>
          </a:p>
          <a:p>
            <a:pPr marL="285750" lvl="1" indent="-285750" eaLnBrk="1" hangingPunct="1" algn="l" rtl="0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sz="2000" b="0" i="0" u="none" baseline="0" lang="pt">
                <a:cs typeface="Arial" pitchFamily="34" charset="0"/>
              </a:rPr>
              <a:t>Uma prioridade pode mudar. Um valor, permanece e permeia tudo o que fazemos. </a:t>
            </a:r>
          </a:p>
          <a:p>
            <a:pPr marL="285750" lvl="1" indent="-285750" eaLnBrk="1" hangingPunct="1" algn="l" rtl="0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sz="2000" b="0" i="0" u="none" baseline="0" lang="pt">
                <a:cs typeface="Arial" pitchFamily="34" charset="0"/>
              </a:rPr>
              <a:t>Um valor não pode ser posto em causa, é indiscutível: não pode ser comprometido!</a:t>
            </a:r>
          </a:p>
          <a:p>
            <a:pPr defTabSz="533400" eaLnBrk="1" hangingPunct="1" algn="l" rtl="0">
              <a:spcAft>
                <a:spcPts val="1500"/>
              </a:spcAft>
            </a:pPr>
            <a:r>
              <a:rPr b="0" i="0" u="none" baseline="0" lang="pt">
                <a:cs typeface="Arial" pitchFamily="34" charset="0"/>
              </a:rPr>
              <a:t>O valor é universal, vai além das diferenças entre os países e as culturas. </a:t>
            </a:r>
            <a:endParaRPr lang="pt" altLang="fr-FR" dirty="0" smtClean="0">
              <a:cs typeface="Helvetica" pitchFamily="34" charset="0"/>
            </a:endParaRPr>
          </a:p>
        </p:txBody>
      </p:sp>
      <p:pic>
        <p:nvPicPr>
          <p:cNvPr id="16389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276475"/>
            <a:ext cx="29956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xfrm>
            <a:off x="457200" y="6411913"/>
            <a:ext cx="5562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b="0" i="0" u="none" baseline="0" lang="pt">
                <a:latin typeface="Arial" pitchFamily="34" charset="0"/>
                <a:cs typeface="Arial" pitchFamily="34" charset="0"/>
              </a:rPr>
              <a:t>Kit de Integração de H3SA - TCG 1.2 - Valor segurança - V2</a:t>
            </a:r>
            <a:endParaRPr lang="pt" alt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 algn="l" rtl="0">
              <a:spcAft>
                <a:spcPts val="0"/>
              </a:spcAft>
              <a:defRPr/>
            </a:pPr>
            <a:r>
              <a:rPr b="1" i="0" u="none" baseline="0" lang="pt"/>
              <a:t>E no seu caso?</a:t>
            </a:r>
            <a:endParaRPr lang="pt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7411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pt"/>
              <a:t/>
            </a:r>
            <a:fld id="{358A479E-B9BE-4EB4-988B-864A90D01CC7}" type="slidenum">
              <a:rPr/>
              <a:pPr/>
              <a:t>4</a:t>
            </a:fld>
            <a:endParaRPr lang="pt" altLang="fr-FR"/>
          </a:p>
        </p:txBody>
      </p:sp>
      <p:sp>
        <p:nvSpPr>
          <p:cNvPr id="17412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488" cy="5040312"/>
          </a:xfrm>
        </p:spPr>
        <p:txBody>
          <a:bodyPr/>
          <a:lstStyle/>
          <a:p>
            <a:pPr eaLnBrk="1" hangingPunct="1" algn="l" rtl="0"/>
            <a:r>
              <a:rPr b="1" i="0" u="none" baseline="0" lang="pt">
                <a:cs typeface="Arial" pitchFamily="34" charset="0"/>
              </a:rPr>
              <a:t>Como definiria os seus valores? </a:t>
            </a:r>
            <a:br>
              <a:rPr sz="3200" lang="pt">
                <a:cs typeface="Arial" pitchFamily="34" charset="0"/>
              </a:rPr>
            </a:br>
            <a:r>
              <a:rPr b="0" i="0" u="none" baseline="0" lang="pt">
                <a:cs typeface="Arial" pitchFamily="34" charset="0"/>
              </a:rPr>
              <a:t>Aqueles que, quando desafiados por outros ou desestabilizados por um evento, o chocam ou afetam particularmente.</a:t>
            </a:r>
            <a:endParaRPr lang="pt" altLang="fr-FR" sz="3200" dirty="0" smtClean="0">
              <a:cs typeface="Arial" pitchFamily="34" charset="0"/>
            </a:endParaRPr>
          </a:p>
          <a:p>
            <a:pPr eaLnBrk="1" hangingPunct="1" algn="l" rtl="0">
              <a:buFont typeface="Lucida Grande"/>
              <a:buNone/>
            </a:pPr>
            <a:endParaRPr lang="pt" altLang="fr-FR" sz="3200" dirty="0" smtClean="0">
              <a:cs typeface="Arial" pitchFamily="34" charset="0"/>
            </a:endParaRPr>
          </a:p>
          <a:p>
            <a:pPr eaLnBrk="1" hangingPunct="1" algn="l" rtl="0"/>
            <a:r>
              <a:rPr b="1" i="0" u="none" baseline="0" lang="pt">
                <a:cs typeface="Arial" pitchFamily="34" charset="0"/>
              </a:rPr>
              <a:t>Pode citar ações que implemente diariamente, retiradas diretamente dos seus valores (vida familiar, estudos, vida profissional, etc.)?</a:t>
            </a:r>
            <a:endParaRPr lang="pt" altLang="fr-FR" sz="3200" dirty="0" smtClean="0">
              <a:cs typeface="Arial" pitchFamily="34" charset="0"/>
            </a:endParaRPr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xfrm>
            <a:off x="457200" y="6411913"/>
            <a:ext cx="5562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b="0" i="0" u="none" baseline="0" lang="pt">
                <a:latin typeface="Arial" pitchFamily="34" charset="0"/>
                <a:cs typeface="Arial" pitchFamily="34" charset="0"/>
              </a:rPr>
              <a:t>Kit de Integração de H3SA - TCG 1.2 - Valor segurança - V2</a:t>
            </a:r>
            <a:endParaRPr lang="pt" alt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4"/>
          <p:cNvSpPr>
            <a:spLocks noGrp="1"/>
          </p:cNvSpPr>
          <p:nvPr>
            <p:ph type="title"/>
          </p:nvPr>
        </p:nvSpPr>
        <p:spPr bwMode="auto">
          <a:xfrm>
            <a:off x="323850" y="260350"/>
            <a:ext cx="8064500" cy="64837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 algn="l" rtl="0"/>
            <a:r>
              <a:rPr sz="2400" cap="none" b="1" i="0" u="none" baseline="0" lang="pt">
                <a:solidFill>
                  <a:srgbClr val="A90025"/>
                </a:solidFill>
                <a:cs typeface="Arial" pitchFamily="34" charset="0"/>
              </a:rPr>
              <a:t>Vídeo Interview Bill Cardno – Chefe do sítio de Elgin</a:t>
            </a:r>
            <a:endParaRPr lang="pt" altLang="fr-FR" sz="2400" cap="none" dirty="0" smtClean="0">
              <a:solidFill>
                <a:srgbClr val="A90025"/>
              </a:solidFill>
              <a:cs typeface="Arial" pitchFamily="34" charset="0"/>
            </a:endParaRPr>
          </a:p>
        </p:txBody>
      </p:sp>
      <p:sp>
        <p:nvSpPr>
          <p:cNvPr id="18435" name="Espace réservé du numéro de diapositive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pt"/>
              <a:t/>
            </a:r>
            <a:fld id="{9339EEAF-690D-4736-A08D-3431796D20CE}" type="slidenum">
              <a:rPr/>
              <a:pPr/>
              <a:t>5</a:t>
            </a:fld>
            <a:endParaRPr lang="pt" altLang="fr-FR"/>
          </a:p>
        </p:txBody>
      </p:sp>
      <p:pic>
        <p:nvPicPr>
          <p:cNvPr id="18436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420938"/>
            <a:ext cx="3240087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Imag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773238"/>
            <a:ext cx="4427538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sz="1000" b="0" i="0" u="none" baseline="0" lang="pt">
                <a:latin typeface="Arial" pitchFamily="34" charset="0"/>
                <a:cs typeface="Arial" pitchFamily="34" charset="0"/>
              </a:rPr>
              <a:t>Kit de Integração de H3SA - TCG 1.2 - Valor segurança - V2</a:t>
            </a:r>
            <a:endParaRPr lang="pt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re 4"/>
          <p:cNvSpPr>
            <a:spLocks noGrp="1"/>
          </p:cNvSpPr>
          <p:nvPr>
            <p:ph type="title"/>
          </p:nvPr>
        </p:nvSpPr>
        <p:spPr bwMode="auto">
          <a:xfrm>
            <a:off x="323850" y="260350"/>
            <a:ext cx="8064500" cy="64837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 algn="l" rtl="0"/>
            <a:r>
              <a:rPr sz="2400" cap="none" b="1" i="0" u="none" baseline="0" lang="pt">
                <a:solidFill>
                  <a:srgbClr val="A90025"/>
                </a:solidFill>
                <a:cs typeface="Arial" pitchFamily="34" charset="0"/>
              </a:rPr>
              <a:t>Vídeo Visita de Y-L DARRICARRERE</a:t>
            </a:r>
            <a:endParaRPr lang="pt" altLang="fr-FR" sz="2400" cap="none" dirty="0" smtClean="0">
              <a:solidFill>
                <a:srgbClr val="A90025"/>
              </a:solidFill>
              <a:cs typeface="Arial" pitchFamily="34" charset="0"/>
            </a:endParaRPr>
          </a:p>
        </p:txBody>
      </p:sp>
      <p:sp>
        <p:nvSpPr>
          <p:cNvPr id="19459" name="Espace réservé du numéro de diapositive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pt"/>
              <a:t/>
            </a:r>
            <a:fld id="{FDE1A551-B263-4044-8C44-790889274A60}" type="slidenum">
              <a:rPr/>
              <a:pPr/>
              <a:t>6</a:t>
            </a:fld>
            <a:endParaRPr lang="pt" altLang="fr-FR"/>
          </a:p>
        </p:txBody>
      </p:sp>
      <p:pic>
        <p:nvPicPr>
          <p:cNvPr id="19460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484313"/>
            <a:ext cx="6948488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sz="1000" b="0" i="0" u="none" baseline="0" lang="pt">
                <a:latin typeface="Arial" pitchFamily="34" charset="0"/>
                <a:cs typeface="Arial" pitchFamily="34" charset="0"/>
              </a:rPr>
              <a:t>Kit de Integração de H3SA - TCG 1.2 - Valor segurança - V2</a:t>
            </a:r>
            <a:endParaRPr lang="pt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 algn="l" rtl="0">
              <a:spcAft>
                <a:spcPts val="0"/>
              </a:spcAft>
              <a:defRPr/>
            </a:pPr>
            <a:r>
              <a:rPr b="1" i="0" u="none" baseline="0" lang="pt"/>
              <a:t>O valor Segurança da Total</a:t>
            </a:r>
            <a:endParaRPr lang="pt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20483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pt"/>
              <a:t/>
            </a:r>
            <a:fld id="{66D6EDE1-CB5E-4567-BC2E-F8970C94D59A}" type="slidenum">
              <a:rPr/>
              <a:pPr/>
              <a:t>7</a:t>
            </a:fld>
            <a:endParaRPr lang="pt" altLang="fr-FR"/>
          </a:p>
        </p:txBody>
      </p:sp>
      <p:sp>
        <p:nvSpPr>
          <p:cNvPr id="20484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488" cy="5040312"/>
          </a:xfrm>
        </p:spPr>
        <p:txBody>
          <a:bodyPr/>
          <a:lstStyle/>
          <a:p>
            <a:pPr algn="l" rtl="0">
              <a:spcAft>
                <a:spcPts val="1500"/>
              </a:spcAft>
            </a:pPr>
            <a:r>
              <a:rPr b="0" i="0" u="none" baseline="0" lang="pt">
                <a:cs typeface="Arial" pitchFamily="34" charset="0"/>
              </a:rPr>
              <a:t>A Segurança é uma prioridade para a Total há muitos anos.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pt">
                <a:cs typeface="Arial" pitchFamily="34" charset="0"/>
              </a:rPr>
              <a:t>A Segurança ganhou estatuto de valor desde janeiro de 2016.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pt">
                <a:cs typeface="Arial" pitchFamily="34" charset="0"/>
              </a:rPr>
              <a:t>Consequências para as nossas operações: as ações que tendem a preservar e melhorar a Segurança são sempre destacadas.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pt">
                <a:cs typeface="Arial" pitchFamily="34" charset="0"/>
              </a:rPr>
              <a:t>Não há crítica ou culpa se reagir a favor da Segurança, mesmo em caso de interrupção de uma operação importante.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pt">
                <a:cs typeface="Arial" pitchFamily="34" charset="0"/>
              </a:rPr>
              <a:t>A Total pretende ser líder em energia responsável. </a:t>
            </a:r>
          </a:p>
          <a:p>
            <a:pPr algn="l" rtl="0">
              <a:spcAft>
                <a:spcPts val="1500"/>
              </a:spcAft>
            </a:pPr>
            <a:endParaRPr lang="pt" altLang="fr-FR" smtClean="0">
              <a:cs typeface="Arial" pitchFamily="34" charset="0"/>
            </a:endParaRPr>
          </a:p>
          <a:p>
            <a:pPr algn="ctr" rtl="0">
              <a:spcAft>
                <a:spcPts val="1500"/>
              </a:spcAft>
              <a:buFont typeface="Lucida Grande"/>
              <a:buNone/>
            </a:pPr>
            <a:r>
              <a:rPr b="0" i="0" u="none" baseline="0" lang="pt">
                <a:solidFill>
                  <a:srgbClr val="A90025"/>
                </a:solidFill>
                <a:cs typeface="Arial" pitchFamily="34" charset="0"/>
              </a:rPr>
              <a:t>Se não partilha este valor Segurança, decidiu que não pode trabalhar para o Grupo.</a:t>
            </a:r>
            <a:endParaRPr lang="pt" altLang="fr-FR" smtClean="0">
              <a:solidFill>
                <a:srgbClr val="A90025"/>
              </a:solidFill>
              <a:cs typeface="Arial" pitchFamily="34" charset="0"/>
            </a:endParaRPr>
          </a:p>
          <a:p>
            <a:pPr algn="l" rtl="0">
              <a:spcAft>
                <a:spcPts val="1500"/>
              </a:spcAft>
            </a:pPr>
            <a:endParaRPr lang="pt" altLang="fr-FR" smtClean="0">
              <a:cs typeface="Arial" pitchFamily="34" charset="0"/>
            </a:endParaRPr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xfrm>
            <a:off x="457200" y="6411913"/>
            <a:ext cx="5562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b="0" i="0" u="none" baseline="0" lang="pt">
                <a:latin typeface="Arial" pitchFamily="34" charset="0"/>
                <a:cs typeface="Arial" pitchFamily="34" charset="0"/>
              </a:rPr>
              <a:t>Kit de Integração de H3SA - TCG 1.2 - Valor segurança - V2</a:t>
            </a:r>
            <a:endParaRPr lang="pt" alt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pt"/>
              <a:t/>
            </a:r>
            <a:fld id="{B66D9FA3-C86E-4264-8D6E-C3A8DE3204DF}" type="slidenum">
              <a:rPr/>
              <a:pPr/>
              <a:t>8</a:t>
            </a:fld>
            <a:endParaRPr lang="pt" altLang="fr-FR"/>
          </a:p>
        </p:txBody>
      </p:sp>
      <p:pic>
        <p:nvPicPr>
          <p:cNvPr id="21507" name="Image 1"/>
          <p:cNvPicPr>
            <a:picLocks noChangeAspect="1"/>
          </p:cNvPicPr>
          <p:nvPr/>
        </p:nvPicPr>
        <p:blipFill>
          <a:blip r:embed="rId2"/>
          <a:srcRect l="87621"/>
          <a:stretch>
            <a:fillRect/>
          </a:stretch>
        </p:blipFill>
        <p:spPr bwMode="auto">
          <a:xfrm>
            <a:off x="7986713" y="0"/>
            <a:ext cx="1041400" cy="6308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1508" name="Titre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 algn="l" rtl="0"/>
            <a:r>
              <a:rPr sz="2400" cap="none" b="1" i="0" u="none" baseline="0" lang="pt">
                <a:cs typeface="Arial" pitchFamily="34" charset="0"/>
              </a:rPr>
              <a:t>As ferramentas importantes para o valor segurança</a:t>
            </a:r>
          </a:p>
        </p:txBody>
      </p:sp>
      <p:sp>
        <p:nvSpPr>
          <p:cNvPr id="21509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1317625" y="1773238"/>
            <a:ext cx="6572250" cy="3455987"/>
          </a:xfrm>
        </p:spPr>
        <p:txBody>
          <a:bodyPr/>
          <a:lstStyle/>
          <a:p>
            <a:pPr algn="l" rtl="0">
              <a:spcAft>
                <a:spcPts val="1500"/>
              </a:spcAft>
            </a:pPr>
            <a:r>
              <a:rPr b="0" i="0" u="none" baseline="0" lang="pt">
                <a:cs typeface="Arial" pitchFamily="34" charset="0"/>
              </a:rPr>
              <a:t>O «Stop Card», ferramenta de mudança e de discussão para reduzir a assunção de riscos,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pt">
                <a:cs typeface="Arial" pitchFamily="34" charset="0"/>
              </a:rPr>
              <a:t>As 12 regras de ouro, regras essenciais a cumprir e a fazer cumprir para trabalhar em segurança,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pt">
                <a:cs typeface="Arial" pitchFamily="34" charset="0"/>
              </a:rPr>
              <a:t>O feedback 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pt">
                <a:cs typeface="Arial" pitchFamily="34" charset="0"/>
              </a:rPr>
              <a:t>A comunicação das anomalias (situações anormais),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pt">
                <a:cs typeface="Arial" pitchFamily="34" charset="0"/>
              </a:rPr>
              <a:t>E muitas outras…</a:t>
            </a:r>
            <a:endParaRPr lang="pt" altLang="fr-FR" smtClean="0">
              <a:cs typeface="Arial" pitchFamily="34" charset="0"/>
            </a:endParaRPr>
          </a:p>
        </p:txBody>
      </p:sp>
      <p:pic>
        <p:nvPicPr>
          <p:cNvPr id="21510" name="Image 6" descr="STOP CARD RECTO FR 1 SIGNATUR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00000">
            <a:off x="344488" y="1733550"/>
            <a:ext cx="51117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Image 2"/>
          <p:cNvPicPr>
            <a:picLocks noChangeAspect="1"/>
          </p:cNvPicPr>
          <p:nvPr/>
        </p:nvPicPr>
        <p:blipFill>
          <a:blip r:embed="rId4"/>
          <a:srcRect l="1775" t="89149" r="50339" b="-4858"/>
          <a:stretch>
            <a:fillRect/>
          </a:stretch>
        </p:blipFill>
        <p:spPr bwMode="auto">
          <a:xfrm>
            <a:off x="82550" y="3348038"/>
            <a:ext cx="11509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Image 2"/>
          <p:cNvPicPr>
            <a:picLocks noChangeAspect="1"/>
          </p:cNvPicPr>
          <p:nvPr/>
        </p:nvPicPr>
        <p:blipFill>
          <a:blip r:embed="rId4"/>
          <a:srcRect l="49626" t="89149" r="2486" b="1944"/>
          <a:stretch>
            <a:fillRect/>
          </a:stretch>
        </p:blipFill>
        <p:spPr bwMode="auto">
          <a:xfrm>
            <a:off x="79375" y="3538538"/>
            <a:ext cx="11541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Image 1"/>
          <p:cNvPicPr>
            <a:picLocks noChangeAspect="1"/>
          </p:cNvPicPr>
          <p:nvPr/>
        </p:nvPicPr>
        <p:blipFill>
          <a:blip r:embed="rId5"/>
          <a:srcRect r="29567" b="17352"/>
          <a:stretch>
            <a:fillRect/>
          </a:stretch>
        </p:blipFill>
        <p:spPr bwMode="auto">
          <a:xfrm>
            <a:off x="0" y="4508500"/>
            <a:ext cx="1357313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xfrm>
            <a:off x="457200" y="6411913"/>
            <a:ext cx="5562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b="0" i="0" u="none" baseline="0" lang="pt">
                <a:latin typeface="Arial" pitchFamily="34" charset="0"/>
                <a:cs typeface="Arial" pitchFamily="34" charset="0"/>
              </a:rPr>
              <a:t>Kit de Integração de H3SA - TCG 1.2 - Valor segurança - V2</a:t>
            </a:r>
            <a:endParaRPr lang="pt" alt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_total_modele_rouge_fonce">
  <a:themeElements>
    <a:clrScheme name="TOTAL CORPO">
      <a:dk1>
        <a:sysClr val="windowText" lastClr="000000"/>
      </a:dk1>
      <a:lt1>
        <a:sysClr val="window" lastClr="FFFFFF"/>
      </a:lt1>
      <a:dk2>
        <a:srgbClr val="707173"/>
      </a:dk2>
      <a:lt2>
        <a:srgbClr val="00A37F"/>
      </a:lt2>
      <a:accent1>
        <a:srgbClr val="4A96CD"/>
      </a:accent1>
      <a:accent2>
        <a:srgbClr val="F39800"/>
      </a:accent2>
      <a:accent3>
        <a:srgbClr val="E20031"/>
      </a:accent3>
      <a:accent4>
        <a:srgbClr val="004494"/>
      </a:accent4>
      <a:accent5>
        <a:srgbClr val="E8561E"/>
      </a:accent5>
      <a:accent6>
        <a:srgbClr val="97B2AD"/>
      </a:accent6>
      <a:hlink>
        <a:srgbClr val="175A99"/>
      </a:hlink>
      <a:folHlink>
        <a:srgbClr val="B12F87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fr_total_modele_rouge_fonce</Template>
  <TotalTime>138</TotalTime>
  <Words>345</Words>
  <Application>Microsoft Office PowerPoint</Application>
  <PresentationFormat>Affichage à l'écran (4:3)</PresentationFormat>
  <Paragraphs>48</Paragraphs>
  <Slides>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Lucida Grande</vt:lpstr>
      <vt:lpstr>Helvetica</vt:lpstr>
      <vt:lpstr>Calibri</vt:lpstr>
      <vt:lpstr>fr_total_modele_rouge_fonce</vt:lpstr>
      <vt:lpstr>LA valeur sécurité de Total</vt:lpstr>
      <vt:lpstr>Les objectifs du module</vt:lpstr>
      <vt:lpstr>Valeurs = les fondations de notre culture </vt:lpstr>
      <vt:lpstr>ET pour vous ?</vt:lpstr>
      <vt:lpstr>Vidéo Interview Bill Cardno – Chef de site d’Elgin</vt:lpstr>
      <vt:lpstr>Vidéo Visite de Y-L DARRICARRERE</vt:lpstr>
      <vt:lpstr>LA valeur sécurité de total</vt:lpstr>
      <vt:lpstr>Les outils importants pour la valeur sécurité</vt:lpstr>
    </vt:vector>
  </TitlesOfParts>
  <Company>TOTAL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J0039122</dc:creator>
  <cp:lastModifiedBy>J0023432</cp:lastModifiedBy>
  <cp:revision>33</cp:revision>
  <dcterms:created xsi:type="dcterms:W3CDTF">2015-09-07T13:13:13Z</dcterms:created>
  <dcterms:modified xsi:type="dcterms:W3CDTF">2017-03-17T17:33:40Z</dcterms:modified>
</cp:coreProperties>
</file>