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7"/>
  </p:notesMasterIdLst>
  <p:handoutMasterIdLst>
    <p:handoutMasterId r:id="rId8"/>
  </p:handoutMasterIdLst>
  <p:sldIdLst>
    <p:sldId id="256" r:id="rId2"/>
    <p:sldId id="267" r:id="rId3"/>
    <p:sldId id="258" r:id="rId4"/>
    <p:sldId id="264" r:id="rId5"/>
    <p:sldId id="265" r:id="rId6"/>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A00"/>
    <a:srgbClr val="3876AF"/>
    <a:srgbClr val="133C75"/>
    <a:srgbClr val="BD2B0B"/>
    <a:srgbClr val="7ABFC0"/>
    <a:srgbClr val="CAEBEA"/>
    <a:srgbClr val="55DD61"/>
    <a:srgbClr val="3AA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843" autoAdjust="0"/>
    <p:restoredTop sz="94692" autoAdjust="0"/>
  </p:normalViewPr>
  <p:slideViewPr>
    <p:cSldViewPr snapToObjects="1">
      <p:cViewPr>
        <p:scale>
          <a:sx n="58" d="100"/>
          <a:sy n="58" d="100"/>
        </p:scale>
        <p:origin x="-84" y="-450"/>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endParaRPr lang="fr-FR" alt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fld id="{50583C2B-EA8D-4E52-8F53-19AA758C63AA}" type="datetimeFigureOut">
              <a:rPr lang="fr-FR" altLang="fr-FR"/>
              <a:pPr/>
              <a:t>10/07/2017</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endParaRPr lang="fr-FR" alt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66468400-648E-452C-B950-47C2401378AF}" type="slidenum">
              <a:rPr lang="fr-FR" altLang="fr-FR"/>
              <a:pPr/>
              <a:t>‹N°›</a:t>
            </a:fld>
            <a:endParaRPr lang="fr-FR" altLang="fr-FR"/>
          </a:p>
        </p:txBody>
      </p:sp>
    </p:spTree>
    <p:extLst>
      <p:ext uri="{BB962C8B-B14F-4D97-AF65-F5344CB8AC3E}">
        <p14:creationId xmlns:p14="http://schemas.microsoft.com/office/powerpoint/2010/main" val="21103850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fld id="{26E3439C-C2D1-492F-BB92-85B3C781FB18}" type="datetimeFigureOut">
              <a:rPr lang="fr-FR" altLang="fr-FR"/>
              <a:pPr/>
              <a:t>10/07/2017</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DD670DA4-3736-40D0-830E-6612A5135E7A}" type="slidenum">
              <a:rPr lang="fr-FR" altLang="fr-FR"/>
              <a:pPr/>
              <a:t>‹N°›</a:t>
            </a:fld>
            <a:endParaRPr lang="fr-FR" altLang="fr-FR"/>
          </a:p>
        </p:txBody>
      </p:sp>
    </p:spTree>
    <p:extLst>
      <p:ext uri="{BB962C8B-B14F-4D97-AF65-F5344CB8AC3E}">
        <p14:creationId xmlns:p14="http://schemas.microsoft.com/office/powerpoint/2010/main" val="158551692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
          </a:p>
        </p:txBody>
      </p:sp>
      <p:sp>
        <p:nvSpPr>
          <p:cNvPr id="4" name="Espace réservé du numéro de diapositive 3"/>
          <p:cNvSpPr>
            <a:spLocks noGrp="1"/>
          </p:cNvSpPr>
          <p:nvPr>
            <p:ph type="sldNum" sz="quarter" idx="10"/>
          </p:nvPr>
        </p:nvSpPr>
        <p:spPr/>
        <p:txBody>
          <a:bodyPr/>
          <a:lstStyle/>
          <a:p>
            <a:pPr algn="r" rtl="1"/>
            <a:fld id="{DD670DA4-3736-40D0-830E-6612A5135E7A}" type="slidenum">
              <a:rPr/>
              <a:pPr/>
              <a:t>2</a:t>
            </a:fld>
            <a:endParaRPr lang="ar" altLang="fr-FR"/>
          </a:p>
        </p:txBody>
      </p:sp>
    </p:spTree>
    <p:extLst>
      <p:ext uri="{BB962C8B-B14F-4D97-AF65-F5344CB8AC3E}">
        <p14:creationId xmlns:p14="http://schemas.microsoft.com/office/powerpoint/2010/main" val="882945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5"/>
          </p:nvPr>
        </p:nvSpPr>
        <p:spPr bwMode="auto">
          <a:noFill/>
          <a:ln>
            <a:round/>
            <a:headEnd/>
            <a:tailEnd/>
          </a:ln>
        </p:spPr>
        <p:txBody>
          <a:bodyPr/>
          <a:lstStyle/>
          <a:p>
            <a:pPr algn="r" rtl="1">
              <a:tabLst>
                <a:tab pos="0" algn="l"/>
                <a:tab pos="444500" algn="l"/>
                <a:tab pos="892175" algn="l"/>
                <a:tab pos="1339850" algn="l"/>
                <a:tab pos="1785938" algn="l"/>
                <a:tab pos="2233613" algn="l"/>
                <a:tab pos="2681288" algn="l"/>
                <a:tab pos="3128963" algn="l"/>
                <a:tab pos="3575050" algn="l"/>
                <a:tab pos="4022725" algn="l"/>
                <a:tab pos="4470400" algn="l"/>
                <a:tab pos="4916488" algn="l"/>
                <a:tab pos="5364163" algn="l"/>
                <a:tab pos="5811838" algn="l"/>
                <a:tab pos="6259513" algn="l"/>
                <a:tab pos="6705600" algn="l"/>
                <a:tab pos="7153275" algn="l"/>
                <a:tab pos="7600950" algn="l"/>
                <a:tab pos="8047038" algn="l"/>
                <a:tab pos="8494713" algn="l"/>
                <a:tab pos="8942388" algn="l"/>
              </a:tabLst>
            </a:pPr>
            <a:fld id="{485E933B-FD46-4889-AA03-994C6A2EDEE6}" type="slidenum">
              <a:rPr sz="1100">
                <a:solidFill>
                  <a:srgbClr val="000000"/>
                </a:solidFill>
                <a:latin typeface="Arial" pitchFamily="34" charset="0"/>
                <a:ea typeface="MS PGothic" pitchFamily="34" charset="-128"/>
              </a:rPr>
              <a:pPr>
                <a:tabLst>
                  <a:tab pos="0" algn="l"/>
                  <a:tab pos="444500" algn="l"/>
                  <a:tab pos="892175" algn="l"/>
                  <a:tab pos="1339850" algn="l"/>
                  <a:tab pos="1785938" algn="l"/>
                  <a:tab pos="2233613" algn="l"/>
                  <a:tab pos="2681288" algn="l"/>
                  <a:tab pos="3128963" algn="l"/>
                  <a:tab pos="3575050" algn="l"/>
                  <a:tab pos="4022725" algn="l"/>
                  <a:tab pos="4470400" algn="l"/>
                  <a:tab pos="4916488" algn="l"/>
                  <a:tab pos="5364163" algn="l"/>
                  <a:tab pos="5811838" algn="l"/>
                  <a:tab pos="6259513" algn="l"/>
                  <a:tab pos="6705600" algn="l"/>
                  <a:tab pos="7153275" algn="l"/>
                  <a:tab pos="7600950" algn="l"/>
                  <a:tab pos="8047038" algn="l"/>
                  <a:tab pos="8494713" algn="l"/>
                  <a:tab pos="8942388" algn="l"/>
                </a:tabLst>
              </a:pPr>
              <a:t>4</a:t>
            </a:fld>
            <a:endParaRPr lang="ar" altLang="fr-FR" sz="1100">
              <a:solidFill>
                <a:srgbClr val="000000"/>
              </a:solidFill>
              <a:latin typeface="Arial" pitchFamily="34" charset="0"/>
              <a:ea typeface="MS PGothic" pitchFamily="34" charset="-128"/>
            </a:endParaRPr>
          </a:p>
        </p:txBody>
      </p:sp>
      <p:sp>
        <p:nvSpPr>
          <p:cNvPr id="19459" name="Text Box 1"/>
          <p:cNvSpPr>
            <a:spLocks noGrp="1" noRot="1" noChangeAspect="1" noChangeArrowheads="1" noTextEdit="1"/>
          </p:cNvSpPr>
          <p:nvPr>
            <p:ph type="sldImg"/>
          </p:nvPr>
        </p:nvSpPr>
        <p:spPr bwMode="auto">
          <a:xfrm>
            <a:off x="854075" y="744538"/>
            <a:ext cx="4960938" cy="3722687"/>
          </a:xfrm>
          <a:noFill/>
          <a:ln>
            <a:solidFill>
              <a:srgbClr val="000000"/>
            </a:solidFill>
            <a:miter lim="800000"/>
            <a:headEnd/>
            <a:tailEnd/>
          </a:ln>
        </p:spPr>
      </p:sp>
      <p:sp>
        <p:nvSpPr>
          <p:cNvPr id="31748" name="Text Box 2"/>
          <p:cNvSpPr txBox="1">
            <a:spLocks noGrp="1" noChangeArrowheads="1"/>
          </p:cNvSpPr>
          <p:nvPr>
            <p:ph type="body" idx="1"/>
          </p:nvPr>
        </p:nvSpPr>
        <p:spPr>
          <a:xfrm>
            <a:off x="889000" y="4716463"/>
            <a:ext cx="4887913" cy="44640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lgn="r" rtl="1" eaLnBrk="1" hangingPunct="1">
              <a:defRPr/>
            </a:pPr>
            <a:r>
              <a:rPr lang="ar" b="1" i="1" u="none" baseline="0"/>
              <a:t>شريحة ذات رسوم متحركة</a:t>
            </a:r>
          </a:p>
          <a:p>
            <a:pPr algn="r" rtl="1" eaLnBrk="1" hangingPunct="1">
              <a:defRPr/>
            </a:pPr>
            <a:r>
              <a:rPr lang="ar" b="0" i="0" u="none" baseline="0"/>
              <a:t>5 دقائق:</a:t>
            </a:r>
          </a:p>
          <a:p>
            <a:pPr marL="171450" indent="-171450" algn="r" rtl="1" eaLnBrk="1" hangingPunct="1">
              <a:buFont typeface="Arial" panose="020B0604020202020204" pitchFamily="34" charset="0"/>
              <a:buChar char="•"/>
              <a:defRPr/>
            </a:pPr>
            <a:r>
              <a:rPr lang="ar" b="0" i="0" u="none" baseline="0"/>
              <a:t>عرض الهدف من ورشة العمل: تحديد العناصر الأساسية لسياسة الصحة والسلامة والبيئة "HSE" داخل المجموعة</a:t>
            </a:r>
          </a:p>
          <a:p>
            <a:pPr marL="171450" indent="-171450" algn="r" rtl="1" eaLnBrk="1" hangingPunct="1">
              <a:buFont typeface="Arial" panose="020B0604020202020204" pitchFamily="34" charset="0"/>
              <a:buChar char="•"/>
              <a:defRPr/>
            </a:pPr>
            <a:r>
              <a:rPr lang="ar" b="0" i="0" u="none" baseline="0"/>
              <a:t>اقتراح تكوين فِرق (5 أو 6 فرق كحد أقصى) من خلال تفريق المشاركين في كل فرع.</a:t>
            </a:r>
          </a:p>
          <a:p>
            <a:pPr marL="171450" indent="-171450" algn="r" rtl="1" eaLnBrk="1" hangingPunct="1">
              <a:buFont typeface="Arial" panose="020B0604020202020204" pitchFamily="34" charset="0"/>
              <a:buChar char="•"/>
              <a:defRPr/>
            </a:pPr>
            <a:r>
              <a:rPr lang="ar" b="0" i="0" u="none" baseline="0"/>
              <a:t>قُم بتوزيع العناصر التالية:  ورق مقوى + ورق لاصق بحجم كبير + أقلام لوحات + لائحة الصحة والسلامة والبيئة "HSE" للمجموعة بموجب نسخة واحدة لكل فريق</a:t>
            </a:r>
          </a:p>
          <a:p>
            <a:pPr algn="r" rtl="1" eaLnBrk="1" fontAlgn="auto" hangingPunct="1">
              <a:spcBef>
                <a:spcPts val="0"/>
              </a:spcBef>
              <a:spcAft>
                <a:spcPts val="0"/>
              </a:spcAft>
              <a:defRPr/>
            </a:pPr>
            <a:r>
              <a:rPr lang="ar" b="0" i="0" u="none" baseline="0"/>
              <a:t>حوالي 10 دقائق:</a:t>
            </a:r>
          </a:p>
          <a:p>
            <a:pPr marL="171450" indent="-171450" algn="r" rtl="1" eaLnBrk="1" hangingPunct="1">
              <a:buFont typeface="Arial" panose="020B0604020202020204" pitchFamily="34" charset="0"/>
              <a:buChar char="•"/>
              <a:defRPr/>
            </a:pPr>
            <a:r>
              <a:rPr lang="ar" b="0" i="0" u="none" baseline="0"/>
              <a:t>مرحلة 1: اطلب من الفِرق إدراج 10 موضوعات رئيسية في لائحة الصحة والسلامة والبيئة "HSE" لمجموعة توتال "Total"، وربطها مع رقم المادة. </a:t>
            </a:r>
          </a:p>
          <a:p>
            <a:pPr marL="171450" indent="-171450" algn="r" rtl="1" eaLnBrk="1" hangingPunct="1">
              <a:buFont typeface="Arial" panose="020B0604020202020204" pitchFamily="34" charset="0"/>
              <a:buChar char="•"/>
              <a:defRPr/>
            </a:pPr>
            <a:r>
              <a:rPr lang="ar" b="0" i="0" u="none" baseline="0"/>
              <a:t>لا يجب كتابة أكثر من 4 كلمات لكل موضوع. </a:t>
            </a:r>
          </a:p>
          <a:p>
            <a:pPr marL="171450" indent="-171450" algn="r" rtl="1" eaLnBrk="1" hangingPunct="1">
              <a:buFont typeface="Arial" panose="020B0604020202020204" pitchFamily="34" charset="0"/>
              <a:buChar char="•"/>
              <a:defRPr/>
            </a:pPr>
            <a:r>
              <a:rPr lang="ar" b="0" i="0" u="none" baseline="0"/>
              <a:t>موضوع واحد لكل ورقة لاصقة (اكتب بخط كبير بما يكفي باستخدام قلم اللوحات) </a:t>
            </a:r>
          </a:p>
          <a:p>
            <a:pPr algn="r" rtl="1" eaLnBrk="1" hangingPunct="1">
              <a:defRPr/>
            </a:pPr>
            <a:r>
              <a:rPr lang="ar" b="0" i="0" u="none" baseline="0"/>
              <a:t>حوالي 8 دقائق:</a:t>
            </a:r>
          </a:p>
          <a:p>
            <a:pPr marL="171450" indent="-171450" algn="r" rtl="1" eaLnBrk="1" hangingPunct="1">
              <a:buFont typeface="Arial" panose="020B0604020202020204" pitchFamily="34" charset="0"/>
              <a:buChar char="•"/>
              <a:defRPr/>
            </a:pPr>
            <a:r>
              <a:rPr lang="ar" b="0" i="0" u="none" baseline="0"/>
              <a:t>جولة الفِرق من خلال متحدث باسم الفريق / فريق يقدم الإجابات</a:t>
            </a:r>
          </a:p>
          <a:p>
            <a:pPr marL="171450" indent="-171450" algn="r" rtl="1" eaLnBrk="1" fontAlgn="auto" hangingPunct="1">
              <a:spcBef>
                <a:spcPts val="0"/>
              </a:spcBef>
              <a:spcAft>
                <a:spcPts val="0"/>
              </a:spcAft>
              <a:buFont typeface="Arial" panose="020B0604020202020204" pitchFamily="34" charset="0"/>
              <a:buChar char="•"/>
              <a:defRPr/>
            </a:pPr>
            <a:r>
              <a:rPr lang="ar" b="0" i="0" u="none" baseline="0"/>
              <a:t>الإجابات المتوقعة: التزام الإدارة العامة، وثقافة الصحة والسلامة والبيئة "HSE"، وتوجيه الشكر على الأداء في مجال الصحة والسلامة والبيئة "HSE" إلى الموظفين، وإدارة الصحة والسلامة والبيئة "HSE" للشركاء، ونظام إدارة الصحة والسلامة والبيئة "HSE"، وإدارة الأزمات، وتقييم المخاطر، واحترام التشريعات، والقبول من خلال الأطراف الأخرى، والتنمية المستدامة.  </a:t>
            </a:r>
          </a:p>
          <a:p>
            <a:pPr algn="r" rtl="1" eaLnBrk="1" hangingPunct="1">
              <a:defRPr/>
            </a:pPr>
            <a:r>
              <a:rPr lang="ar" b="0" i="0" u="none" baseline="0"/>
              <a:t>دقيقة واحدة</a:t>
            </a:r>
          </a:p>
          <a:p>
            <a:pPr marL="171450" indent="-171450" algn="r" rtl="1" eaLnBrk="1" hangingPunct="1">
              <a:buFont typeface="Arial" panose="020B0604020202020204" pitchFamily="34" charset="0"/>
              <a:buChar char="•"/>
              <a:defRPr/>
            </a:pPr>
            <a:r>
              <a:rPr lang="ar" b="0" i="0" u="none" baseline="0"/>
              <a:t>انقر من أجل إظهار التصحيح</a:t>
            </a:r>
          </a:p>
          <a:p>
            <a:pPr algn="r" rtl="1" eaLnBrk="1" hangingPunct="1">
              <a:defRPr/>
            </a:pPr>
            <a:endParaRPr lang="ar" altLang="fr-FR" dirty="0" smtClean="0">
              <a:latin typeface="Times New Roman" pitchFamily="18" charset="0"/>
            </a:endParaRPr>
          </a:p>
        </p:txBody>
      </p:sp>
    </p:spTree>
    <p:extLst>
      <p:ext uri="{BB962C8B-B14F-4D97-AF65-F5344CB8AC3E}">
        <p14:creationId xmlns:p14="http://schemas.microsoft.com/office/powerpoint/2010/main" val="1805933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idx="5"/>
          </p:nvPr>
        </p:nvSpPr>
        <p:spPr bwMode="auto">
          <a:noFill/>
          <a:ln>
            <a:round/>
            <a:headEnd/>
            <a:tailEnd/>
          </a:ln>
        </p:spPr>
        <p:txBody>
          <a:bodyPr/>
          <a:lstStyle/>
          <a:p>
            <a:pPr algn="r" rtl="1">
              <a:tabLst>
                <a:tab pos="0" algn="l"/>
                <a:tab pos="444500" algn="l"/>
                <a:tab pos="892175" algn="l"/>
                <a:tab pos="1339850" algn="l"/>
                <a:tab pos="1785938" algn="l"/>
                <a:tab pos="2233613" algn="l"/>
                <a:tab pos="2681288" algn="l"/>
                <a:tab pos="3128963" algn="l"/>
                <a:tab pos="3575050" algn="l"/>
                <a:tab pos="4022725" algn="l"/>
                <a:tab pos="4470400" algn="l"/>
                <a:tab pos="4916488" algn="l"/>
                <a:tab pos="5364163" algn="l"/>
                <a:tab pos="5811838" algn="l"/>
                <a:tab pos="6259513" algn="l"/>
                <a:tab pos="6705600" algn="l"/>
                <a:tab pos="7153275" algn="l"/>
                <a:tab pos="7600950" algn="l"/>
                <a:tab pos="8047038" algn="l"/>
                <a:tab pos="8494713" algn="l"/>
                <a:tab pos="8942388" algn="l"/>
              </a:tabLst>
            </a:pPr>
            <a:fld id="{B68A4959-2B1E-4AA1-B805-AA2C9FEC9A93}" type="slidenum">
              <a:rPr sz="1100">
                <a:solidFill>
                  <a:srgbClr val="000000"/>
                </a:solidFill>
                <a:latin typeface="Arial" pitchFamily="34" charset="0"/>
                <a:ea typeface="MS PGothic" pitchFamily="34" charset="-128"/>
              </a:rPr>
              <a:pPr>
                <a:tabLst>
                  <a:tab pos="0" algn="l"/>
                  <a:tab pos="444500" algn="l"/>
                  <a:tab pos="892175" algn="l"/>
                  <a:tab pos="1339850" algn="l"/>
                  <a:tab pos="1785938" algn="l"/>
                  <a:tab pos="2233613" algn="l"/>
                  <a:tab pos="2681288" algn="l"/>
                  <a:tab pos="3128963" algn="l"/>
                  <a:tab pos="3575050" algn="l"/>
                  <a:tab pos="4022725" algn="l"/>
                  <a:tab pos="4470400" algn="l"/>
                  <a:tab pos="4916488" algn="l"/>
                  <a:tab pos="5364163" algn="l"/>
                  <a:tab pos="5811838" algn="l"/>
                  <a:tab pos="6259513" algn="l"/>
                  <a:tab pos="6705600" algn="l"/>
                  <a:tab pos="7153275" algn="l"/>
                  <a:tab pos="7600950" algn="l"/>
                  <a:tab pos="8047038" algn="l"/>
                  <a:tab pos="8494713" algn="l"/>
                  <a:tab pos="8942388" algn="l"/>
                </a:tabLst>
              </a:pPr>
              <a:t>5</a:t>
            </a:fld>
            <a:endParaRPr lang="ar" altLang="fr-FR" sz="1100">
              <a:solidFill>
                <a:srgbClr val="000000"/>
              </a:solidFill>
              <a:latin typeface="Arial" pitchFamily="34" charset="0"/>
              <a:ea typeface="MS PGothic" pitchFamily="34" charset="-128"/>
            </a:endParaRPr>
          </a:p>
        </p:txBody>
      </p:sp>
      <p:sp>
        <p:nvSpPr>
          <p:cNvPr id="21507" name="Text Box 1"/>
          <p:cNvSpPr>
            <a:spLocks noGrp="1" noRot="1" noChangeAspect="1" noChangeArrowheads="1" noTextEdit="1"/>
          </p:cNvSpPr>
          <p:nvPr>
            <p:ph type="sldImg"/>
          </p:nvPr>
        </p:nvSpPr>
        <p:spPr bwMode="auto">
          <a:xfrm>
            <a:off x="854075" y="744538"/>
            <a:ext cx="4960938" cy="3722687"/>
          </a:xfrm>
          <a:noFill/>
          <a:ln>
            <a:solidFill>
              <a:srgbClr val="000000"/>
            </a:solidFill>
            <a:miter lim="800000"/>
            <a:headEnd/>
            <a:tailEnd/>
          </a:ln>
        </p:spPr>
      </p:sp>
      <p:sp>
        <p:nvSpPr>
          <p:cNvPr id="31748" name="Text Box 2"/>
          <p:cNvSpPr txBox="1">
            <a:spLocks noGrp="1" noChangeArrowheads="1"/>
          </p:cNvSpPr>
          <p:nvPr>
            <p:ph type="body" idx="1"/>
          </p:nvPr>
        </p:nvSpPr>
        <p:spPr>
          <a:xfrm>
            <a:off x="889000" y="4716463"/>
            <a:ext cx="4887913" cy="44640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lgn="r" rtl="1" eaLnBrk="1" hangingPunct="1">
              <a:defRPr/>
            </a:pPr>
            <a:r>
              <a:rPr lang="ar" b="0" i="0" u="none" baseline="0"/>
              <a:t>شريحة ذات رسوم متحركة</a:t>
            </a:r>
          </a:p>
          <a:p>
            <a:pPr algn="r" rtl="1" eaLnBrk="1" hangingPunct="1">
              <a:defRPr/>
            </a:pPr>
            <a:r>
              <a:rPr lang="ar" b="0" i="0" u="none" baseline="0"/>
              <a:t>5 دقائق:</a:t>
            </a:r>
          </a:p>
          <a:p>
            <a:pPr marL="171450" indent="-171450" algn="r" rtl="1" eaLnBrk="1" hangingPunct="1">
              <a:buFont typeface="Arial" panose="020B0604020202020204" pitchFamily="34" charset="0"/>
              <a:buChar char="•"/>
              <a:defRPr/>
            </a:pPr>
            <a:r>
              <a:rPr lang="ar" b="0" i="0" u="none" baseline="0"/>
              <a:t>مرحلة 2: اطلب من الفِرق استخراج 3 محاور رئيسية للائحة مجموعة توتال "TOTAL". </a:t>
            </a:r>
          </a:p>
          <a:p>
            <a:pPr marL="171450" indent="-171450" algn="r" rtl="1" eaLnBrk="1" hangingPunct="1">
              <a:buFont typeface="Arial" panose="020B0604020202020204" pitchFamily="34" charset="0"/>
              <a:buChar char="•"/>
              <a:defRPr/>
            </a:pPr>
            <a:r>
              <a:rPr lang="ar" b="0" i="0" u="none" baseline="0"/>
              <a:t>يجب القيام بما يلي:</a:t>
            </a:r>
          </a:p>
          <a:p>
            <a:pPr marL="628650" lvl="1" indent="-171450" algn="r" rtl="1" eaLnBrk="1" fontAlgn="auto" hangingPunct="1">
              <a:spcBef>
                <a:spcPts val="0"/>
              </a:spcBef>
              <a:spcAft>
                <a:spcPts val="0"/>
              </a:spcAft>
              <a:buFontTx/>
              <a:buChar char="-"/>
              <a:defRPr/>
            </a:pPr>
            <a:r>
              <a:rPr lang="ar" b="0" i="0" u="none" baseline="0"/>
              <a:t>تجميع الموضوعات العشرة (الورق اللاصق) بواقع محور واحد على فرخ الورق المقوى</a:t>
            </a:r>
            <a:endParaRPr lang="ar" dirty="0" smtClean="0"/>
          </a:p>
          <a:p>
            <a:pPr marL="628650" lvl="1" indent="-171450" algn="r" rtl="1" eaLnBrk="1" hangingPunct="1">
              <a:buFontTx/>
              <a:buChar char="-"/>
              <a:defRPr/>
            </a:pPr>
            <a:r>
              <a:rPr lang="ar" b="0" i="0" u="none" baseline="0"/>
              <a:t>اذكر كل محور بدءًا بفعل عملي (قلم لوحات + ورق مقوى). </a:t>
            </a:r>
          </a:p>
          <a:p>
            <a:pPr marL="171450" indent="-171450" algn="r" rtl="1" eaLnBrk="1" hangingPunct="1">
              <a:buFont typeface="Arial" panose="020B0604020202020204" pitchFamily="34" charset="0"/>
              <a:buChar char="•"/>
              <a:defRPr/>
            </a:pPr>
            <a:r>
              <a:rPr lang="ar" b="0" i="0" u="none" baseline="0"/>
              <a:t>نوع الإجابة المتوقعة:</a:t>
            </a:r>
          </a:p>
          <a:p>
            <a:pPr marL="628650" lvl="1" indent="-171450" algn="r" rtl="1" eaLnBrk="1" hangingPunct="1">
              <a:buFont typeface="Arial" panose="020B0604020202020204" pitchFamily="34" charset="0"/>
              <a:buChar char="•"/>
              <a:defRPr/>
            </a:pPr>
            <a:r>
              <a:rPr lang="ar" b="0" i="0" u="none" baseline="0"/>
              <a:t>محور 1: زيادة التزام الإدارة </a:t>
            </a:r>
          </a:p>
          <a:p>
            <a:pPr marL="628650" lvl="1" indent="-171450" algn="r" rtl="1" eaLnBrk="1" hangingPunct="1">
              <a:buFont typeface="Arial" panose="020B0604020202020204" pitchFamily="34" charset="0"/>
              <a:buChar char="•"/>
              <a:defRPr/>
            </a:pPr>
            <a:r>
              <a:rPr lang="ar" b="0" i="0" u="none" baseline="0"/>
              <a:t>محور 2: تطوير المنهجيات والممارسات بشأن الصحة والسلامة والبيئة "HSE"</a:t>
            </a:r>
          </a:p>
          <a:p>
            <a:pPr marL="628650" lvl="1" indent="-171450" algn="r" rtl="1" eaLnBrk="1" hangingPunct="1">
              <a:buFont typeface="Arial" panose="020B0604020202020204" pitchFamily="34" charset="0"/>
              <a:buChar char="•"/>
              <a:defRPr/>
            </a:pPr>
            <a:r>
              <a:rPr lang="ar" b="0" i="0" u="none" baseline="0"/>
              <a:t>محور 3: تحسين الشفافية والتواصل مع الأطراف الأخرى</a:t>
            </a:r>
          </a:p>
          <a:p>
            <a:pPr algn="r" rtl="1" eaLnBrk="1" hangingPunct="1">
              <a:defRPr/>
            </a:pPr>
            <a:r>
              <a:rPr lang="ar" b="0" i="0" u="none" baseline="0"/>
              <a:t>دقيقة واحدة:</a:t>
            </a:r>
          </a:p>
          <a:p>
            <a:pPr marL="171450" indent="-171450" algn="r" rtl="1" eaLnBrk="1" hangingPunct="1">
              <a:buFont typeface="Arial" panose="020B0604020202020204" pitchFamily="34" charset="0"/>
              <a:buChar char="•"/>
              <a:defRPr/>
            </a:pPr>
            <a:r>
              <a:rPr lang="ar" b="0" i="0" u="none" baseline="0"/>
              <a:t>انقر من أجل إظهار التصحيح</a:t>
            </a:r>
          </a:p>
          <a:p>
            <a:pPr algn="r" rtl="1" eaLnBrk="1" hangingPunct="1">
              <a:defRPr/>
            </a:pPr>
            <a:endParaRPr lang="ar" altLang="fr-FR" dirty="0" smtClean="0">
              <a:latin typeface="Times New Roman" pitchFamily="18" charset="0"/>
            </a:endParaRPr>
          </a:p>
        </p:txBody>
      </p:sp>
    </p:spTree>
    <p:extLst>
      <p:ext uri="{BB962C8B-B14F-4D97-AF65-F5344CB8AC3E}">
        <p14:creationId xmlns:p14="http://schemas.microsoft.com/office/powerpoint/2010/main" val="1941766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3175" y="0"/>
            <a:ext cx="914717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ltLang="fr-FR">
              <a:solidFill>
                <a:srgbClr val="FFFFFF"/>
              </a:solidFill>
              <a:cs typeface="Arial" pitchFamily="34" charset="0"/>
            </a:endParaRPr>
          </a:p>
        </p:txBody>
      </p:sp>
      <p:sp>
        <p:nvSpPr>
          <p:cNvPr id="6" name="Rectangle 5"/>
          <p:cNvSpPr/>
          <p:nvPr userDrawn="1"/>
        </p:nvSpPr>
        <p:spPr>
          <a:xfrm>
            <a:off x="0" y="6750050"/>
            <a:ext cx="9144000" cy="10795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ltLang="fr-FR">
              <a:solidFill>
                <a:srgbClr val="FFFFFF"/>
              </a:solidFill>
              <a:cs typeface="Arial" pitchFamily="34" charset="0"/>
            </a:endParaRPr>
          </a:p>
        </p:txBody>
      </p:sp>
      <p:pic>
        <p:nvPicPr>
          <p:cNvPr id="7" name="Image 13" descr="TOTAL_bandeau_01_haut_RGB.png"/>
          <p:cNvPicPr>
            <a:picLocks noChangeAspect="1"/>
          </p:cNvPicPr>
          <p:nvPr userDrawn="1"/>
        </p:nvPicPr>
        <p:blipFill>
          <a:blip r:embed="rId2"/>
          <a:srcRect/>
          <a:stretch>
            <a:fillRect/>
          </a:stretch>
        </p:blipFill>
        <p:spPr bwMode="auto">
          <a:xfrm>
            <a:off x="0" y="374650"/>
            <a:ext cx="5978525" cy="846138"/>
          </a:xfrm>
          <a:prstGeom prst="rect">
            <a:avLst/>
          </a:prstGeom>
          <a:noFill/>
          <a:ln w="9525">
            <a:noFill/>
            <a:miter lim="800000"/>
            <a:headEnd/>
            <a:tailEnd/>
          </a:ln>
        </p:spPr>
      </p:pic>
      <p:sp>
        <p:nvSpPr>
          <p:cNvPr id="5" name="Titre 4"/>
          <p:cNvSpPr>
            <a:spLocks noGrp="1"/>
          </p:cNvSpPr>
          <p:nvPr>
            <p:ph type="title"/>
          </p:nvPr>
        </p:nvSpPr>
        <p:spPr>
          <a:xfrm>
            <a:off x="1188000" y="2106000"/>
            <a:ext cx="7276629" cy="1487487"/>
          </a:xfrm>
        </p:spPr>
        <p:txBody>
          <a:bodyPr lIns="0" rIns="0" anchor="b"/>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smtClean="0"/>
              <a:t>Cliquez pour modifier les styles du texte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2" name="Espace réservé du pied de page 2"/>
          <p:cNvSpPr>
            <a:spLocks noGrp="1"/>
          </p:cNvSpPr>
          <p:nvPr>
            <p:ph type="ftr" sz="quarter" idx="10"/>
          </p:nvPr>
        </p:nvSpPr>
        <p:spPr/>
        <p:txBody>
          <a:bodyPr/>
          <a:lstStyle>
            <a:lvl1pPr>
              <a:defRPr>
                <a:solidFill>
                  <a:schemeClr val="tx1"/>
                </a:solidFill>
              </a:defRPr>
            </a:lvl1pPr>
          </a:lstStyle>
          <a:p>
            <a:pPr>
              <a:defRPr/>
            </a:pPr>
            <a:r>
              <a:rPr lang="fr-FR" altLang="fr-FR" smtClean="0"/>
              <a:t>Kit intégration H3SE - TCG 1.3 – La charte HSEQ – V1</a:t>
            </a:r>
            <a:endParaRPr lang="fr-FR" altLang="fr-FR"/>
          </a:p>
        </p:txBody>
      </p:sp>
      <p:sp>
        <p:nvSpPr>
          <p:cNvPr id="3" name="Espace réservé du numéro de diapositive 3"/>
          <p:cNvSpPr>
            <a:spLocks noGrp="1"/>
          </p:cNvSpPr>
          <p:nvPr>
            <p:ph type="sldNum" sz="quarter" idx="11"/>
          </p:nvPr>
        </p:nvSpPr>
        <p:spPr/>
        <p:txBody>
          <a:bodyPr/>
          <a:lstStyle>
            <a:lvl1pPr>
              <a:defRPr/>
            </a:lvl1pPr>
          </a:lstStyle>
          <a:p>
            <a:fld id="{3502584F-830C-4836-9487-F675E038D9BA}" type="slidenum">
              <a:rPr lang="fr-FR" altLang="fr-FR"/>
              <a:pPr/>
              <a:t>‹N°›</a:t>
            </a:fld>
            <a:endParaRPr lang="fr-FR" alt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u pied de page 3"/>
          <p:cNvSpPr>
            <a:spLocks noGrp="1"/>
          </p:cNvSpPr>
          <p:nvPr>
            <p:ph type="ftr" sz="quarter" idx="10"/>
          </p:nvPr>
        </p:nvSpPr>
        <p:spPr/>
        <p:txBody>
          <a:bodyPr/>
          <a:lstStyle>
            <a:lvl1pPr>
              <a:defRPr smtClean="0">
                <a:latin typeface="Arial" pitchFamily="34" charset="0"/>
                <a:cs typeface="Helvetica" pitchFamily="34" charset="0"/>
              </a:defRPr>
            </a:lvl1pPr>
          </a:lstStyle>
          <a:p>
            <a:r>
              <a:rPr lang="en-US" altLang="fr-FR" smtClean="0"/>
              <a:t>Kit intégration H3SE - TCG 1.3 – La charte HSEQ – V1</a:t>
            </a:r>
            <a:endParaRPr lang="fr-FR" altLang="fr-FR"/>
          </a:p>
        </p:txBody>
      </p:sp>
      <p:sp>
        <p:nvSpPr>
          <p:cNvPr id="4" name="Espace réservé du numéro de diapositive 4"/>
          <p:cNvSpPr>
            <a:spLocks noGrp="1"/>
          </p:cNvSpPr>
          <p:nvPr>
            <p:ph type="sldNum" sz="quarter" idx="11"/>
          </p:nvPr>
        </p:nvSpPr>
        <p:spPr/>
        <p:txBody>
          <a:bodyPr/>
          <a:lstStyle>
            <a:lvl1pPr>
              <a:defRPr/>
            </a:lvl1pPr>
          </a:lstStyle>
          <a:p>
            <a:fld id="{8782D6AF-16A7-4E04-847C-28A5C9A6757A}" type="slidenum">
              <a:rPr lang="fr-FR" altLang="fr-FR"/>
              <a:pPr/>
              <a:t>‹N°›</a:t>
            </a:fld>
            <a:endParaRPr lang="fr-FR" alt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pied de page 2"/>
          <p:cNvSpPr>
            <a:spLocks noGrp="1"/>
          </p:cNvSpPr>
          <p:nvPr>
            <p:ph type="ftr" sz="quarter" idx="13"/>
          </p:nvPr>
        </p:nvSpPr>
        <p:spPr/>
        <p:txBody>
          <a:bodyPr/>
          <a:lstStyle>
            <a:lvl1pPr>
              <a:defRPr>
                <a:solidFill>
                  <a:schemeClr val="tx1"/>
                </a:solidFill>
              </a:defRPr>
            </a:lvl1pPr>
          </a:lstStyle>
          <a:p>
            <a:pPr>
              <a:defRPr/>
            </a:pPr>
            <a:r>
              <a:rPr lang="fr-FR" altLang="fr-FR" smtClean="0"/>
              <a:t>Kit intégration H3SE - TCG 1.3 – La charte HSEQ – V1</a:t>
            </a:r>
            <a:endParaRPr lang="fr-FR" altLang="fr-FR"/>
          </a:p>
        </p:txBody>
      </p:sp>
      <p:sp>
        <p:nvSpPr>
          <p:cNvPr id="5" name="Espace réservé du numéro de diapositive 3"/>
          <p:cNvSpPr>
            <a:spLocks noGrp="1"/>
          </p:cNvSpPr>
          <p:nvPr>
            <p:ph type="sldNum" sz="quarter" idx="14"/>
          </p:nvPr>
        </p:nvSpPr>
        <p:spPr/>
        <p:txBody>
          <a:bodyPr/>
          <a:lstStyle>
            <a:lvl1pPr>
              <a:defRPr/>
            </a:lvl1pPr>
          </a:lstStyle>
          <a:p>
            <a:fld id="{D6C3949B-A515-4D91-81B3-F8A5407B2693}" type="slidenum">
              <a:rPr lang="fr-FR" altLang="fr-FR"/>
              <a:pPr/>
              <a:t>‹N°›</a:t>
            </a:fld>
            <a:endParaRPr lang="fr-FR" alt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3" name="Rectangle 2"/>
          <p:cNvSpPr/>
          <p:nvPr userDrawn="1"/>
        </p:nvSpPr>
        <p:spPr>
          <a:xfrm>
            <a:off x="8928100" y="0"/>
            <a:ext cx="2159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ltLang="fr-FR">
              <a:solidFill>
                <a:srgbClr val="FFFFFF"/>
              </a:solidFill>
              <a:latin typeface="Helvetica" pitchFamily="34" charset="0"/>
              <a:cs typeface="Helvetica" pitchFamily="34" charset="0"/>
            </a:endParaRPr>
          </a:p>
        </p:txBody>
      </p:sp>
      <p:sp>
        <p:nvSpPr>
          <p:cNvPr id="2" name="Titre 1"/>
          <p:cNvSpPr>
            <a:spLocks noGrp="1"/>
          </p:cNvSpPr>
          <p:nvPr>
            <p:ph type="title"/>
          </p:nvPr>
        </p:nvSpPr>
        <p:spPr>
          <a:xfrm>
            <a:off x="722313" y="2493952"/>
            <a:ext cx="7772400" cy="1362075"/>
          </a:xfrm>
        </p:spPr>
        <p:txBody>
          <a:bodyPr anchor="ct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4" name="Espace réservé du pied de page 4"/>
          <p:cNvSpPr>
            <a:spLocks noGrp="1"/>
          </p:cNvSpPr>
          <p:nvPr>
            <p:ph type="ftr" sz="quarter" idx="10"/>
          </p:nvPr>
        </p:nvSpPr>
        <p:spPr/>
        <p:txBody>
          <a:bodyPr/>
          <a:lstStyle>
            <a:lvl1pPr>
              <a:defRPr>
                <a:solidFill>
                  <a:schemeClr val="tx1"/>
                </a:solidFill>
              </a:defRPr>
            </a:lvl1pPr>
          </a:lstStyle>
          <a:p>
            <a:pPr>
              <a:defRPr/>
            </a:pPr>
            <a:r>
              <a:rPr lang="fr-FR" altLang="fr-FR" smtClean="0"/>
              <a:t>Kit intégration H3SE - TCG 1.3 – La charte HSEQ – V1</a:t>
            </a:r>
            <a:endParaRPr lang="fr-FR" altLang="fr-FR"/>
          </a:p>
        </p:txBody>
      </p:sp>
      <p:sp>
        <p:nvSpPr>
          <p:cNvPr id="5" name="Espace réservé du numéro de diapositive 5"/>
          <p:cNvSpPr>
            <a:spLocks noGrp="1"/>
          </p:cNvSpPr>
          <p:nvPr>
            <p:ph type="sldNum" sz="quarter" idx="11"/>
          </p:nvPr>
        </p:nvSpPr>
        <p:spPr/>
        <p:txBody>
          <a:bodyPr/>
          <a:lstStyle>
            <a:lvl1pPr>
              <a:defRPr/>
            </a:lvl1pPr>
          </a:lstStyle>
          <a:p>
            <a:fld id="{B1DAFFC4-A139-4C5C-ADEE-057CB4024B62}" type="slidenum">
              <a:rPr lang="fr-FR" altLang="fr-FR"/>
              <a:pPr/>
              <a:t>‹N°›</a:t>
            </a:fld>
            <a:endParaRPr lang="fr-FR" alt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pied de page 5"/>
          <p:cNvSpPr>
            <a:spLocks noGrp="1"/>
          </p:cNvSpPr>
          <p:nvPr>
            <p:ph type="ftr" sz="quarter" idx="10"/>
          </p:nvPr>
        </p:nvSpPr>
        <p:spPr/>
        <p:txBody>
          <a:bodyPr/>
          <a:lstStyle>
            <a:lvl1pPr>
              <a:defRPr>
                <a:solidFill>
                  <a:schemeClr val="tx1"/>
                </a:solidFill>
              </a:defRPr>
            </a:lvl1pPr>
          </a:lstStyle>
          <a:p>
            <a:pPr>
              <a:defRPr/>
            </a:pPr>
            <a:r>
              <a:rPr lang="fr-FR" altLang="fr-FR" smtClean="0"/>
              <a:t>Kit intégration H3SE - TCG 1.3 – La charte HSEQ – V1</a:t>
            </a:r>
            <a:endParaRPr lang="fr-FR" altLang="fr-FR"/>
          </a:p>
        </p:txBody>
      </p:sp>
      <p:sp>
        <p:nvSpPr>
          <p:cNvPr id="6" name="Espace réservé du numéro de diapositive 6"/>
          <p:cNvSpPr>
            <a:spLocks noGrp="1"/>
          </p:cNvSpPr>
          <p:nvPr>
            <p:ph type="sldNum" sz="quarter" idx="11"/>
          </p:nvPr>
        </p:nvSpPr>
        <p:spPr/>
        <p:txBody>
          <a:bodyPr/>
          <a:lstStyle>
            <a:lvl1pPr>
              <a:defRPr/>
            </a:lvl1pPr>
          </a:lstStyle>
          <a:p>
            <a:fld id="{AABBD161-2BD7-4B81-84DB-B142DD2F8620}" type="slidenum">
              <a:rPr lang="fr-FR" altLang="fr-FR"/>
              <a:pPr/>
              <a:t>‹N°›</a:t>
            </a:fld>
            <a:endParaRPr lang="fr-FR" alt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695600"/>
            <a:ext cx="8218800" cy="42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8"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pPr>
              <a:defRPr/>
            </a:pPr>
            <a:r>
              <a:rPr lang="fr-FR" altLang="fr-FR" smtClean="0"/>
              <a:t>Kit intégration H3SE - TCG 1.3 – La charte HSEQ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155605C7-F1F9-4B2B-AF68-8B14797646AA}" type="slidenum">
              <a:rPr lang="fr-FR" altLang="fr-FR"/>
              <a:pPr/>
              <a:t>‹N°›</a:t>
            </a:fld>
            <a:endParaRPr lang="fr-FR" alt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972000"/>
            <a:ext cx="8218800" cy="2484000"/>
          </a:xfrm>
          <a:prstGeom prst="rect">
            <a:avLst/>
          </a:prstGeom>
        </p:spPr>
        <p:txBody>
          <a:bodyPr/>
          <a:lstStyle>
            <a:lvl1pPr>
              <a:defRPr/>
            </a:lvl1pPr>
          </a:lstStyle>
          <a:p>
            <a:pPr lvl="0"/>
            <a:r>
              <a:rPr lang="fr-FR" smtClean="0"/>
              <a:t>Cliquez pour modifier les styles du texte du masque</a:t>
            </a:r>
          </a:p>
        </p:txBody>
      </p:sp>
      <p:sp>
        <p:nvSpPr>
          <p:cNvPr id="8" name="Espace réservé du contenu 2"/>
          <p:cNvSpPr>
            <a:spLocks noGrp="1"/>
          </p:cNvSpPr>
          <p:nvPr>
            <p:ph idx="13"/>
          </p:nvPr>
        </p:nvSpPr>
        <p:spPr>
          <a:xfrm>
            <a:off x="457200" y="3510000"/>
            <a:ext cx="8218800" cy="24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pPr>
              <a:defRPr/>
            </a:pPr>
            <a:r>
              <a:rPr lang="fr-FR" altLang="fr-FR" smtClean="0"/>
              <a:t>Kit intégration H3SE - TCG 1.3 – La charte HSEQ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D7E9964F-3C22-478C-BCAA-75B31DFD7901}" type="slidenum">
              <a:rPr lang="fr-FR" altLang="fr-FR"/>
              <a:pPr/>
              <a:t>‹N°›</a:t>
            </a:fld>
            <a:endParaRPr lang="fr-FR" alt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767600"/>
            <a:ext cx="8218800" cy="4248000"/>
          </a:xfrm>
          <a:prstGeom prst="rect">
            <a:avLst/>
          </a:prstGeom>
        </p:spPr>
        <p:txBody>
          <a:bodyPr/>
          <a:lstStyle>
            <a:lvl1pPr>
              <a:defRPr/>
            </a:lvl1pPr>
          </a:lstStyle>
          <a:p>
            <a:pPr lvl="0"/>
            <a:r>
              <a:rPr lang="fr-FR" smtClean="0"/>
              <a:t>Cliquez pour modifier les styles du texte du masque</a:t>
            </a:r>
          </a:p>
        </p:txBody>
      </p:sp>
      <p:sp>
        <p:nvSpPr>
          <p:cNvPr id="8"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pPr>
              <a:defRPr/>
            </a:pPr>
            <a:r>
              <a:rPr lang="fr-FR" altLang="fr-FR" smtClean="0"/>
              <a:t>Kit intégration H3SE - TCG 1.3 – La charte HSEQ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B59C672B-C567-4B85-8859-CC9D115E90E8}" type="slidenum">
              <a:rPr lang="fr-FR" altLang="fr-FR"/>
              <a:pPr/>
              <a:t>‹N°›</a:t>
            </a:fld>
            <a:endParaRPr lang="fr-FR" alt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125538"/>
            <a:ext cx="8218488" cy="4896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5" name="Espace réservé du pied de page 4"/>
          <p:cNvSpPr>
            <a:spLocks noGrp="1"/>
          </p:cNvSpPr>
          <p:nvPr>
            <p:ph type="ftr" sz="quarter" idx="15"/>
          </p:nvPr>
        </p:nvSpPr>
        <p:spPr/>
        <p:txBody>
          <a:bodyPr/>
          <a:lstStyle>
            <a:lvl1pPr>
              <a:defRPr>
                <a:solidFill>
                  <a:schemeClr val="tx1"/>
                </a:solidFill>
              </a:defRPr>
            </a:lvl1pPr>
          </a:lstStyle>
          <a:p>
            <a:pPr>
              <a:defRPr/>
            </a:pPr>
            <a:r>
              <a:rPr lang="fr-FR" altLang="fr-FR" smtClean="0"/>
              <a:t>Kit intégration H3SE - TCG 1.3 – La charte HSEQ – V1</a:t>
            </a:r>
            <a:endParaRPr lang="fr-FR" altLang="fr-FR"/>
          </a:p>
        </p:txBody>
      </p:sp>
      <p:sp>
        <p:nvSpPr>
          <p:cNvPr id="6" name="Espace réservé du numéro de diapositive 5"/>
          <p:cNvSpPr>
            <a:spLocks noGrp="1"/>
          </p:cNvSpPr>
          <p:nvPr>
            <p:ph type="sldNum" sz="quarter" idx="16"/>
          </p:nvPr>
        </p:nvSpPr>
        <p:spPr/>
        <p:txBody>
          <a:bodyPr/>
          <a:lstStyle>
            <a:lvl1pPr>
              <a:defRPr/>
            </a:lvl1pPr>
          </a:lstStyle>
          <a:p>
            <a:fld id="{85D91E06-3686-420E-A70D-A7A6BF565529}" type="slidenum">
              <a:rPr lang="fr-FR" altLang="fr-FR"/>
              <a:pPr/>
              <a:t>‹N°›</a:t>
            </a:fld>
            <a:endParaRPr lang="fr-FR" alt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pied de page 4"/>
          <p:cNvSpPr>
            <a:spLocks noGrp="1"/>
          </p:cNvSpPr>
          <p:nvPr>
            <p:ph type="ftr" sz="quarter" idx="10"/>
          </p:nvPr>
        </p:nvSpPr>
        <p:spPr/>
        <p:txBody>
          <a:bodyPr/>
          <a:lstStyle>
            <a:lvl1pPr>
              <a:defRPr>
                <a:solidFill>
                  <a:schemeClr val="tx1"/>
                </a:solidFill>
              </a:defRPr>
            </a:lvl1pPr>
          </a:lstStyle>
          <a:p>
            <a:pPr>
              <a:defRPr/>
            </a:pPr>
            <a:r>
              <a:rPr lang="fr-FR" altLang="fr-FR" smtClean="0"/>
              <a:t>Kit intégration H3SE - TCG 1.3 – La charte HSEQ – V1</a:t>
            </a:r>
            <a:endParaRPr lang="fr-FR" altLang="fr-FR"/>
          </a:p>
        </p:txBody>
      </p:sp>
      <p:sp>
        <p:nvSpPr>
          <p:cNvPr id="4" name="Espace réservé du numéro de diapositive 5"/>
          <p:cNvSpPr>
            <a:spLocks noGrp="1"/>
          </p:cNvSpPr>
          <p:nvPr>
            <p:ph type="sldNum" sz="quarter" idx="11"/>
          </p:nvPr>
        </p:nvSpPr>
        <p:spPr/>
        <p:txBody>
          <a:bodyPr/>
          <a:lstStyle>
            <a:lvl1pPr>
              <a:defRPr/>
            </a:lvl1pPr>
          </a:lstStyle>
          <a:p>
            <a:fld id="{C92A03BF-CB61-45B7-8A62-973FD3A4AB28}" type="slidenum">
              <a:rPr lang="fr-FR" altLang="fr-FR"/>
              <a:pPr/>
              <a:t>‹N°›</a:t>
            </a:fld>
            <a:endParaRPr lang="fr-FR" alt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3"/>
            <a:ext cx="5562600" cy="365125"/>
          </a:xfrm>
          <a:prstGeom prst="rect">
            <a:avLst/>
          </a:prstGeom>
        </p:spPr>
        <p:txBody>
          <a:bodyPr vert="horz" wrap="square" lIns="0" tIns="45720" rIns="91440" bIns="45720" numCol="1" anchor="ctr" anchorCtr="0" compatLnSpc="1">
            <a:prstTxWarp prst="textNoShape">
              <a:avLst/>
            </a:prstTxWarp>
          </a:bodyPr>
          <a:lstStyle>
            <a:lvl1pPr eaLnBrk="1" hangingPunct="1">
              <a:defRPr sz="900">
                <a:solidFill>
                  <a:srgbClr val="000000"/>
                </a:solidFill>
                <a:latin typeface="Arial" charset="0"/>
                <a:ea typeface="Helvetica" charset="0"/>
                <a:cs typeface="Helvetica" charset="0"/>
              </a:defRPr>
            </a:lvl1pPr>
          </a:lstStyle>
          <a:p>
            <a:pPr>
              <a:defRPr/>
            </a:pPr>
            <a:r>
              <a:rPr lang="fr-FR" altLang="fr-FR" smtClean="0"/>
              <a:t>Kit intégration H3SE - TCG 1.3 – La charte HSEQ – V1</a:t>
            </a:r>
            <a:endParaRPr lang="fr-FR" altLang="fr-FR"/>
          </a:p>
        </p:txBody>
      </p:sp>
      <p:sp>
        <p:nvSpPr>
          <p:cNvPr id="6" name="Espace réservé du numéro de diapositive 5"/>
          <p:cNvSpPr>
            <a:spLocks noGrp="1"/>
          </p:cNvSpPr>
          <p:nvPr>
            <p:ph type="sldNum" sz="quarter" idx="4"/>
          </p:nvPr>
        </p:nvSpPr>
        <p:spPr>
          <a:xfrm>
            <a:off x="6553200" y="6411913"/>
            <a:ext cx="7254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Helvetica" pitchFamily="34" charset="0"/>
              </a:defRPr>
            </a:lvl1pPr>
          </a:lstStyle>
          <a:p>
            <a:fld id="{30F96869-20A8-4573-9A2A-023254F563EF}" type="slidenum">
              <a:rPr lang="fr-FR" altLang="fr-FR"/>
              <a:pPr/>
              <a:t>‹N°›</a:t>
            </a:fld>
            <a:endParaRPr lang="fr-FR" altLang="fr-FR"/>
          </a:p>
        </p:txBody>
      </p:sp>
      <p:sp>
        <p:nvSpPr>
          <p:cNvPr id="7" name="Rectangle 6"/>
          <p:cNvSpPr/>
          <p:nvPr/>
        </p:nvSpPr>
        <p:spPr>
          <a:xfrm>
            <a:off x="9031288" y="0"/>
            <a:ext cx="112712"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fr-FR" altLang="fr-FR">
              <a:solidFill>
                <a:srgbClr val="FFFFFF"/>
              </a:solidFill>
              <a:latin typeface="Helvetica" pitchFamily="34" charset="0"/>
              <a:cs typeface="Helvetica" pitchFamily="34" charset="0"/>
            </a:endParaRPr>
          </a:p>
        </p:txBody>
      </p:sp>
      <p:cxnSp>
        <p:nvCxnSpPr>
          <p:cNvPr id="9" name="Connecteur droit 8"/>
          <p:cNvCxnSpPr/>
          <p:nvPr/>
        </p:nvCxnSpPr>
        <p:spPr>
          <a:xfrm>
            <a:off x="457200" y="631190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a:cxnSpLocks noChangeShapeType="1"/>
          </p:cNvCxnSpPr>
          <p:nvPr/>
        </p:nvCxnSpPr>
        <p:spPr bwMode="auto">
          <a:xfrm rot="5400000">
            <a:off x="7335044" y="6595269"/>
            <a:ext cx="365125" cy="1587"/>
          </a:xfrm>
          <a:prstGeom prst="line">
            <a:avLst/>
          </a:prstGeom>
          <a:noFill/>
          <a:ln w="6350">
            <a:solidFill>
              <a:schemeClr val="tx1">
                <a:alpha val="70195"/>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032" name="Espace réservé du texte 3"/>
          <p:cNvSpPr>
            <a:spLocks noGrp="1"/>
          </p:cNvSpPr>
          <p:nvPr>
            <p:ph type="body" idx="1"/>
          </p:nvPr>
        </p:nvSpPr>
        <p:spPr bwMode="auto">
          <a:xfrm>
            <a:off x="457200" y="1125538"/>
            <a:ext cx="8218488" cy="500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p:txBody>
      </p:sp>
      <p:pic>
        <p:nvPicPr>
          <p:cNvPr id="1033" name="Image 10" descr="TOTAL_ADM.png"/>
          <p:cNvPicPr>
            <a:picLocks noChangeAspect="1"/>
          </p:cNvPicPr>
          <p:nvPr/>
        </p:nvPicPr>
        <p:blipFill>
          <a:blip r:embed="rId13"/>
          <a:srcRect/>
          <a:stretch>
            <a:fillRect/>
          </a:stretch>
        </p:blipFill>
        <p:spPr bwMode="auto">
          <a:xfrm>
            <a:off x="7685088" y="6375400"/>
            <a:ext cx="1008062" cy="4016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hf hdr="0" dt="0"/>
  <p:txStyles>
    <p:title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p:titleStyle>
    <p:bodyStyle>
      <a:lvl1pPr marL="285750" indent="-285750" algn="l" defTabSz="457200" rtl="0" eaLnBrk="0" fontAlgn="base" hangingPunct="0">
        <a:spcBef>
          <a:spcPts val="300"/>
        </a:spcBef>
        <a:spcAft>
          <a:spcPts val="300"/>
        </a:spcAft>
        <a:buClr>
          <a:srgbClr val="A90025"/>
        </a:buClr>
        <a:buSzPct val="120000"/>
        <a:buFont typeface="Lucida Grande"/>
        <a:buChar char="●"/>
        <a:defRPr sz="2000" kern="1200">
          <a:solidFill>
            <a:schemeClr val="tx1"/>
          </a:solidFill>
          <a:latin typeface="+mn-lt"/>
          <a:ea typeface="Arial" charset="0"/>
          <a:cs typeface="Arial"/>
        </a:defRPr>
      </a:lvl1pPr>
      <a:lvl2pPr marL="447675" indent="-180975" algn="l" defTabSz="533400" rtl="0" eaLnBrk="0" fontAlgn="base" hangingPunct="0">
        <a:spcBef>
          <a:spcPts val="300"/>
        </a:spcBef>
        <a:spcAft>
          <a:spcPts val="300"/>
        </a:spcAft>
        <a:buClr>
          <a:srgbClr val="A90025"/>
        </a:buClr>
        <a:buFont typeface="Lucida Grande"/>
        <a:buChar char="-"/>
        <a:defRPr kern="1200">
          <a:solidFill>
            <a:schemeClr val="tx1"/>
          </a:solidFill>
          <a:latin typeface="+mn-lt"/>
          <a:ea typeface="Arial" charset="0"/>
          <a:cs typeface="Arial"/>
        </a:defRPr>
      </a:lvl2pPr>
      <a:lvl3pPr marL="806450" indent="-180975" algn="l" defTabSz="457200" rtl="0" eaLnBrk="0" fontAlgn="base" hangingPunct="0">
        <a:spcBef>
          <a:spcPts val="300"/>
        </a:spcBef>
        <a:spcAft>
          <a:spcPts val="300"/>
        </a:spcAft>
        <a:buClr>
          <a:srgbClr val="A90025"/>
        </a:buClr>
        <a:buSzPct val="100000"/>
        <a:buFont typeface="Lucida Grande"/>
        <a:buChar char="•"/>
        <a:defRPr sz="1600" kern="1200">
          <a:solidFill>
            <a:schemeClr val="tx1"/>
          </a:solidFill>
          <a:latin typeface="+mn-lt"/>
          <a:ea typeface="Arial" charset="0"/>
          <a:cs typeface="Arial"/>
        </a:defRPr>
      </a:lvl3pPr>
      <a:lvl4pPr marL="1076325" indent="-171450" algn="l" defTabSz="457200" rtl="0" eaLnBrk="0" fontAlgn="base" hangingPunct="0">
        <a:spcBef>
          <a:spcPts val="300"/>
        </a:spcBef>
        <a:spcAft>
          <a:spcPts val="300"/>
        </a:spcAft>
        <a:buClr>
          <a:srgbClr val="A90025"/>
        </a:buClr>
        <a:buSzPct val="80000"/>
        <a:buFont typeface="Lucida Grande"/>
        <a:buChar char="-"/>
        <a:defRPr sz="1600" kern="1200">
          <a:solidFill>
            <a:schemeClr val="tx1"/>
          </a:solidFill>
          <a:latin typeface="+mn-lt"/>
          <a:ea typeface="Helvetica" charset="0"/>
          <a:cs typeface="Helvetica"/>
        </a:defRPr>
      </a:lvl4pPr>
      <a:lvl5pPr marL="1258888" indent="-180975" algn="l" defTabSz="352425" rtl="0" eaLnBrk="0" fontAlgn="base" hangingPunct="0">
        <a:spcBef>
          <a:spcPts val="300"/>
        </a:spcBef>
        <a:spcAft>
          <a:spcPts val="300"/>
        </a:spcAft>
        <a:buClr>
          <a:srgbClr val="800000"/>
        </a:buClr>
        <a:buSzPct val="100000"/>
        <a:buFont typeface="Lucida Grande"/>
        <a:defRPr sz="1600" kern="1200">
          <a:solidFill>
            <a:schemeClr val="tx1"/>
          </a:solidFill>
          <a:latin typeface="+mn-lt"/>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ZoneTexte 1"/>
          <p:cNvSpPr txBox="1">
            <a:spLocks noChangeArrowheads="1"/>
          </p:cNvSpPr>
          <p:nvPr/>
        </p:nvSpPr>
        <p:spPr bwMode="auto">
          <a:xfrm>
            <a:off x="3200400" y="3276600"/>
            <a:ext cx="184150" cy="369888"/>
          </a:xfrm>
          <a:prstGeom prst="rect">
            <a:avLst/>
          </a:prstGeom>
          <a:noFill/>
          <a:ln w="9525">
            <a:noFill/>
            <a:miter lim="800000"/>
            <a:headEnd/>
            <a:tailEnd/>
          </a:ln>
        </p:spPr>
        <p:txBody>
          <a:bodyPr wrap="none">
            <a:spAutoFit/>
          </a:bodyPr>
          <a:lstStyle/>
          <a:p>
            <a:pPr algn="r" rtl="1" eaLnBrk="1" hangingPunct="1"/>
            <a:endParaRPr lang="ar" altLang="fr-FR"/>
          </a:p>
        </p:txBody>
      </p:sp>
      <p:sp>
        <p:nvSpPr>
          <p:cNvPr id="3" name="Titre 2"/>
          <p:cNvSpPr>
            <a:spLocks noGrp="1"/>
          </p:cNvSpPr>
          <p:nvPr>
            <p:ph type="title"/>
          </p:nvPr>
        </p:nvSpPr>
        <p:spPr>
          <a:xfrm>
            <a:off x="1187450" y="2106613"/>
            <a:ext cx="7277100" cy="1487487"/>
          </a:xfrm>
        </p:spPr>
        <p:txBody>
          <a:bodyPr/>
          <a:lstStyle/>
          <a:p>
            <a:pPr algn="r" rtl="1" eaLnBrk="1" fontAlgn="auto" hangingPunct="1">
              <a:spcAft>
                <a:spcPts val="0"/>
              </a:spcAft>
              <a:defRPr/>
            </a:pPr>
            <a:r>
              <a:rPr lang="ar" b="1" i="0" u="none" baseline="0">
                <a:ea typeface="+mj-ea"/>
              </a:rPr>
              <a:t>لائحة الصحة والسلامة والبيئة والجودة (HSEQ)</a:t>
            </a:r>
            <a:endParaRPr lang="ar" dirty="0">
              <a:ea typeface="+mj-ea"/>
            </a:endParaRPr>
          </a:p>
        </p:txBody>
      </p:sp>
      <p:sp>
        <p:nvSpPr>
          <p:cNvPr id="15363" name="Espace réservé du texte 5"/>
          <p:cNvSpPr>
            <a:spLocks noGrp="1"/>
          </p:cNvSpPr>
          <p:nvPr>
            <p:ph type="body" sz="quarter" idx="10"/>
          </p:nvPr>
        </p:nvSpPr>
        <p:spPr>
          <a:xfrm>
            <a:off x="1187450" y="3640138"/>
            <a:ext cx="7277100" cy="1778000"/>
          </a:xfrm>
        </p:spPr>
        <p:txBody>
          <a:bodyPr/>
          <a:lstStyle/>
          <a:p>
            <a:pPr algn="r" rtl="1" eaLnBrk="1" hangingPunct="1"/>
            <a:r>
              <a:rPr lang="ar" b="0" i="0" u="none" baseline="0" dirty="0" smtClean="0">
                <a:cs typeface="Arial" pitchFamily="34" charset="0"/>
              </a:rPr>
              <a:t>مجموعة دمج الصحة والسلامة والأمن والمجتمع والبيئة (</a:t>
            </a:r>
            <a:r>
              <a:rPr lang="fr-FR" altLang="fr-FR" dirty="0" smtClean="0">
                <a:cs typeface="Arial" pitchFamily="34" charset="0"/>
              </a:rPr>
              <a:t>H3SE</a:t>
            </a:r>
            <a:r>
              <a:rPr lang="ar" b="0" i="0" u="none" baseline="0" dirty="0" smtClean="0">
                <a:cs typeface="Arial" pitchFamily="34" charset="0"/>
              </a:rPr>
              <a:t>)</a:t>
            </a:r>
          </a:p>
          <a:p>
            <a:pPr algn="r" rtl="1" eaLnBrk="1" hangingPunct="1"/>
            <a:r>
              <a:rPr lang="ar" b="0" i="0" u="none" baseline="0" dirty="0" smtClean="0">
                <a:cs typeface="Arial" pitchFamily="34" charset="0"/>
              </a:rPr>
              <a:t>وحدة </a:t>
            </a:r>
            <a:r>
              <a:rPr lang="ar" b="0" i="0" u="none" baseline="0" dirty="0">
                <a:cs typeface="Arial" pitchFamily="34" charset="0"/>
              </a:rPr>
              <a:t>المناهج الدراسية الأساسية العامة 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defRPr/>
            </a:pPr>
            <a:r>
              <a:rPr lang="ar" b="1" i="0" u="none" baseline="0"/>
              <a:t>أهداف الوحدة</a:t>
            </a:r>
            <a:endParaRPr lang="ar" dirty="0"/>
          </a:p>
        </p:txBody>
      </p:sp>
      <p:sp>
        <p:nvSpPr>
          <p:cNvPr id="16386" name="Espace réservé du texte 2"/>
          <p:cNvSpPr>
            <a:spLocks noGrp="1"/>
          </p:cNvSpPr>
          <p:nvPr>
            <p:ph type="body" sz="quarter" idx="12"/>
          </p:nvPr>
        </p:nvSpPr>
        <p:spPr>
          <a:xfrm>
            <a:off x="457200" y="1125538"/>
            <a:ext cx="8218488" cy="5040312"/>
          </a:xfrm>
        </p:spPr>
        <p:txBody>
          <a:bodyPr/>
          <a:lstStyle/>
          <a:p>
            <a:pPr marL="0" indent="0" algn="r" rtl="1">
              <a:buFont typeface="Lucida Grande"/>
              <a:buNone/>
            </a:pPr>
            <a:r>
              <a:rPr lang="ar" b="0" i="0" u="none" baseline="0">
                <a:cs typeface="Arial" pitchFamily="34" charset="0"/>
              </a:rPr>
              <a:t>بعد الانتهاء من هذه الوحدة:</a:t>
            </a:r>
          </a:p>
          <a:p>
            <a:pPr marL="0" indent="0" algn="r" rtl="1"/>
            <a:endParaRPr lang="ar" altLang="fr-FR" dirty="0" smtClean="0">
              <a:cs typeface="Arial" pitchFamily="34" charset="0"/>
            </a:endParaRPr>
          </a:p>
          <a:p>
            <a:pPr marL="263525" indent="-263525" algn="just" rtl="1"/>
            <a:r>
              <a:rPr lang="ar" b="0" i="0" u="none" baseline="0">
                <a:cs typeface="Arial" pitchFamily="34" charset="0"/>
              </a:rPr>
              <a:t>سوف تقوم بعمل علاقة بين قيمة السلامة ولائحة الصحة والسلامة والبيئة والجودة (HSEQ) للمجموعة.</a:t>
            </a:r>
          </a:p>
          <a:p>
            <a:pPr marL="263525" indent="-263525" algn="just" rtl="1"/>
            <a:endParaRPr lang="ar" altLang="fr-FR" dirty="0" smtClean="0">
              <a:cs typeface="Arial" pitchFamily="34" charset="0"/>
            </a:endParaRPr>
          </a:p>
          <a:p>
            <a:pPr marL="263525" indent="-263525" algn="just" rtl="1"/>
            <a:r>
              <a:rPr lang="ar" b="0" i="0" u="none" baseline="0">
                <a:cs typeface="Arial" pitchFamily="34" charset="0"/>
              </a:rPr>
              <a:t>سوف تتعرف على لائحة الصحة والسلامة والبيئة والجودة (HSEQ)، كما ستعرف كيفية شرح مبادئها. </a:t>
            </a:r>
          </a:p>
        </p:txBody>
      </p:sp>
      <p:sp>
        <p:nvSpPr>
          <p:cNvPr id="16387" name="Espace réservé du pied de page 3"/>
          <p:cNvSpPr>
            <a:spLocks noGrp="1"/>
          </p:cNvSpPr>
          <p:nvPr>
            <p:ph type="ftr" sz="quarter" idx="13"/>
          </p:nvPr>
        </p:nvSpPr>
        <p:spPr bwMode="auto">
          <a:noFill/>
          <a:ln>
            <a:miter lim="800000"/>
            <a:headEnd/>
            <a:tailEnd/>
          </a:ln>
        </p:spPr>
        <p:txBody>
          <a:bodyPr/>
          <a:lstStyle/>
          <a:p>
            <a:pPr algn="r" rtl="1"/>
            <a:r>
              <a:rPr lang="ar" b="0" i="0" u="none" baseline="0" dirty="0">
                <a:latin typeface="Arial" pitchFamily="34" charset="0"/>
                <a:cs typeface="Helvetica" pitchFamily="34" charset="0"/>
              </a:rPr>
              <a:t>مجموعة دمج الصحة والسلامة والأمن والمجتمع والبيئة </a:t>
            </a:r>
            <a:r>
              <a:rPr lang="ar" b="0" i="0" u="none" baseline="0" dirty="0" smtClean="0">
                <a:latin typeface="Arial" pitchFamily="34" charset="0"/>
                <a:cs typeface="Helvetica" pitchFamily="34" charset="0"/>
              </a:rPr>
              <a:t>(</a:t>
            </a:r>
            <a:r>
              <a:rPr lang="fr-FR" altLang="fr-FR" dirty="0" smtClean="0">
                <a:cs typeface="Arial" pitchFamily="34" charset="0"/>
              </a:rPr>
              <a:t>H3SE</a:t>
            </a:r>
            <a:r>
              <a:rPr lang="ar" b="0" i="0" u="none" baseline="0" dirty="0" smtClean="0">
                <a:latin typeface="Arial" pitchFamily="34" charset="0"/>
                <a:cs typeface="Helvetica" pitchFamily="34" charset="0"/>
              </a:rPr>
              <a:t>) </a:t>
            </a:r>
            <a:r>
              <a:rPr lang="ar" b="0" i="0" u="none" baseline="0" dirty="0">
                <a:latin typeface="Arial" pitchFamily="34" charset="0"/>
                <a:cs typeface="Helvetica" pitchFamily="34" charset="0"/>
              </a:rPr>
              <a:t>- المناهج الدراسية الأساسية العامة 1.3 - لائحة الصحة والسلامة والبيئة والجودة (HSEQ) – الإصدار الثاني</a:t>
            </a:r>
            <a:endParaRPr lang="ar" altLang="fr-FR" dirty="0" smtClean="0">
              <a:latin typeface="Arial" pitchFamily="34" charset="0"/>
              <a:cs typeface="Helvetica" pitchFamily="34" charset="0"/>
            </a:endParaRPr>
          </a:p>
        </p:txBody>
      </p:sp>
      <p:sp>
        <p:nvSpPr>
          <p:cNvPr id="16388" name="Espace réservé du numéro de diapositive 4"/>
          <p:cNvSpPr>
            <a:spLocks noGrp="1"/>
          </p:cNvSpPr>
          <p:nvPr>
            <p:ph type="sldNum" sz="quarter" idx="14"/>
          </p:nvPr>
        </p:nvSpPr>
        <p:spPr bwMode="auto">
          <a:noFill/>
          <a:ln>
            <a:miter lim="800000"/>
            <a:headEnd/>
            <a:tailEnd/>
          </a:ln>
        </p:spPr>
        <p:txBody>
          <a:bodyPr/>
          <a:lstStyle/>
          <a:p>
            <a:pPr algn="l" rtl="1"/>
            <a:fld id="{BA29D44D-D564-4F21-87C7-E8BA5F4CC2B3}" type="slidenum">
              <a:rPr/>
              <a:pPr/>
              <a:t>2</a:t>
            </a:fld>
            <a:endParaRPr lang="ar" alt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bwMode="auto"/>
        <p:txBody>
          <a:bodyPr wrap="square" numCol="1" anchorCtr="0" compatLnSpc="1">
            <a:prstTxWarp prst="textNoShape">
              <a:avLst/>
            </a:prstTxWarp>
          </a:bodyPr>
          <a:lstStyle/>
          <a:p>
            <a:pPr algn="r" rtl="1" eaLnBrk="1" hangingPunct="1"/>
            <a:r>
              <a:rPr lang="ar" b="1" i="0" u="none" cap="none" baseline="0">
                <a:cs typeface="Arial" pitchFamily="34" charset="0"/>
              </a:rPr>
              <a:t>لائحة الصحة والسلامة والبيئة والجودة (HSEQ)</a:t>
            </a:r>
            <a:r>
              <a:rPr lang="ar" cap="none">
                <a:cs typeface="Arial" pitchFamily="34" charset="0"/>
              </a:rPr>
              <a:t/>
            </a:r>
            <a:br>
              <a:rPr lang="ar" cap="none">
                <a:cs typeface="Arial" pitchFamily="34" charset="0"/>
              </a:rPr>
            </a:br>
            <a:endParaRPr lang="ar" altLang="fr-FR" cap="none" smtClean="0">
              <a:cs typeface="Arial" pitchFamily="34" charset="0"/>
            </a:endParaRPr>
          </a:p>
        </p:txBody>
      </p:sp>
      <p:pic>
        <p:nvPicPr>
          <p:cNvPr id="17411" name="Image 11"/>
          <p:cNvPicPr>
            <a:picLocks noChangeAspect="1"/>
          </p:cNvPicPr>
          <p:nvPr/>
        </p:nvPicPr>
        <p:blipFill>
          <a:blip r:embed="rId2"/>
          <a:srcRect/>
          <a:stretch>
            <a:fillRect/>
          </a:stretch>
        </p:blipFill>
        <p:spPr bwMode="auto">
          <a:xfrm>
            <a:off x="457200" y="765175"/>
            <a:ext cx="3798888" cy="5372100"/>
          </a:xfrm>
          <a:prstGeom prst="rect">
            <a:avLst/>
          </a:prstGeom>
          <a:noFill/>
          <a:ln w="9525">
            <a:noFill/>
            <a:miter lim="800000"/>
            <a:headEnd/>
            <a:tailEnd/>
          </a:ln>
        </p:spPr>
      </p:pic>
      <p:sp>
        <p:nvSpPr>
          <p:cNvPr id="17412" name="Rectangle 13"/>
          <p:cNvSpPr>
            <a:spLocks noChangeArrowheads="1"/>
          </p:cNvSpPr>
          <p:nvPr/>
        </p:nvSpPr>
        <p:spPr bwMode="auto">
          <a:xfrm>
            <a:off x="4421188" y="2435225"/>
            <a:ext cx="4471987" cy="1754188"/>
          </a:xfrm>
          <a:prstGeom prst="rect">
            <a:avLst/>
          </a:prstGeom>
          <a:noFill/>
          <a:ln w="9525">
            <a:noFill/>
            <a:miter lim="800000"/>
            <a:headEnd/>
            <a:tailEnd/>
          </a:ln>
        </p:spPr>
        <p:txBody>
          <a:bodyPr>
            <a:spAutoFit/>
          </a:bodyPr>
          <a:lstStyle/>
          <a:p>
            <a:pPr algn="r" rtl="1" eaLnBrk="1" hangingPunct="1"/>
            <a:r>
              <a:rPr lang="ar" b="1" i="1" u="none" baseline="0">
                <a:solidFill>
                  <a:srgbClr val="002060"/>
                </a:solidFill>
              </a:rPr>
              <a:t>مادة 1 </a:t>
            </a:r>
          </a:p>
          <a:p>
            <a:pPr algn="just" rtl="1" eaLnBrk="1" hangingPunct="1"/>
            <a:r>
              <a:rPr lang="ar" b="0" i="0" u="none" baseline="0"/>
              <a:t>"تضع مجموعة توتال (Total)على رأس أولوياتها كل من السلامة، والأمن، والصحة، واحترام البيئة، ورضا العملاء، والاستماع والحوار مع جميع أصحاب المصلحة. "</a:t>
            </a:r>
          </a:p>
        </p:txBody>
      </p:sp>
      <p:sp>
        <p:nvSpPr>
          <p:cNvPr id="17413" name="Espace réservé du numéro de diapositive 1"/>
          <p:cNvSpPr>
            <a:spLocks noGrp="1"/>
          </p:cNvSpPr>
          <p:nvPr>
            <p:ph type="sldNum" sz="quarter" idx="14"/>
          </p:nvPr>
        </p:nvSpPr>
        <p:spPr bwMode="auto">
          <a:noFill/>
          <a:ln>
            <a:miter lim="800000"/>
            <a:headEnd/>
            <a:tailEnd/>
          </a:ln>
        </p:spPr>
        <p:txBody>
          <a:bodyPr/>
          <a:lstStyle/>
          <a:p>
            <a:pPr algn="l" rtl="1"/>
            <a:fld id="{BF6D146B-E0B7-4BC6-A16A-D04FA1857B39}" type="slidenum">
              <a:rPr/>
              <a:pPr/>
              <a:t>3</a:t>
            </a:fld>
            <a:endParaRPr lang="ar" altLang="fr-FR"/>
          </a:p>
        </p:txBody>
      </p:sp>
      <p:sp>
        <p:nvSpPr>
          <p:cNvPr id="7" name="Espace réservé du pied de page 3"/>
          <p:cNvSpPr>
            <a:spLocks noGrp="1"/>
          </p:cNvSpPr>
          <p:nvPr>
            <p:ph type="ftr" sz="quarter" idx="13"/>
          </p:nvPr>
        </p:nvSpPr>
        <p:spPr bwMode="auto">
          <a:xfrm>
            <a:off x="457200" y="6411913"/>
            <a:ext cx="5562600" cy="365125"/>
          </a:xfrm>
          <a:noFill/>
          <a:ln>
            <a:miter lim="800000"/>
            <a:headEnd/>
            <a:tailEnd/>
          </a:ln>
        </p:spPr>
        <p:txBody>
          <a:bodyPr/>
          <a:lstStyle/>
          <a:p>
            <a:pPr algn="r" rtl="1"/>
            <a:r>
              <a:rPr lang="ar" dirty="0">
                <a:latin typeface="Arial" pitchFamily="34" charset="0"/>
                <a:cs typeface="Helvetica" pitchFamily="34" charset="0"/>
              </a:rPr>
              <a:t>مجموعة دمج الصحة والسلامة والأمن والمجتمع والبيئة (</a:t>
            </a:r>
            <a:r>
              <a:rPr lang="fr-FR" altLang="fr-FR" dirty="0">
                <a:cs typeface="Arial" pitchFamily="34" charset="0"/>
              </a:rPr>
              <a:t>H3SE</a:t>
            </a:r>
            <a:r>
              <a:rPr lang="ar" dirty="0">
                <a:latin typeface="Arial" pitchFamily="34" charset="0"/>
                <a:cs typeface="Helvetica" pitchFamily="34" charset="0"/>
              </a:rPr>
              <a:t>) - المناهج الدراسية الأساسية العامة 1.3 - لائحة الصحة والسلامة والبيئة والجودة (HSEQ) – الإصدار الثاني</a:t>
            </a:r>
            <a:endParaRPr lang="ar" altLang="fr-FR" dirty="0">
              <a:latin typeface="Arial" pitchFamily="34" charset="0"/>
              <a:cs typeface="Helvetic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1"/>
          <p:cNvSpPr>
            <a:spLocks noGrp="1" noChangeArrowheads="1"/>
          </p:cNvSpPr>
          <p:nvPr>
            <p:ph type="title"/>
          </p:nvPr>
        </p:nvSpPr>
        <p:spPr/>
        <p:txBody>
          <a:bodyPr/>
          <a:lstStyle/>
          <a:p>
            <a:pPr algn="r" rtl="1" eaLnBrk="1" hangingPunct="1">
              <a:defRPr/>
            </a:pPr>
            <a:r>
              <a:rPr lang="ar" sz="2000" b="1" i="0" u="none" baseline="0"/>
              <a:t>تحديد عناصر سياسة الصحة والسلامة والبيئة "HSE" للمجموعة</a:t>
            </a:r>
          </a:p>
        </p:txBody>
      </p:sp>
      <p:sp>
        <p:nvSpPr>
          <p:cNvPr id="5" name="Carré corné 4"/>
          <p:cNvSpPr>
            <a:spLocks noChangeArrowheads="1"/>
          </p:cNvSpPr>
          <p:nvPr/>
        </p:nvSpPr>
        <p:spPr bwMode="auto">
          <a:xfrm>
            <a:off x="1116013" y="1038225"/>
            <a:ext cx="2055812"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r>
              <a:rPr lang="ar" b="0" i="0" u="none" baseline="0"/>
              <a:t>الالتزام تجاه الصحة والسلامة والبيئة "HSE"</a:t>
            </a:r>
          </a:p>
          <a:p>
            <a:pPr algn="ctr" rtl="1" eaLnBrk="1" hangingPunct="1"/>
            <a:r>
              <a:rPr lang="ar" b="0" i="0" u="none" baseline="0"/>
              <a:t>الإدارة العامة</a:t>
            </a:r>
            <a:endParaRPr lang="ar" altLang="fr-FR" dirty="0">
              <a:solidFill>
                <a:srgbClr val="000000"/>
              </a:solidFill>
            </a:endParaRPr>
          </a:p>
        </p:txBody>
      </p:sp>
      <p:sp>
        <p:nvSpPr>
          <p:cNvPr id="20" name="Carré corné 19"/>
          <p:cNvSpPr>
            <a:spLocks noChangeArrowheads="1"/>
          </p:cNvSpPr>
          <p:nvPr/>
        </p:nvSpPr>
        <p:spPr bwMode="auto">
          <a:xfrm>
            <a:off x="3851275" y="1038225"/>
            <a:ext cx="2057400"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b="0" i="0" u="none" baseline="0">
                <a:solidFill>
                  <a:srgbClr val="000000"/>
                </a:solidFill>
                <a:latin typeface="+mn-lt"/>
                <a:cs typeface="+mn-cs"/>
              </a:rPr>
              <a:t>احترام </a:t>
            </a:r>
            <a:r>
              <a:rPr lang="ar">
                <a:solidFill>
                  <a:srgbClr val="000000"/>
                </a:solidFill>
                <a:latin typeface="+mn-lt"/>
                <a:cs typeface="+mn-cs"/>
              </a:rPr>
              <a:t/>
            </a:r>
            <a:br>
              <a:rPr lang="ar">
                <a:solidFill>
                  <a:srgbClr val="000000"/>
                </a:solidFill>
                <a:latin typeface="+mn-lt"/>
                <a:cs typeface="+mn-cs"/>
              </a:rPr>
            </a:br>
            <a:r>
              <a:rPr lang="ar" b="0" i="0" u="none" baseline="0">
                <a:solidFill>
                  <a:srgbClr val="000000"/>
                </a:solidFill>
                <a:latin typeface="+mn-lt"/>
                <a:cs typeface="+mn-cs"/>
              </a:rPr>
              <a:t>التشريعات</a:t>
            </a:r>
            <a:endParaRPr lang="ar" altLang="fr-FR" dirty="0">
              <a:solidFill>
                <a:srgbClr val="000000"/>
              </a:solidFill>
              <a:latin typeface="+mn-lt"/>
              <a:cs typeface="+mn-cs"/>
            </a:endParaRPr>
          </a:p>
        </p:txBody>
      </p:sp>
      <p:sp>
        <p:nvSpPr>
          <p:cNvPr id="21" name="Carré corné 20"/>
          <p:cNvSpPr>
            <a:spLocks noChangeArrowheads="1"/>
          </p:cNvSpPr>
          <p:nvPr/>
        </p:nvSpPr>
        <p:spPr bwMode="auto">
          <a:xfrm>
            <a:off x="6372225" y="1038225"/>
            <a:ext cx="2055813"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b="0" i="0" u="none" baseline="0">
                <a:solidFill>
                  <a:srgbClr val="000000"/>
                </a:solidFill>
                <a:latin typeface="+mn-lt"/>
                <a:cs typeface="+mn-cs"/>
              </a:rPr>
              <a:t>ثقافة الصحة والسلامة والبيئة "HSE" </a:t>
            </a:r>
          </a:p>
        </p:txBody>
      </p:sp>
      <p:sp>
        <p:nvSpPr>
          <p:cNvPr id="22" name="Carré corné 21"/>
          <p:cNvSpPr>
            <a:spLocks noChangeArrowheads="1"/>
          </p:cNvSpPr>
          <p:nvPr/>
        </p:nvSpPr>
        <p:spPr bwMode="auto">
          <a:xfrm>
            <a:off x="1116013" y="2387600"/>
            <a:ext cx="2055812"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r>
              <a:rPr lang="ar" b="0" i="0" u="none" baseline="0">
                <a:solidFill>
                  <a:srgbClr val="000000"/>
                </a:solidFill>
              </a:rPr>
              <a:t>إدارة الصحة والسلامة والبيئة "HSE"</a:t>
            </a:r>
          </a:p>
          <a:p>
            <a:pPr algn="ctr" rtl="1" eaLnBrk="1" hangingPunct="1"/>
            <a:r>
              <a:rPr lang="ar" b="0" i="0" u="none" baseline="0">
                <a:solidFill>
                  <a:srgbClr val="000000"/>
                </a:solidFill>
              </a:rPr>
              <a:t> للشركاء </a:t>
            </a:r>
            <a:endParaRPr lang="ar" altLang="fr-FR" dirty="0">
              <a:solidFill>
                <a:srgbClr val="000000"/>
              </a:solidFill>
            </a:endParaRPr>
          </a:p>
        </p:txBody>
      </p:sp>
      <p:sp>
        <p:nvSpPr>
          <p:cNvPr id="23" name="Carré corné 22"/>
          <p:cNvSpPr>
            <a:spLocks noChangeArrowheads="1"/>
          </p:cNvSpPr>
          <p:nvPr/>
        </p:nvSpPr>
        <p:spPr bwMode="auto">
          <a:xfrm>
            <a:off x="3851275" y="2387600"/>
            <a:ext cx="2057400"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b="0" i="0" u="none" baseline="0">
                <a:solidFill>
                  <a:srgbClr val="000000"/>
                </a:solidFill>
                <a:latin typeface="+mn-lt"/>
                <a:cs typeface="+mn-cs"/>
              </a:rPr>
              <a:t>تقييم المخاطر</a:t>
            </a:r>
          </a:p>
        </p:txBody>
      </p:sp>
      <p:sp>
        <p:nvSpPr>
          <p:cNvPr id="24" name="Carré corné 23"/>
          <p:cNvSpPr>
            <a:spLocks noChangeArrowheads="1"/>
          </p:cNvSpPr>
          <p:nvPr/>
        </p:nvSpPr>
        <p:spPr bwMode="auto">
          <a:xfrm>
            <a:off x="6372225" y="2387600"/>
            <a:ext cx="2055813"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b="0" i="0" u="none" baseline="0">
                <a:solidFill>
                  <a:srgbClr val="000000"/>
                </a:solidFill>
                <a:latin typeface="+mn-lt"/>
                <a:cs typeface="+mn-cs"/>
              </a:rPr>
              <a:t>نظام إدارة </a:t>
            </a:r>
          </a:p>
          <a:p>
            <a:pPr algn="ctr" rtl="1" eaLnBrk="1" hangingPunct="1">
              <a:defRPr/>
            </a:pPr>
            <a:r>
              <a:rPr lang="ar" b="0" i="0" u="none" baseline="0">
                <a:solidFill>
                  <a:srgbClr val="000000"/>
                </a:solidFill>
                <a:latin typeface="+mn-lt"/>
                <a:cs typeface="+mn-cs"/>
              </a:rPr>
              <a:t>الصحة والسلامة والبيئة "HSE"</a:t>
            </a:r>
          </a:p>
        </p:txBody>
      </p:sp>
      <p:sp>
        <p:nvSpPr>
          <p:cNvPr id="25" name="Carré corné 24"/>
          <p:cNvSpPr>
            <a:spLocks noChangeArrowheads="1"/>
          </p:cNvSpPr>
          <p:nvPr/>
        </p:nvSpPr>
        <p:spPr bwMode="auto">
          <a:xfrm>
            <a:off x="1116013" y="3736975"/>
            <a:ext cx="2055812" cy="1150938"/>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b="0" i="0" u="none" baseline="0">
                <a:solidFill>
                  <a:srgbClr val="000000"/>
                </a:solidFill>
                <a:latin typeface="+mn-lt"/>
                <a:cs typeface="+mn-cs"/>
              </a:rPr>
              <a:t>إدارة الأزمات</a:t>
            </a:r>
          </a:p>
        </p:txBody>
      </p:sp>
      <p:sp>
        <p:nvSpPr>
          <p:cNvPr id="26" name="Carré corné 25"/>
          <p:cNvSpPr>
            <a:spLocks noChangeArrowheads="1"/>
          </p:cNvSpPr>
          <p:nvPr/>
        </p:nvSpPr>
        <p:spPr bwMode="auto">
          <a:xfrm>
            <a:off x="3851275" y="3736975"/>
            <a:ext cx="2057400" cy="1150938"/>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b="0" i="0" u="none" baseline="0">
                <a:solidFill>
                  <a:srgbClr val="000000"/>
                </a:solidFill>
                <a:latin typeface="+mn-lt"/>
                <a:cs typeface="+mn-cs"/>
              </a:rPr>
              <a:t>توجيه الشكر على الأداء في مجال الصحة والسلامة والبيئة "HSE" </a:t>
            </a:r>
          </a:p>
          <a:p>
            <a:pPr algn="ctr" rtl="1" eaLnBrk="1" hangingPunct="1">
              <a:defRPr/>
            </a:pPr>
            <a:r>
              <a:rPr lang="ar" b="0" i="0" u="none" baseline="0">
                <a:solidFill>
                  <a:srgbClr val="000000"/>
                </a:solidFill>
                <a:latin typeface="+mn-lt"/>
                <a:cs typeface="+mn-cs"/>
              </a:rPr>
              <a:t>إلى الموظفين </a:t>
            </a:r>
          </a:p>
        </p:txBody>
      </p:sp>
      <p:sp>
        <p:nvSpPr>
          <p:cNvPr id="27" name="Carré corné 26"/>
          <p:cNvSpPr>
            <a:spLocks noChangeArrowheads="1"/>
          </p:cNvSpPr>
          <p:nvPr/>
        </p:nvSpPr>
        <p:spPr bwMode="auto">
          <a:xfrm>
            <a:off x="6372225" y="3736975"/>
            <a:ext cx="2055813" cy="1150938"/>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b="0" i="0" u="none" baseline="0">
                <a:solidFill>
                  <a:srgbClr val="000000"/>
                </a:solidFill>
                <a:latin typeface="+mn-lt"/>
                <a:cs typeface="+mn-cs"/>
              </a:rPr>
              <a:t>القبول من قبل </a:t>
            </a:r>
            <a:r>
              <a:rPr lang="ar">
                <a:solidFill>
                  <a:srgbClr val="000000"/>
                </a:solidFill>
                <a:latin typeface="+mn-lt"/>
                <a:cs typeface="+mn-cs"/>
              </a:rPr>
              <a:t/>
            </a:r>
            <a:br>
              <a:rPr lang="ar">
                <a:solidFill>
                  <a:srgbClr val="000000"/>
                </a:solidFill>
                <a:latin typeface="+mn-lt"/>
                <a:cs typeface="+mn-cs"/>
              </a:rPr>
            </a:br>
            <a:r>
              <a:rPr lang="ar" b="0" i="0" u="none" baseline="0">
                <a:solidFill>
                  <a:srgbClr val="000000"/>
                </a:solidFill>
                <a:latin typeface="+mn-lt"/>
                <a:cs typeface="+mn-cs"/>
              </a:rPr>
              <a:t>الأطراف الأخرى</a:t>
            </a:r>
          </a:p>
        </p:txBody>
      </p:sp>
      <p:sp>
        <p:nvSpPr>
          <p:cNvPr id="28" name="Carré corné 27"/>
          <p:cNvSpPr>
            <a:spLocks noChangeArrowheads="1"/>
          </p:cNvSpPr>
          <p:nvPr/>
        </p:nvSpPr>
        <p:spPr bwMode="auto">
          <a:xfrm>
            <a:off x="1116013" y="5084763"/>
            <a:ext cx="2055812"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b="0" i="0" u="none" baseline="0">
                <a:solidFill>
                  <a:srgbClr val="000000"/>
                </a:solidFill>
                <a:latin typeface="+mn-lt"/>
                <a:cs typeface="+mn-cs"/>
              </a:rPr>
              <a:t>التنمية المستدامة</a:t>
            </a:r>
          </a:p>
        </p:txBody>
      </p:sp>
      <p:sp>
        <p:nvSpPr>
          <p:cNvPr id="18445" name="Espace réservé du numéro de diapositive 2"/>
          <p:cNvSpPr>
            <a:spLocks noGrp="1"/>
          </p:cNvSpPr>
          <p:nvPr>
            <p:ph type="sldNum" sz="quarter" idx="11"/>
          </p:nvPr>
        </p:nvSpPr>
        <p:spPr bwMode="auto">
          <a:noFill/>
          <a:ln>
            <a:miter lim="800000"/>
            <a:headEnd/>
            <a:tailEnd/>
          </a:ln>
        </p:spPr>
        <p:txBody>
          <a:bodyPr/>
          <a:lstStyle/>
          <a:p>
            <a:pPr algn="l" rtl="1"/>
            <a:fld id="{67830189-CB38-4F42-A5F2-3923D3E5A516}" type="slidenum">
              <a:rPr/>
              <a:pPr/>
              <a:t>4</a:t>
            </a:fld>
            <a:endParaRPr lang="ar" altLang="fr-FR"/>
          </a:p>
        </p:txBody>
      </p:sp>
      <p:sp>
        <p:nvSpPr>
          <p:cNvPr id="15" name="Espace réservé du pied de page 3"/>
          <p:cNvSpPr>
            <a:spLocks noGrp="1"/>
          </p:cNvSpPr>
          <p:nvPr>
            <p:ph type="ftr" sz="quarter" idx="4294967295"/>
          </p:nvPr>
        </p:nvSpPr>
        <p:spPr bwMode="auto">
          <a:xfrm>
            <a:off x="457200" y="6411913"/>
            <a:ext cx="5562600" cy="365125"/>
          </a:xfrm>
          <a:prstGeom prst="rect">
            <a:avLst/>
          </a:prstGeom>
          <a:noFill/>
          <a:ln>
            <a:miter lim="800000"/>
            <a:headEnd/>
            <a:tailEnd/>
          </a:ln>
        </p:spPr>
        <p:txBody>
          <a:bodyPr/>
          <a:lstStyle/>
          <a:p>
            <a:pPr algn="r" rtl="1"/>
            <a:r>
              <a:rPr lang="ar" sz="1000" dirty="0">
                <a:latin typeface="Arial" pitchFamily="34" charset="0"/>
                <a:cs typeface="Helvetica" pitchFamily="34" charset="0"/>
              </a:rPr>
              <a:t>مجموعة دمج الصحة والسلامة والأمن والمجتمع والبيئة (</a:t>
            </a:r>
            <a:r>
              <a:rPr lang="fr-FR" altLang="fr-FR" sz="1000" dirty="0">
                <a:cs typeface="Arial" pitchFamily="34" charset="0"/>
              </a:rPr>
              <a:t>H3SE</a:t>
            </a:r>
            <a:r>
              <a:rPr lang="ar" sz="1000" dirty="0">
                <a:latin typeface="Arial" pitchFamily="34" charset="0"/>
                <a:cs typeface="Helvetica" pitchFamily="34" charset="0"/>
              </a:rPr>
              <a:t>) - المناهج الدراسية الأساسية العامة 1.3 - لائحة الصحة والسلامة والبيئة والجودة (HSEQ) – الإصدار الثاني</a:t>
            </a:r>
            <a:endParaRPr lang="ar" altLang="fr-FR" sz="1000" dirty="0">
              <a:latin typeface="Arial" pitchFamily="34" charset="0"/>
              <a:cs typeface="Helvetica"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fill="hold"/>
                                        <p:tgtEl>
                                          <p:spTgt spid="25"/>
                                        </p:tgtEl>
                                        <p:attrNameLst>
                                          <p:attrName>ppt_w</p:attrName>
                                        </p:attrNameLst>
                                      </p:cBhvr>
                                      <p:tavLst>
                                        <p:tav tm="0">
                                          <p:val>
                                            <p:fltVal val="0"/>
                                          </p:val>
                                        </p:tav>
                                        <p:tav tm="100000">
                                          <p:val>
                                            <p:strVal val="#ppt_w"/>
                                          </p:val>
                                        </p:tav>
                                      </p:tavLst>
                                    </p:anim>
                                    <p:anim calcmode="lin" valueType="num">
                                      <p:cBhvr>
                                        <p:cTn id="38" dur="500" fill="hold"/>
                                        <p:tgtEl>
                                          <p:spTgt spid="25"/>
                                        </p:tgtEl>
                                        <p:attrNameLst>
                                          <p:attrName>ppt_h</p:attrName>
                                        </p:attrNameLst>
                                      </p:cBhvr>
                                      <p:tavLst>
                                        <p:tav tm="0">
                                          <p:val>
                                            <p:fltVal val="0"/>
                                          </p:val>
                                        </p:tav>
                                        <p:tav tm="100000">
                                          <p:val>
                                            <p:strVal val="#ppt_h"/>
                                          </p:val>
                                        </p:tav>
                                      </p:tavLst>
                                    </p:anim>
                                    <p:animEffect transition="in" filter="fade">
                                      <p:cBhvr>
                                        <p:cTn id="39" dur="500"/>
                                        <p:tgtEl>
                                          <p:spTgt spid="2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à coins arrondis 35"/>
          <p:cNvSpPr/>
          <p:nvPr/>
        </p:nvSpPr>
        <p:spPr>
          <a:xfrm>
            <a:off x="3421063" y="5013325"/>
            <a:ext cx="5548312" cy="121920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rtl="1" eaLnBrk="1" hangingPunct="1"/>
            <a:endParaRPr lang="ar" altLang="fr-FR">
              <a:solidFill>
                <a:srgbClr val="00523F"/>
              </a:solidFill>
              <a:cs typeface="Arial" pitchFamily="34" charset="0"/>
            </a:endParaRPr>
          </a:p>
        </p:txBody>
      </p:sp>
      <p:sp>
        <p:nvSpPr>
          <p:cNvPr id="35" name="Rectangle à coins arrondis 34"/>
          <p:cNvSpPr/>
          <p:nvPr/>
        </p:nvSpPr>
        <p:spPr>
          <a:xfrm>
            <a:off x="3419475" y="2820988"/>
            <a:ext cx="5549900" cy="21209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rtl="1" eaLnBrk="1" hangingPunct="1"/>
            <a:endParaRPr lang="ar" altLang="fr-FR">
              <a:solidFill>
                <a:srgbClr val="00523F"/>
              </a:solidFill>
              <a:cs typeface="Arial" pitchFamily="34" charset="0"/>
            </a:endParaRPr>
          </a:p>
        </p:txBody>
      </p:sp>
      <p:sp>
        <p:nvSpPr>
          <p:cNvPr id="18" name="Rectangle à coins arrondis 17"/>
          <p:cNvSpPr/>
          <p:nvPr/>
        </p:nvSpPr>
        <p:spPr>
          <a:xfrm>
            <a:off x="3419475" y="898525"/>
            <a:ext cx="5549900" cy="18827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rtl="1" eaLnBrk="1" hangingPunct="1"/>
            <a:endParaRPr lang="ar" altLang="fr-FR">
              <a:solidFill>
                <a:srgbClr val="00523F"/>
              </a:solidFill>
              <a:cs typeface="Arial" pitchFamily="34" charset="0"/>
            </a:endParaRPr>
          </a:p>
        </p:txBody>
      </p:sp>
      <p:sp>
        <p:nvSpPr>
          <p:cNvPr id="30724" name="Rectangle 1"/>
          <p:cNvSpPr>
            <a:spLocks noGrp="1" noChangeArrowheads="1"/>
          </p:cNvSpPr>
          <p:nvPr>
            <p:ph type="title"/>
          </p:nvPr>
        </p:nvSpPr>
        <p:spPr/>
        <p:txBody>
          <a:bodyPr/>
          <a:lstStyle/>
          <a:p>
            <a:pPr algn="r" rtl="1" eaLnBrk="1" hangingPunct="1">
              <a:defRPr/>
            </a:pPr>
            <a:r>
              <a:rPr lang="ar" sz="2000" b="1" i="0" u="none" baseline="0"/>
              <a:t>تحديد عناصر سياسة الصحة والسلامة والبيئة "HSE" للمجموعة</a:t>
            </a:r>
          </a:p>
        </p:txBody>
      </p:sp>
      <p:sp>
        <p:nvSpPr>
          <p:cNvPr id="22" name="Carré corné 21"/>
          <p:cNvSpPr>
            <a:spLocks noChangeArrowheads="1"/>
          </p:cNvSpPr>
          <p:nvPr/>
        </p:nvSpPr>
        <p:spPr bwMode="auto">
          <a:xfrm>
            <a:off x="3779838" y="976313"/>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r>
              <a:rPr lang="ar" sz="1600" b="0" i="0" u="none" baseline="0">
                <a:solidFill>
                  <a:srgbClr val="000000"/>
                </a:solidFill>
              </a:rPr>
              <a:t>الالتزام تجاه الصحة والسلامة والبيئة "HSE"</a:t>
            </a:r>
          </a:p>
          <a:p>
            <a:pPr algn="ctr" rtl="1" eaLnBrk="1" hangingPunct="1"/>
            <a:r>
              <a:rPr lang="ar" sz="1600" b="0" i="0" u="none" baseline="0">
                <a:solidFill>
                  <a:srgbClr val="000000"/>
                </a:solidFill>
              </a:rPr>
              <a:t>الإدارة العامة</a:t>
            </a:r>
            <a:endParaRPr lang="ar" altLang="fr-FR" sz="1600" dirty="0">
              <a:solidFill>
                <a:srgbClr val="000000"/>
              </a:solidFill>
            </a:endParaRPr>
          </a:p>
        </p:txBody>
      </p:sp>
      <p:sp>
        <p:nvSpPr>
          <p:cNvPr id="23" name="Carré corné 22"/>
          <p:cNvSpPr>
            <a:spLocks noChangeArrowheads="1"/>
          </p:cNvSpPr>
          <p:nvPr/>
        </p:nvSpPr>
        <p:spPr bwMode="auto">
          <a:xfrm>
            <a:off x="3559175" y="5157788"/>
            <a:ext cx="1727200"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sz="1600" b="0" i="0" u="none" baseline="0">
                <a:solidFill>
                  <a:srgbClr val="000000"/>
                </a:solidFill>
                <a:latin typeface="+mn-lt"/>
                <a:cs typeface="+mn-cs"/>
              </a:rPr>
              <a:t>احترام </a:t>
            </a:r>
            <a:r>
              <a:rPr lang="ar" sz="1600">
                <a:solidFill>
                  <a:srgbClr val="000000"/>
                </a:solidFill>
                <a:latin typeface="+mn-lt"/>
                <a:cs typeface="+mn-cs"/>
              </a:rPr>
              <a:t/>
            </a:r>
            <a:br>
              <a:rPr lang="ar" sz="1600">
                <a:solidFill>
                  <a:srgbClr val="000000"/>
                </a:solidFill>
                <a:latin typeface="+mn-lt"/>
                <a:cs typeface="+mn-cs"/>
              </a:rPr>
            </a:br>
            <a:r>
              <a:rPr lang="ar" sz="1600" b="0" i="0" u="none" baseline="0">
                <a:solidFill>
                  <a:srgbClr val="000000"/>
                </a:solidFill>
                <a:latin typeface="+mn-lt"/>
                <a:cs typeface="+mn-cs"/>
              </a:rPr>
              <a:t>التشريعات</a:t>
            </a:r>
            <a:endParaRPr lang="ar" altLang="fr-FR" sz="1600" dirty="0">
              <a:solidFill>
                <a:srgbClr val="000000"/>
              </a:solidFill>
              <a:latin typeface="+mn-lt"/>
              <a:cs typeface="+mn-cs"/>
            </a:endParaRPr>
          </a:p>
        </p:txBody>
      </p:sp>
      <p:sp>
        <p:nvSpPr>
          <p:cNvPr id="24" name="Carré corné 23"/>
          <p:cNvSpPr>
            <a:spLocks noChangeArrowheads="1"/>
          </p:cNvSpPr>
          <p:nvPr/>
        </p:nvSpPr>
        <p:spPr bwMode="auto">
          <a:xfrm>
            <a:off x="7092950" y="976313"/>
            <a:ext cx="1727200"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sz="1600" b="0" i="0" u="none" baseline="0">
                <a:solidFill>
                  <a:srgbClr val="000000"/>
                </a:solidFill>
                <a:latin typeface="+mn-lt"/>
                <a:cs typeface="+mn-cs"/>
              </a:rPr>
              <a:t>ثقافة الصحة والسلامة والبيئة "HSE" </a:t>
            </a:r>
          </a:p>
        </p:txBody>
      </p:sp>
      <p:sp>
        <p:nvSpPr>
          <p:cNvPr id="25" name="Carré corné 24"/>
          <p:cNvSpPr>
            <a:spLocks noChangeArrowheads="1"/>
          </p:cNvSpPr>
          <p:nvPr/>
        </p:nvSpPr>
        <p:spPr bwMode="auto">
          <a:xfrm>
            <a:off x="4211638" y="2960688"/>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r>
              <a:rPr lang="ar" sz="1600" b="0" i="0" u="none" baseline="0">
                <a:solidFill>
                  <a:srgbClr val="000000"/>
                </a:solidFill>
              </a:rPr>
              <a:t>إدارة الصحة والسلامة والبيئة "HSE"</a:t>
            </a:r>
          </a:p>
          <a:p>
            <a:pPr algn="ctr" rtl="1" eaLnBrk="1" hangingPunct="1"/>
            <a:r>
              <a:rPr lang="ar" sz="1600" b="0" i="0" u="none" baseline="0">
                <a:solidFill>
                  <a:srgbClr val="000000"/>
                </a:solidFill>
              </a:rPr>
              <a:t> للشركاء </a:t>
            </a:r>
            <a:endParaRPr lang="ar" altLang="fr-FR" sz="1600" dirty="0">
              <a:solidFill>
                <a:srgbClr val="000000"/>
              </a:solidFill>
            </a:endParaRPr>
          </a:p>
        </p:txBody>
      </p:sp>
      <p:sp>
        <p:nvSpPr>
          <p:cNvPr id="26" name="Carré corné 25"/>
          <p:cNvSpPr>
            <a:spLocks noChangeArrowheads="1"/>
          </p:cNvSpPr>
          <p:nvPr/>
        </p:nvSpPr>
        <p:spPr bwMode="auto">
          <a:xfrm>
            <a:off x="6494463" y="2960688"/>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sz="1600" b="0" i="0" u="none" baseline="0">
                <a:solidFill>
                  <a:srgbClr val="000000"/>
                </a:solidFill>
                <a:latin typeface="+mn-lt"/>
                <a:cs typeface="+mn-cs"/>
              </a:rPr>
              <a:t>تقييم المخاطر</a:t>
            </a:r>
          </a:p>
        </p:txBody>
      </p:sp>
      <p:sp>
        <p:nvSpPr>
          <p:cNvPr id="27" name="Carré corné 26"/>
          <p:cNvSpPr>
            <a:spLocks noChangeArrowheads="1"/>
          </p:cNvSpPr>
          <p:nvPr/>
        </p:nvSpPr>
        <p:spPr bwMode="auto">
          <a:xfrm>
            <a:off x="4211638" y="3975100"/>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sz="1600" b="0" i="0" u="none" baseline="0">
                <a:solidFill>
                  <a:srgbClr val="000000"/>
                </a:solidFill>
                <a:latin typeface="+mn-lt"/>
                <a:cs typeface="+mn-cs"/>
              </a:rPr>
              <a:t>نظام إدارة </a:t>
            </a:r>
          </a:p>
          <a:p>
            <a:pPr algn="ctr" rtl="1" eaLnBrk="1" hangingPunct="1">
              <a:defRPr/>
            </a:pPr>
            <a:r>
              <a:rPr lang="ar" sz="1600" b="0" i="0" u="none" baseline="0">
                <a:solidFill>
                  <a:srgbClr val="000000"/>
                </a:solidFill>
                <a:latin typeface="+mn-lt"/>
                <a:cs typeface="+mn-cs"/>
              </a:rPr>
              <a:t>الصحة والسلامة والبيئة "HSE"</a:t>
            </a:r>
          </a:p>
        </p:txBody>
      </p:sp>
      <p:sp>
        <p:nvSpPr>
          <p:cNvPr id="28" name="Carré corné 27"/>
          <p:cNvSpPr>
            <a:spLocks noChangeArrowheads="1"/>
          </p:cNvSpPr>
          <p:nvPr/>
        </p:nvSpPr>
        <p:spPr bwMode="auto">
          <a:xfrm>
            <a:off x="6494463" y="3975100"/>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sz="1600" b="0" i="0" u="none" baseline="0">
                <a:solidFill>
                  <a:srgbClr val="000000"/>
                </a:solidFill>
                <a:latin typeface="+mn-lt"/>
                <a:cs typeface="+mn-cs"/>
              </a:rPr>
              <a:t>إدارة الأزمات</a:t>
            </a:r>
          </a:p>
        </p:txBody>
      </p:sp>
      <p:sp>
        <p:nvSpPr>
          <p:cNvPr id="29" name="Carré corné 28"/>
          <p:cNvSpPr>
            <a:spLocks noChangeArrowheads="1"/>
          </p:cNvSpPr>
          <p:nvPr/>
        </p:nvSpPr>
        <p:spPr bwMode="auto">
          <a:xfrm>
            <a:off x="5441950" y="1676400"/>
            <a:ext cx="1938338" cy="93345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marL="92075" algn="ctr" rtl="1" eaLnBrk="1" hangingPunct="1">
              <a:defRPr/>
            </a:pPr>
            <a:r>
              <a:rPr lang="ar" sz="1600" b="0" i="0" u="none" baseline="0">
                <a:solidFill>
                  <a:srgbClr val="000000"/>
                </a:solidFill>
                <a:latin typeface="+mn-lt"/>
                <a:cs typeface="+mn-cs"/>
              </a:rPr>
              <a:t>توجيه الشكر على الأداء في مجال الصحة والسلامة والبيئة "HSE" </a:t>
            </a:r>
          </a:p>
          <a:p>
            <a:pPr algn="ctr" rtl="1" eaLnBrk="1" hangingPunct="1">
              <a:defRPr/>
            </a:pPr>
            <a:r>
              <a:rPr lang="ar" sz="1600" b="0" i="0" u="none" baseline="0">
                <a:solidFill>
                  <a:srgbClr val="000000"/>
                </a:solidFill>
                <a:latin typeface="+mn-lt"/>
                <a:cs typeface="+mn-cs"/>
              </a:rPr>
              <a:t>إلى الموظفين </a:t>
            </a:r>
          </a:p>
        </p:txBody>
      </p:sp>
      <p:sp>
        <p:nvSpPr>
          <p:cNvPr id="30" name="Carré corné 29"/>
          <p:cNvSpPr>
            <a:spLocks noChangeArrowheads="1"/>
          </p:cNvSpPr>
          <p:nvPr/>
        </p:nvSpPr>
        <p:spPr bwMode="auto">
          <a:xfrm>
            <a:off x="5360988" y="5157788"/>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sz="1600" b="0" i="0" u="none" baseline="0">
                <a:solidFill>
                  <a:srgbClr val="000000"/>
                </a:solidFill>
                <a:latin typeface="+mn-lt"/>
                <a:cs typeface="+mn-cs"/>
              </a:rPr>
              <a:t>القبول من قبل </a:t>
            </a:r>
            <a:r>
              <a:rPr lang="ar" sz="1600">
                <a:solidFill>
                  <a:srgbClr val="000000"/>
                </a:solidFill>
                <a:latin typeface="+mn-lt"/>
                <a:cs typeface="+mn-cs"/>
              </a:rPr>
              <a:t/>
            </a:r>
            <a:br>
              <a:rPr lang="ar" sz="1600">
                <a:solidFill>
                  <a:srgbClr val="000000"/>
                </a:solidFill>
                <a:latin typeface="+mn-lt"/>
                <a:cs typeface="+mn-cs"/>
              </a:rPr>
            </a:br>
            <a:r>
              <a:rPr lang="ar" sz="1600" b="0" i="0" u="none" baseline="0">
                <a:solidFill>
                  <a:srgbClr val="000000"/>
                </a:solidFill>
                <a:latin typeface="+mn-lt"/>
                <a:cs typeface="+mn-cs"/>
              </a:rPr>
              <a:t>الأطراف الأخرى</a:t>
            </a:r>
          </a:p>
        </p:txBody>
      </p:sp>
      <p:sp>
        <p:nvSpPr>
          <p:cNvPr id="31" name="Carré corné 30"/>
          <p:cNvSpPr>
            <a:spLocks noChangeArrowheads="1"/>
          </p:cNvSpPr>
          <p:nvPr/>
        </p:nvSpPr>
        <p:spPr bwMode="auto">
          <a:xfrm>
            <a:off x="7164388" y="5157788"/>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1" eaLnBrk="1" hangingPunct="1">
              <a:defRPr/>
            </a:pPr>
            <a:r>
              <a:rPr lang="ar" sz="1600" b="0" i="0" u="none" baseline="0">
                <a:solidFill>
                  <a:srgbClr val="000000"/>
                </a:solidFill>
                <a:latin typeface="+mn-lt"/>
                <a:cs typeface="+mn-cs"/>
              </a:rPr>
              <a:t>التنمية المستدامة</a:t>
            </a:r>
          </a:p>
        </p:txBody>
      </p:sp>
      <p:sp>
        <p:nvSpPr>
          <p:cNvPr id="15" name="Rectangle à coins arrondis 14"/>
          <p:cNvSpPr/>
          <p:nvPr/>
        </p:nvSpPr>
        <p:spPr>
          <a:xfrm>
            <a:off x="539552" y="1204532"/>
            <a:ext cx="2736304" cy="1038697"/>
          </a:xfrm>
          <a:prstGeom prst="roundRect">
            <a:avLst/>
          </a:prstGeom>
          <a:solidFill>
            <a:schemeClr val="bg2"/>
          </a:solidFill>
        </p:spPr>
        <p:style>
          <a:lnRef idx="0">
            <a:schemeClr val="accent3"/>
          </a:lnRef>
          <a:fillRef idx="3">
            <a:schemeClr val="accent3"/>
          </a:fillRef>
          <a:effectRef idx="3">
            <a:schemeClr val="accent3"/>
          </a:effectRef>
          <a:fontRef idx="minor">
            <a:schemeClr val="lt1"/>
          </a:fontRef>
        </p:style>
        <p:txBody>
          <a:bodyPr anchor="ctr"/>
          <a:lstStyle/>
          <a:p>
            <a:pPr algn="ctr" rtl="1" eaLnBrk="1" hangingPunct="1">
              <a:defRPr/>
            </a:pPr>
            <a:r>
              <a:rPr lang="ar" b="1" i="0" u="none" baseline="0">
                <a:solidFill>
                  <a:schemeClr val="bg1"/>
                </a:solidFill>
              </a:rPr>
              <a:t>زيادة التزام</a:t>
            </a:r>
          </a:p>
          <a:p>
            <a:pPr algn="ctr" rtl="1" eaLnBrk="1" hangingPunct="1">
              <a:defRPr/>
            </a:pPr>
            <a:r>
              <a:rPr lang="ar" b="1" i="0" u="none" baseline="0">
                <a:solidFill>
                  <a:schemeClr val="bg1"/>
                </a:solidFill>
              </a:rPr>
              <a:t> الإدارة والموظفين</a:t>
            </a:r>
            <a:endParaRPr lang="ar" b="1" dirty="0">
              <a:solidFill>
                <a:schemeClr val="bg1"/>
              </a:solidFill>
            </a:endParaRPr>
          </a:p>
        </p:txBody>
      </p:sp>
      <p:sp>
        <p:nvSpPr>
          <p:cNvPr id="32" name="Rectangle à coins arrondis 31"/>
          <p:cNvSpPr/>
          <p:nvPr/>
        </p:nvSpPr>
        <p:spPr>
          <a:xfrm>
            <a:off x="539552" y="3160807"/>
            <a:ext cx="2736304" cy="1038697"/>
          </a:xfrm>
          <a:prstGeom prst="roundRect">
            <a:avLst/>
          </a:prstGeom>
          <a:solidFill>
            <a:schemeClr val="accent1"/>
          </a:solidFill>
        </p:spPr>
        <p:style>
          <a:lnRef idx="0">
            <a:schemeClr val="accent3"/>
          </a:lnRef>
          <a:fillRef idx="3">
            <a:schemeClr val="accent3"/>
          </a:fillRef>
          <a:effectRef idx="3">
            <a:schemeClr val="accent3"/>
          </a:effectRef>
          <a:fontRef idx="minor">
            <a:schemeClr val="lt1"/>
          </a:fontRef>
        </p:style>
        <p:txBody>
          <a:bodyPr anchor="ctr"/>
          <a:lstStyle/>
          <a:p>
            <a:pPr algn="ctr" rtl="1" eaLnBrk="1" hangingPunct="1">
              <a:defRPr/>
            </a:pPr>
            <a:r>
              <a:rPr lang="ar" b="1" i="0" u="none" baseline="0">
                <a:solidFill>
                  <a:schemeClr val="bg1"/>
                </a:solidFill>
              </a:rPr>
              <a:t>تنفيذ المنهجيات </a:t>
            </a:r>
          </a:p>
          <a:p>
            <a:pPr algn="ctr" rtl="1" eaLnBrk="1" hangingPunct="1">
              <a:defRPr/>
            </a:pPr>
            <a:r>
              <a:rPr lang="ar" b="1" i="0" u="none" baseline="0">
                <a:solidFill>
                  <a:schemeClr val="bg1"/>
                </a:solidFill>
              </a:rPr>
              <a:t>والممارسات بشأن الصحة والسلامة والبيئة "HSE"</a:t>
            </a:r>
          </a:p>
        </p:txBody>
      </p:sp>
      <p:sp>
        <p:nvSpPr>
          <p:cNvPr id="33" name="Rectangle à coins arrondis 32"/>
          <p:cNvSpPr/>
          <p:nvPr/>
        </p:nvSpPr>
        <p:spPr>
          <a:xfrm>
            <a:off x="539552" y="5085969"/>
            <a:ext cx="2736304" cy="1094628"/>
          </a:xfrm>
          <a:prstGeom prst="roundRect">
            <a:avLst/>
          </a:prstGeom>
          <a:solidFill>
            <a:schemeClr val="accent6"/>
          </a:solidFill>
        </p:spPr>
        <p:style>
          <a:lnRef idx="0">
            <a:schemeClr val="accent3"/>
          </a:lnRef>
          <a:fillRef idx="3">
            <a:schemeClr val="accent3"/>
          </a:fillRef>
          <a:effectRef idx="3">
            <a:schemeClr val="accent3"/>
          </a:effectRef>
          <a:fontRef idx="minor">
            <a:schemeClr val="lt1"/>
          </a:fontRef>
        </p:style>
        <p:txBody>
          <a:bodyPr anchor="ctr"/>
          <a:lstStyle/>
          <a:p>
            <a:pPr algn="ctr" rtl="1" eaLnBrk="1" hangingPunct="1">
              <a:defRPr/>
            </a:pPr>
            <a:r>
              <a:rPr lang="ar" b="1" i="0" u="none" baseline="0">
                <a:solidFill>
                  <a:schemeClr val="bg1"/>
                </a:solidFill>
              </a:rPr>
              <a:t>تحسين الشفافية والتواصل مع الأطراف الأخرى</a:t>
            </a:r>
          </a:p>
        </p:txBody>
      </p:sp>
      <p:sp>
        <p:nvSpPr>
          <p:cNvPr id="20505" name="Espace réservé du numéro de diapositive 1"/>
          <p:cNvSpPr>
            <a:spLocks noGrp="1"/>
          </p:cNvSpPr>
          <p:nvPr>
            <p:ph type="sldNum" sz="quarter" idx="11"/>
          </p:nvPr>
        </p:nvSpPr>
        <p:spPr bwMode="auto">
          <a:noFill/>
          <a:ln>
            <a:miter lim="800000"/>
            <a:headEnd/>
            <a:tailEnd/>
          </a:ln>
        </p:spPr>
        <p:txBody>
          <a:bodyPr/>
          <a:lstStyle/>
          <a:p>
            <a:pPr algn="l" rtl="1"/>
            <a:fld id="{BC4C327C-26D0-424D-ADD3-6BA869CAC491}" type="slidenum">
              <a:rPr/>
              <a:pPr/>
              <a:t>5</a:t>
            </a:fld>
            <a:endParaRPr lang="ar" altLang="fr-FR"/>
          </a:p>
        </p:txBody>
      </p:sp>
      <p:sp>
        <p:nvSpPr>
          <p:cNvPr id="21" name="Espace réservé du pied de page 3"/>
          <p:cNvSpPr>
            <a:spLocks noGrp="1"/>
          </p:cNvSpPr>
          <p:nvPr>
            <p:ph type="ftr" sz="quarter" idx="4294967295"/>
          </p:nvPr>
        </p:nvSpPr>
        <p:spPr bwMode="auto">
          <a:xfrm>
            <a:off x="457200" y="6411913"/>
            <a:ext cx="5562600" cy="365125"/>
          </a:xfrm>
          <a:prstGeom prst="rect">
            <a:avLst/>
          </a:prstGeom>
          <a:noFill/>
          <a:ln>
            <a:miter lim="800000"/>
            <a:headEnd/>
            <a:tailEnd/>
          </a:ln>
        </p:spPr>
        <p:txBody>
          <a:bodyPr/>
          <a:lstStyle/>
          <a:p>
            <a:pPr algn="r" rtl="1"/>
            <a:r>
              <a:rPr lang="ar" sz="1000" dirty="0">
                <a:latin typeface="Arial" pitchFamily="34" charset="0"/>
                <a:cs typeface="Helvetica" pitchFamily="34" charset="0"/>
              </a:rPr>
              <a:t>مجموعة دمج الصحة والسلامة والأمن والمجتمع والبيئة (</a:t>
            </a:r>
            <a:r>
              <a:rPr lang="fr-FR" altLang="fr-FR" sz="1000" dirty="0">
                <a:cs typeface="Arial" pitchFamily="34" charset="0"/>
              </a:rPr>
              <a:t>H3SE</a:t>
            </a:r>
            <a:r>
              <a:rPr lang="ar" sz="1000" dirty="0">
                <a:latin typeface="Arial" pitchFamily="34" charset="0"/>
                <a:cs typeface="Helvetica" pitchFamily="34" charset="0"/>
              </a:rPr>
              <a:t>) - المناهج الدراسية الأساسية العامة 1.3 - لائحة الصحة والسلامة والبيئة والجودة (HSEQ) – الإصدار الثاني</a:t>
            </a:r>
            <a:endParaRPr lang="ar" altLang="fr-FR" sz="1000" dirty="0">
              <a:latin typeface="Arial" pitchFamily="34" charset="0"/>
              <a:cs typeface="Helvetica"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500"/>
                                        <p:tgtEl>
                                          <p:spTgt spid="3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500"/>
                                        <p:tgtEl>
                                          <p:spTgt spid="2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fade">
                                      <p:cBhvr>
                                        <p:cTn id="38" dur="500"/>
                                        <p:tgtEl>
                                          <p:spTgt spid="3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500"/>
                                        <p:tgtEl>
                                          <p:spTgt spid="3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5" grpId="0" animBg="1"/>
      <p:bldP spid="18"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theme/theme1.xml><?xml version="1.0" encoding="utf-8"?>
<a:theme xmlns:a="http://schemas.openxmlformats.org/drawingml/2006/main" name="fr_total_modele_rouge_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fr_total_modele_rouge_fonce</Template>
  <TotalTime>91</TotalTime>
  <Words>655</Words>
  <Application>Microsoft Office PowerPoint</Application>
  <PresentationFormat>Affichage à l'écran (4:3)</PresentationFormat>
  <Paragraphs>84</Paragraphs>
  <Slides>5</Slides>
  <Notes>3</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fr_total_modele_rouge_fonce</vt:lpstr>
      <vt:lpstr>لائحة الصحة والسلامة والبيئة والجودة (HSEQ)</vt:lpstr>
      <vt:lpstr>أهداف الوحدة</vt:lpstr>
      <vt:lpstr>لائحة الصحة والسلامة والبيئة والجودة (HSEQ) </vt:lpstr>
      <vt:lpstr>تحديد عناصر سياسة الصحة والسلامة والبيئة "HSE" للمجموعة</vt:lpstr>
      <vt:lpstr>تحديد عناصر سياسة الصحة والسلامة والبيئة "HSE" للمجموعة</vt:lpstr>
    </vt:vector>
  </TitlesOfParts>
  <Company>TOTAL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J0039122</dc:creator>
  <cp:lastModifiedBy>Denise Bedouret</cp:lastModifiedBy>
  <cp:revision>21</cp:revision>
  <dcterms:created xsi:type="dcterms:W3CDTF">2015-09-07T13:13:13Z</dcterms:created>
  <dcterms:modified xsi:type="dcterms:W3CDTF">2017-07-10T20:03:39Z</dcterms:modified>
</cp:coreProperties>
</file>