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00"/>
    <a:srgbClr val="3876AF"/>
    <a:srgbClr val="133C75"/>
    <a:srgbClr val="BD2B0B"/>
    <a:srgbClr val="7ABFC0"/>
    <a:srgbClr val="CAEBEA"/>
    <a:srgbClr val="55DD61"/>
    <a:srgbClr val="3AAF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692" autoAdjust="0"/>
  </p:normalViewPr>
  <p:slideViewPr>
    <p:cSldViewPr snapToObjects="1">
      <p:cViewPr varScale="1">
        <p:scale>
          <a:sx n="95" d="100"/>
          <a:sy n="95" d="100"/>
        </p:scale>
        <p:origin x="-90" y="-240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50583C2B-EA8D-4E52-8F53-19AA758C63AA}" type="datetimeFigureOut">
              <a:rPr lang="fr-FR" altLang="fr-FR"/>
              <a:pPr/>
              <a:t>17/03/2017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6468400-648E-452C-B950-47C2401378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110385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6E3439C-C2D1-492F-BB92-85B3C781FB18}" type="datetimeFigureOut">
              <a:rPr lang="fr-FR" altLang="fr-FR"/>
              <a:pPr/>
              <a:t>17/03/2017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D670DA4-3736-40D0-830E-6612A5135E7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855169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zh-CN"/>
              <a:t/>
            </a:r>
            <a:fld id="{DD670DA4-3736-40D0-830E-6612A5135E7A}" type="slidenum">
              <a:rPr/>
              <a:pPr/>
              <a:t>2</a:t>
            </a:fld>
            <a:endParaRPr lang="zh-CN" altLang="fr-FR"/>
          </a:p>
        </p:txBody>
      </p:sp>
    </p:spTree>
    <p:extLst>
      <p:ext uri="{BB962C8B-B14F-4D97-AF65-F5344CB8AC3E}">
        <p14:creationId xmlns:p14="http://schemas.microsoft.com/office/powerpoint/2010/main" xmlns="" val="88294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r>
              <a:rPr b="0" i="0" u="none" baseline="0" lang="zh-CN"/>
              <a:t/>
            </a:r>
            <a:fld id="{485E933B-FD46-4889-AA03-994C6A2EDEE6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4</a:t>
            </a:fld>
            <a:endParaRPr lang="zh-CN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945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 algn="l" rtl="0">
              <a:defRPr/>
            </a:pPr>
            <a:r>
              <a:rPr b="1" i="1" u="none" baseline="0" lang="zh-CN"/>
              <a:t>动态播放幻灯片</a:t>
            </a:r>
          </a:p>
          <a:p>
            <a:pPr eaLnBrk="1" hangingPunct="1" algn="l" rtl="0">
              <a:defRPr/>
            </a:pPr>
            <a:r>
              <a:rPr b="0" i="0" u="none" baseline="0" lang="zh-CN"/>
              <a:t>5 分钟：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介绍学习目的：了解集团HSE政策的基本要点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建议分小组进行（最多 5 或 6 个），将各部门的参与者分配到每个小组。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分发：按小组分发纸板+大便笺+记号笔+集团 HSE 宪章</a:t>
            </a:r>
          </a:p>
          <a:p>
            <a:pPr eaLnBrk="1" fontAlgn="auto" hangingPunct="1" algn="l" rtl="0">
              <a:spcBef>
                <a:spcPts val="0"/>
              </a:spcBef>
              <a:spcAft>
                <a:spcPts val="0"/>
              </a:spcAft>
              <a:defRPr/>
            </a:pPr>
            <a:r>
              <a:rPr b="0" i="0" u="none" baseline="0" lang="zh-CN"/>
              <a:t>约 10 分钟：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第 1 阶段：要求各组列出道达尔HSE宪章的 10 个关键主题，并与条款编号连起来。 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每个主题不超过 4 个字。 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一个主题一张便笺（字体足够大，用记号笔书写） </a:t>
            </a:r>
          </a:p>
          <a:p>
            <a:pPr eaLnBrk="1" hangingPunct="1" algn="l" rtl="0">
              <a:defRPr/>
            </a:pPr>
            <a:r>
              <a:rPr b="0" i="0" u="none" baseline="0" lang="zh-CN"/>
              <a:t>约 8 分钟：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按照分组，每组一个汇报人轮流给出答案</a:t>
            </a:r>
          </a:p>
          <a:p>
            <a:pPr marL="171450" indent="-171450" eaLnBrk="1" fontAlgn="auto" hangingPunct="1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预计答案：管理层承诺、HSE 文化、员工 HSE 能效识别、合作伙伴 HSE 管理、HSE 管理系统、危机管理、风险评估、尊重法律、第三方接受、可持续发展。  </a:t>
            </a:r>
          </a:p>
          <a:p>
            <a:pPr eaLnBrk="1" hangingPunct="1" algn="l" rtl="0">
              <a:defRPr/>
            </a:pPr>
            <a:r>
              <a:rPr b="0" i="0" u="none" baseline="0" lang="zh-CN"/>
              <a:t>1 分钟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单击显示正确答案</a:t>
            </a:r>
          </a:p>
          <a:p>
            <a:pPr eaLnBrk="1" hangingPunct="1" algn="l" rtl="0">
              <a:defRPr/>
            </a:pPr>
            <a:endParaRPr lang="zh-CN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933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r>
              <a:rPr b="0" i="0" u="none" baseline="0" lang="zh-CN"/>
              <a:t/>
            </a:r>
            <a:fld id="{B68A4959-2B1E-4AA1-B805-AA2C9FEC9A93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5</a:t>
            </a:fld>
            <a:endParaRPr lang="zh-CN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1507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 algn="l" rtl="0">
              <a:defRPr/>
            </a:pPr>
            <a:r>
              <a:rPr b="0" i="0" u="none" baseline="0" lang="zh-CN"/>
              <a:t>动态播放幻灯片</a:t>
            </a:r>
          </a:p>
          <a:p>
            <a:pPr eaLnBrk="1" hangingPunct="1" algn="l" rtl="0">
              <a:defRPr/>
            </a:pPr>
            <a:r>
              <a:rPr b="0" i="0" u="none" baseline="0" lang="zh-CN"/>
              <a:t>5 分钟：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第 2 阶段：要求各组说明道达尔宪章的 3 个主轴。 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必须：</a:t>
            </a:r>
          </a:p>
          <a:p>
            <a:pPr marL="628650" lvl="1" indent="-171450" eaLnBrk="1" fontAlgn="auto" hangingPunct="1" algn="l" rtl="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b="0" i="0" u="none" baseline="0" lang="zh-CN"/>
              <a:t>在纸板上按轴重新组合 10 个主题（便笺）</a:t>
            </a:r>
            <a:endParaRPr lang="zh-CN" dirty="0" smtClean="0"/>
          </a:p>
          <a:p>
            <a:pPr marL="628650" lvl="1" indent="-171450" eaLnBrk="1" hangingPunct="1" algn="l" rtl="0">
              <a:buFontTx/>
              <a:buChar char="-"/>
              <a:defRPr/>
            </a:pPr>
            <a:r>
              <a:rPr b="0" i="0" u="none" baseline="0" lang="zh-CN"/>
              <a:t>从动词开始为每条主轴命名（记号笔+纸板）。 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预计答案类型：</a:t>
            </a:r>
          </a:p>
          <a:p>
            <a:pPr marL="628650" lvl="1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主轴 1：加强管理人员承诺 </a:t>
            </a:r>
          </a:p>
          <a:p>
            <a:pPr marL="628650" lvl="1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主轴 2：推广实践 HSE 方法</a:t>
            </a:r>
          </a:p>
          <a:p>
            <a:pPr marL="628650" lvl="1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主轴 3：提高透明度以及与第三方的沟通</a:t>
            </a:r>
          </a:p>
          <a:p>
            <a:pPr eaLnBrk="1" hangingPunct="1" algn="l" rtl="0">
              <a:defRPr/>
            </a:pPr>
            <a:r>
              <a:rPr b="0" i="0" u="none" baseline="0" lang="zh-CN"/>
              <a:t>1 分钟：</a:t>
            </a:r>
          </a:p>
          <a:p>
            <a:pPr marL="171450" indent="-171450" eaLnBrk="1" hangingPunct="1" algn="l" rtl="0">
              <a:buFont typeface="Arial" panose="020B0604020202020204" pitchFamily="34" charset="0"/>
              <a:buChar char="•"/>
              <a:defRPr/>
            </a:pPr>
            <a:r>
              <a:rPr b="0" i="0" u="none" baseline="0" lang="zh-CN"/>
              <a:t>单击显示正确答案</a:t>
            </a:r>
          </a:p>
          <a:p>
            <a:pPr eaLnBrk="1" hangingPunct="1" algn="l" rtl="0">
              <a:defRPr/>
            </a:pPr>
            <a:endParaRPr lang="zh-CN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76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02584F-830C-4836-9487-F675E038D9B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Helvetica" pitchFamily="34" charset="0"/>
              </a:defRPr>
            </a:lvl1pPr>
          </a:lstStyle>
          <a:p>
            <a:r>
              <a:rPr lang="en-US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82D6AF-16A7-4E04-847C-28A5C9A6757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D6C3949B-A515-4D91-81B3-F8A5407B269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DAFFC4-A139-4C5C-ADEE-057CB4024B6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BBD161-2BD7-4B81-84DB-B142DD2F862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55605C7-F1F9-4B2B-AF68-8B14797646A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E9964F-3C22-478C-BCAA-75B31DFD790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59C672B-C567-4B85-8859-CC9D115E90E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D91E06-3686-420E-A70D-A7A6BF56552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2A03BF-CB61-45B7-8A62-973FD3A4AB2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latin typeface="Arial" charset="0"/>
                <a:ea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Helvetica" pitchFamily="34" charset="0"/>
              </a:defRPr>
            </a:lvl1pPr>
          </a:lstStyle>
          <a:p>
            <a:fld id="{30F96869-20A8-4573-9A2A-023254F563E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 algn="l" rtl="0"/>
            <a:endParaRPr lang="zh-CN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zh-CN">
                <a:ea typeface="+mj-ea"/>
              </a:rPr>
              <a:t>HSEQ 宪章</a:t>
            </a:r>
            <a:endParaRPr lang="zh-CN" dirty="0">
              <a:ea typeface="+mj-ea"/>
            </a:endParaRPr>
          </a:p>
        </p:txBody>
      </p:sp>
      <p:sp>
        <p:nvSpPr>
          <p:cNvPr id="15363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zh-CN">
                <a:cs typeface="Arial" pitchFamily="34" charset="0"/>
              </a:rPr>
              <a:t>H3SE 入职培训</a:t>
            </a:r>
          </a:p>
          <a:p>
            <a:pPr eaLnBrk="1" hangingPunct="1" algn="l" rtl="0"/>
            <a:r>
              <a:rPr b="0" i="0" u="none" baseline="0" lang="zh-CN">
                <a:cs typeface="Arial" pitchFamily="34" charset="0"/>
              </a:rPr>
              <a:t>模块 TCG 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zh-CN"/>
              <a:t>本模块目的</a:t>
            </a:r>
            <a:endParaRPr lang="zh-CN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l" rtl="0">
              <a:buFont typeface="Lucida Grande"/>
              <a:buNone/>
            </a:pPr>
            <a:r>
              <a:rPr b="0" i="0" u="none" baseline="0" lang="zh-CN">
                <a:cs typeface="Arial" pitchFamily="34" charset="0"/>
              </a:rPr>
              <a:t>在本模块结束时：</a:t>
            </a:r>
          </a:p>
          <a:p>
            <a:pPr marL="0" indent="0" algn="l" rtl="0"/>
            <a:endParaRPr lang="zh-CN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b="0" i="0" u="none" baseline="0" lang="zh-CN">
                <a:cs typeface="Arial" pitchFamily="34" charset="0"/>
              </a:rPr>
              <a:t>您将理解集团安全价值与 HSEQ 宪章之间的关联。</a:t>
            </a:r>
          </a:p>
          <a:p>
            <a:pPr marL="263525" indent="-263525" algn="just" rtl="0"/>
            <a:endParaRPr lang="zh-CN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b="0" i="0" u="none" baseline="0" lang="zh-CN">
                <a:cs typeface="Arial" pitchFamily="34" charset="0"/>
              </a:rPr>
              <a:t>您将了解 HSEQ 宪章并能解释其原则。 </a:t>
            </a:r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zh-CN">
                <a:latin typeface="Arial" pitchFamily="34" charset="0"/>
                <a:cs typeface="Helvetica" pitchFamily="34" charset="0"/>
              </a:rPr>
              <a:t>H3SE 入职培训 - TCG 1.3 – HSEQ 宪章 – V2</a:t>
            </a:r>
            <a:endParaRPr lang="zh-CN" altLang="fr-FR" dirty="0" smtClean="0">
              <a:latin typeface="Arial" pitchFamily="34" charset="0"/>
              <a:cs typeface="Helvetica" pitchFamily="34" charset="0"/>
            </a:endParaRPr>
          </a:p>
        </p:txBody>
      </p:sp>
      <p:sp>
        <p:nvSpPr>
          <p:cNvPr id="1638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r>
              <a:rPr b="0" i="0" u="none" baseline="0" lang="zh-CN"/>
              <a:t/>
            </a:r>
            <a:fld id="{BA29D44D-D564-4F21-87C7-E8BA5F4CC2B3}" type="slidenum">
              <a:rPr/>
              <a:pPr/>
              <a:t>2</a:t>
            </a:fld>
            <a:endParaRPr lang="zh-CN" alt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zh-CN">
                <a:cs typeface="Arial" pitchFamily="34" charset="0"/>
              </a:rPr>
              <a:t>安全宪章、健康、环境、质量</a:t>
            </a:r>
            <a:br>
              <a:rPr cap="none" lang="zh-CN">
                <a:cs typeface="Arial" pitchFamily="34" charset="0"/>
              </a:rPr>
            </a:br>
            <a:endParaRPr lang="zh-CN" altLang="fr-FR" cap="none" smtClean="0">
              <a:cs typeface="Arial" pitchFamily="34" charset="0"/>
            </a:endParaRPr>
          </a:p>
        </p:txBody>
      </p:sp>
      <p:pic>
        <p:nvPicPr>
          <p:cNvPr id="17411" name="Imag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5175"/>
            <a:ext cx="3798888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4421188" y="2435225"/>
            <a:ext cx="44719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 algn="l" rtl="0"/>
            <a:r>
              <a:rPr b="1" i="1" u="none" baseline="0" lang="zh-CN">
                <a:solidFill>
                  <a:srgbClr val="002060"/>
                </a:solidFill>
              </a:rPr>
              <a:t>第 1 条 </a:t>
            </a:r>
          </a:p>
          <a:p>
            <a:pPr algn="just" eaLnBrk="1" hangingPunct="1" rtl="0"/>
            <a:r>
              <a:rPr b="0" i="0" u="none" baseline="0" lang="zh-CN"/>
              <a:t>“道达尔一直将安全可靠、健康环保、客户满意度、善于倾听各方意见及与方方面面做好沟通放在首位。”</a:t>
            </a:r>
          </a:p>
        </p:txBody>
      </p:sp>
      <p:sp>
        <p:nvSpPr>
          <p:cNvPr id="17413" name="Espace réservé du numéro de diapositive 1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r>
              <a:rPr b="0" i="0" u="none" baseline="0" lang="zh-CN"/>
              <a:t/>
            </a:r>
            <a:fld id="{BF6D146B-E0B7-4BC6-A16A-D04FA1857B39}" type="slidenum">
              <a:rPr/>
              <a:pPr/>
              <a:t>3</a:t>
            </a:fld>
            <a:endParaRPr lang="zh-CN" altLang="fr-FR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zh-CN">
                <a:latin typeface="Arial" pitchFamily="34" charset="0"/>
                <a:cs typeface="Helvetica" pitchFamily="34" charset="0"/>
              </a:rPr>
              <a:t>H3SE 入职培训 - TCG 1.3 – HSEQ 宪章 – V2</a:t>
            </a:r>
            <a:endParaRPr lang="zh-CN" altLang="fr-FR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 algn="l" rtl="0">
              <a:defRPr/>
            </a:pPr>
            <a:r>
              <a:rPr sz="2000" b="1" i="0" u="none" baseline="0" lang="zh-CN"/>
              <a:t>了解集团 hse 政策要点</a:t>
            </a:r>
          </a:p>
        </p:txBody>
      </p:sp>
      <p:sp>
        <p:nvSpPr>
          <p:cNvPr id="5" name="Carré corné 4"/>
          <p:cNvSpPr>
            <a:spLocks noChangeArrowheads="1"/>
          </p:cNvSpPr>
          <p:nvPr/>
        </p:nvSpPr>
        <p:spPr bwMode="auto">
          <a:xfrm>
            <a:off x="1116013" y="1038225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/>
            <a:r>
              <a:rPr b="0" i="0" u="none" baseline="0" lang="zh-CN"/>
              <a:t>HSE 承诺</a:t>
            </a:r>
          </a:p>
          <a:p>
            <a:pPr algn="ctr" eaLnBrk="1" hangingPunct="1" rtl="0"/>
            <a:r>
              <a:rPr b="0" i="0" u="none" baseline="0" lang="zh-CN"/>
              <a:t>管理层</a:t>
            </a:r>
            <a:endParaRPr lang="zh-CN" altLang="fr-FR" dirty="0">
              <a:solidFill>
                <a:srgbClr val="000000"/>
              </a:solidFill>
            </a:endParaRPr>
          </a:p>
        </p:txBody>
      </p:sp>
      <p:sp>
        <p:nvSpPr>
          <p:cNvPr id="20" name="Carré corné 19"/>
          <p:cNvSpPr>
            <a:spLocks noChangeArrowheads="1"/>
          </p:cNvSpPr>
          <p:nvPr/>
        </p:nvSpPr>
        <p:spPr bwMode="auto">
          <a:xfrm>
            <a:off x="3851275" y="1038225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尊重 </a:t>
            </a:r>
            <a:br>
              <a:rPr lang="zh-CN">
                <a:solidFill>
                  <a:srgbClr val="000000"/>
                </a:solidFill>
                <a:latin typeface="+mn-lt"/>
                <a:cs typeface="+mn-cs"/>
              </a:rPr>
            </a:br>
            <a:r>
              <a:rPr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法律</a:t>
            </a:r>
            <a:endParaRPr lang="zh-CN" altLang="fr-FR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1" name="Carré corné 20"/>
          <p:cNvSpPr>
            <a:spLocks noChangeArrowheads="1"/>
          </p:cNvSpPr>
          <p:nvPr/>
        </p:nvSpPr>
        <p:spPr bwMode="auto">
          <a:xfrm>
            <a:off x="6372225" y="1038225"/>
            <a:ext cx="2055813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HSE 文化 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1116013" y="2387600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/>
            <a:r>
              <a:rPr b="0" i="0" u="none" baseline="0" lang="zh-CN">
                <a:solidFill>
                  <a:srgbClr val="000000"/>
                </a:solidFill>
              </a:rPr>
              <a:t>HSE 管理</a:t>
            </a:r>
          </a:p>
          <a:p>
            <a:pPr algn="ctr" eaLnBrk="1" hangingPunct="1" rtl="0"/>
            <a:r>
              <a:rPr b="0" i="0" u="none" baseline="0" lang="zh-CN">
                <a:solidFill>
                  <a:srgbClr val="000000"/>
                </a:solidFill>
              </a:rPr>
              <a:t> 合作伙伴 </a:t>
            </a:r>
            <a:endParaRPr lang="zh-CN" altLang="fr-FR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851275" y="2387600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风险评估</a:t>
            </a: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6372225" y="2387600"/>
            <a:ext cx="2055813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系统管理 </a:t>
            </a:r>
          </a:p>
          <a:p>
            <a:pPr algn="ctr" eaLnBrk="1" hangingPunct="1" rtl="0">
              <a:defRPr/>
            </a:pPr>
            <a:r>
              <a:rPr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HSE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1116013" y="3736975"/>
            <a:ext cx="2055812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危机管理</a:t>
            </a: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3851275" y="3736975"/>
            <a:ext cx="2057400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HSE 能效识别 </a:t>
            </a:r>
          </a:p>
          <a:p>
            <a:pPr algn="ctr" eaLnBrk="1" hangingPunct="1" rtl="0">
              <a:defRPr/>
            </a:pPr>
            <a:r>
              <a:rPr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合作方 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6372225" y="3736975"/>
            <a:ext cx="2055813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第三方</a:t>
            </a:r>
            <a:br>
              <a:rPr lang="zh-CN">
                <a:solidFill>
                  <a:srgbClr val="000000"/>
                </a:solidFill>
                <a:latin typeface="+mn-lt"/>
                <a:cs typeface="+mn-cs"/>
              </a:rPr>
            </a:br>
            <a:r>
              <a:rPr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接受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1116013" y="5084763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可持续发展</a:t>
            </a:r>
          </a:p>
        </p:txBody>
      </p:sp>
      <p:sp>
        <p:nvSpPr>
          <p:cNvPr id="18445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r>
              <a:rPr b="0" i="0" u="none" baseline="0" lang="zh-CN"/>
              <a:t/>
            </a:r>
            <a:fld id="{67830189-CB38-4F42-A5F2-3923D3E5A516}" type="slidenum">
              <a:rPr/>
              <a:pPr/>
              <a:t>4</a:t>
            </a:fld>
            <a:endParaRPr lang="zh-CN" altLang="fr-FR"/>
          </a:p>
        </p:txBody>
      </p:sp>
      <p:sp>
        <p:nvSpPr>
          <p:cNvPr id="15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sz="1000" b="0" i="0" u="none" baseline="0" lang="zh-CN">
                <a:latin typeface="Arial" pitchFamily="34" charset="0"/>
                <a:cs typeface="Helvetica" pitchFamily="34" charset="0"/>
              </a:rPr>
              <a:t>H3SE 入职培训 - TCG 1.3 – HSEQ 宪章 – V2</a:t>
            </a:r>
            <a:endParaRPr lang="zh-CN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à coins arrondis 35"/>
          <p:cNvSpPr/>
          <p:nvPr/>
        </p:nvSpPr>
        <p:spPr>
          <a:xfrm>
            <a:off x="3421063" y="5013325"/>
            <a:ext cx="5548312" cy="1219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 rtl="0"/>
            <a:endParaRPr lang="zh-CN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3419475" y="2820988"/>
            <a:ext cx="5549900" cy="21209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 rtl="0"/>
            <a:endParaRPr lang="zh-CN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419475" y="898525"/>
            <a:ext cx="5549900" cy="18827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 rtl="0"/>
            <a:endParaRPr lang="zh-CN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 algn="l" rtl="0">
              <a:defRPr/>
            </a:pPr>
            <a:r>
              <a:rPr sz="2000" b="1" i="0" u="none" baseline="0" lang="zh-CN"/>
              <a:t>了解集团 hse 政策要点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3779838" y="976313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/>
            <a:r>
              <a:rPr sz="1600" b="0" i="0" u="none" baseline="0" lang="zh-CN">
                <a:solidFill>
                  <a:srgbClr val="000000"/>
                </a:solidFill>
              </a:rPr>
              <a:t>HSE 承诺</a:t>
            </a:r>
          </a:p>
          <a:p>
            <a:pPr algn="ctr" eaLnBrk="1" hangingPunct="1" rtl="0"/>
            <a:r>
              <a:rPr sz="1600" b="0" i="0" u="none" baseline="0" lang="zh-CN">
                <a:solidFill>
                  <a:srgbClr val="000000"/>
                </a:solidFill>
              </a:rPr>
              <a:t>管理层</a:t>
            </a:r>
            <a:endParaRPr lang="zh-CN" altLang="fr-FR" sz="1600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559175" y="5157788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尊重 </a:t>
            </a:r>
            <a:br>
              <a:rPr sz="1600" lang="zh-CN">
                <a:solidFill>
                  <a:srgbClr val="000000"/>
                </a:solidFill>
                <a:latin typeface="+mn-lt"/>
                <a:cs typeface="+mn-cs"/>
              </a:rPr>
            </a:br>
            <a:r>
              <a:rPr sz="1600"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法律</a:t>
            </a:r>
            <a:endParaRPr lang="zh-CN" altLang="fr-FR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7092950" y="976313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HSE 文化 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4211638" y="29606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/>
            <a:r>
              <a:rPr sz="1600" b="0" i="0" u="none" baseline="0" lang="zh-CN">
                <a:solidFill>
                  <a:srgbClr val="000000"/>
                </a:solidFill>
              </a:rPr>
              <a:t>HSE 管理</a:t>
            </a:r>
          </a:p>
          <a:p>
            <a:pPr algn="ctr" eaLnBrk="1" hangingPunct="1" rtl="0"/>
            <a:r>
              <a:rPr sz="1600" b="0" i="0" u="none" baseline="0" lang="zh-CN">
                <a:solidFill>
                  <a:srgbClr val="000000"/>
                </a:solidFill>
              </a:rPr>
              <a:t> 合作伙伴 </a:t>
            </a:r>
            <a:endParaRPr lang="zh-CN" altLang="fr-FR" sz="1600" dirty="0">
              <a:solidFill>
                <a:srgbClr val="000000"/>
              </a:solidFill>
            </a:endParaRP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6494463" y="29606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风险评估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4211638" y="3975100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系统管理 </a:t>
            </a:r>
          </a:p>
          <a:p>
            <a:pPr algn="ctr" eaLnBrk="1" hangingPunct="1" rtl="0">
              <a:defRPr/>
            </a:pPr>
            <a:r>
              <a:rPr sz="1600"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HSE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6494463" y="3975100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危机管理</a:t>
            </a:r>
          </a:p>
        </p:txBody>
      </p:sp>
      <p:sp>
        <p:nvSpPr>
          <p:cNvPr id="29" name="Carré corné 28"/>
          <p:cNvSpPr>
            <a:spLocks noChangeArrowheads="1"/>
          </p:cNvSpPr>
          <p:nvPr/>
        </p:nvSpPr>
        <p:spPr bwMode="auto">
          <a:xfrm>
            <a:off x="5441950" y="1676400"/>
            <a:ext cx="1938338" cy="93345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marL="92075" algn="ctr" eaLnBrk="1" hangingPunct="1" rtl="0">
              <a:defRPr/>
            </a:pPr>
            <a:r>
              <a:rPr sz="1600"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HSE 能效识别 </a:t>
            </a:r>
          </a:p>
          <a:p>
            <a:pPr algn="ctr" eaLnBrk="1" hangingPunct="1" rtl="0">
              <a:defRPr/>
            </a:pPr>
            <a:r>
              <a:rPr sz="1600"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合作方 </a:t>
            </a:r>
          </a:p>
        </p:txBody>
      </p:sp>
      <p:sp>
        <p:nvSpPr>
          <p:cNvPr id="30" name="Carré corné 29"/>
          <p:cNvSpPr>
            <a:spLocks noChangeArrowheads="1"/>
          </p:cNvSpPr>
          <p:nvPr/>
        </p:nvSpPr>
        <p:spPr bwMode="auto">
          <a:xfrm>
            <a:off x="53609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第三方</a:t>
            </a:r>
            <a:br>
              <a:rPr sz="1600" lang="zh-CN">
                <a:solidFill>
                  <a:srgbClr val="000000"/>
                </a:solidFill>
                <a:latin typeface="+mn-lt"/>
                <a:cs typeface="+mn-cs"/>
              </a:rPr>
            </a:br>
            <a:r>
              <a:rPr sz="1600"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接受</a:t>
            </a:r>
          </a:p>
        </p:txBody>
      </p:sp>
      <p:sp>
        <p:nvSpPr>
          <p:cNvPr id="31" name="Carré corné 30"/>
          <p:cNvSpPr>
            <a:spLocks noChangeArrowheads="1"/>
          </p:cNvSpPr>
          <p:nvPr/>
        </p:nvSpPr>
        <p:spPr bwMode="auto">
          <a:xfrm>
            <a:off x="71643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eaLnBrk="1" hangingPunct="1" rtl="0">
              <a:defRPr/>
            </a:pPr>
            <a:r>
              <a:rPr sz="1600" b="0" i="0" u="none" baseline="0" lang="zh-CN">
                <a:solidFill>
                  <a:srgbClr val="000000"/>
                </a:solidFill>
                <a:latin typeface="+mn-lt"/>
                <a:cs typeface="+mn-cs"/>
              </a:rPr>
              <a:t>可持续发展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539552" y="1204532"/>
            <a:ext cx="2736304" cy="1038697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 rtl="0">
              <a:defRPr/>
            </a:pPr>
            <a:r>
              <a:rPr b="1" i="0" u="none" baseline="0" lang="zh-CN">
                <a:solidFill>
                  <a:schemeClr val="bg1"/>
                </a:solidFill>
              </a:rPr>
              <a:t>强化承诺</a:t>
            </a:r>
          </a:p>
          <a:p>
            <a:pPr algn="ctr" eaLnBrk="1" hangingPunct="1" rtl="0">
              <a:defRPr/>
            </a:pPr>
            <a:r>
              <a:rPr b="1" i="0" u="none" baseline="0" lang="zh-CN">
                <a:solidFill>
                  <a:schemeClr val="bg1"/>
                </a:solidFill>
              </a:rPr>
              <a:t> 干部和员工</a:t>
            </a:r>
            <a:endParaRPr lang="zh-CN" b="1" dirty="0">
              <a:solidFill>
                <a:schemeClr val="bg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39552" y="3160807"/>
            <a:ext cx="2736304" cy="1038697"/>
          </a:xfrm>
          <a:prstGeom prst="roundRect">
            <a:avLst/>
          </a:prstGeom>
          <a:solidFill>
            <a:schemeClr val="accent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 rtl="0">
              <a:defRPr/>
            </a:pPr>
            <a:r>
              <a:rPr b="1" i="0" u="none" baseline="0" lang="zh-CN">
                <a:solidFill>
                  <a:schemeClr val="bg1"/>
                </a:solidFill>
              </a:rPr>
              <a:t>方法和实践 </a:t>
            </a:r>
          </a:p>
          <a:p>
            <a:pPr algn="ctr" eaLnBrk="1" hangingPunct="1" rtl="0">
              <a:defRPr/>
            </a:pPr>
            <a:r>
              <a:rPr b="1" i="0" u="none" baseline="0" lang="zh-CN">
                <a:solidFill>
                  <a:schemeClr val="bg1"/>
                </a:solidFill>
              </a:rPr>
              <a:t>实施 HSE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539552" y="5085969"/>
            <a:ext cx="2736304" cy="1094628"/>
          </a:xfrm>
          <a:prstGeom prst="roundRect">
            <a:avLst/>
          </a:prstGeom>
          <a:solidFill>
            <a:schemeClr val="accent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 rtl="0">
              <a:defRPr/>
            </a:pPr>
            <a:r>
              <a:rPr b="1" i="0" u="none" baseline="0" lang="zh-CN">
                <a:solidFill>
                  <a:schemeClr val="bg1"/>
                </a:solidFill>
              </a:rPr>
              <a:t>提高透明度以及与第三方的沟通</a:t>
            </a:r>
          </a:p>
        </p:txBody>
      </p:sp>
      <p:sp>
        <p:nvSpPr>
          <p:cNvPr id="20505" name="Espace réservé du numéro de diapositive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r>
              <a:rPr b="0" i="0" u="none" baseline="0" lang="zh-CN"/>
              <a:t/>
            </a:r>
            <a:fld id="{BC4C327C-26D0-424D-ADD3-6BA869CAC491}" type="slidenum">
              <a:rPr/>
              <a:pPr/>
              <a:t>5</a:t>
            </a:fld>
            <a:endParaRPr lang="zh-CN" altLang="fr-FR"/>
          </a:p>
        </p:txBody>
      </p:sp>
      <p:sp>
        <p:nvSpPr>
          <p:cNvPr id="21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sz="1000" b="0" i="0" u="none" baseline="0" lang="zh-CN">
                <a:latin typeface="Arial" pitchFamily="34" charset="0"/>
                <a:cs typeface="Helvetica" pitchFamily="34" charset="0"/>
              </a:rPr>
              <a:t>H3SE 入职培训 - TCG 1.3 – HSEQ 宪章 – V2</a:t>
            </a:r>
            <a:endParaRPr lang="zh-CN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91</TotalTime>
  <Words>345</Words>
  <Application>Microsoft Office PowerPoint</Application>
  <PresentationFormat>Affichage à l'écran (4:3)</PresentationFormat>
  <Paragraphs>84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fr_total_modele_rouge_fonce</vt:lpstr>
      <vt:lpstr>LA charte HSEQ</vt:lpstr>
      <vt:lpstr>LES OBJECTIFS DU MODULE</vt:lpstr>
      <vt:lpstr>Charte Sécurité, Santé, Environnement, Qualité </vt:lpstr>
      <vt:lpstr>Identifier les éléments de la politique hse du groupe</vt:lpstr>
      <vt:lpstr>Identifier les elements de la politique hse du groupe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20</cp:revision>
  <dcterms:created xsi:type="dcterms:W3CDTF">2015-09-07T13:13:13Z</dcterms:created>
  <dcterms:modified xsi:type="dcterms:W3CDTF">2017-03-17T17:42:07Z</dcterms:modified>
</cp:coreProperties>
</file>