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5" r:id="rId1"/>
  </p:sldMasterIdLst>
  <p:notesMasterIdLst>
    <p:notesMasterId r:id="rId8"/>
  </p:notesMasterIdLst>
  <p:handoutMasterIdLst>
    <p:handoutMasterId r:id="rId9"/>
  </p:handoutMasterIdLst>
  <p:sldIdLst>
    <p:sldId id="262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162">
          <p15:clr>
            <a:srgbClr val="A4A3A4"/>
          </p15:clr>
        </p15:guide>
        <p15:guide id="2" orient="horz" pos="3412">
          <p15:clr>
            <a:srgbClr val="A4A3A4"/>
          </p15:clr>
        </p15:guide>
        <p15:guide id="3" orient="horz" pos="2264">
          <p15:clr>
            <a:srgbClr val="A4A3A4"/>
          </p15:clr>
        </p15:guide>
        <p15:guide id="4" orient="horz" pos="165">
          <p15:clr>
            <a:srgbClr val="A4A3A4"/>
          </p15:clr>
        </p15:guide>
        <p15:guide id="5" orient="horz" pos="2292">
          <p15:clr>
            <a:srgbClr val="A4A3A4"/>
          </p15:clr>
        </p15:guide>
        <p15:guide id="6" pos="756">
          <p15:clr>
            <a:srgbClr val="A4A3A4"/>
          </p15:clr>
        </p15:guide>
        <p15:guide id="7" pos="532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876AF"/>
    <a:srgbClr val="133C75"/>
    <a:srgbClr val="BD2B0B"/>
    <a:srgbClr val="7ABFC0"/>
    <a:srgbClr val="CAEBEA"/>
    <a:srgbClr val="55DD61"/>
    <a:srgbClr val="3AAFC3"/>
    <a:srgbClr val="FFAA00"/>
    <a:srgbClr val="ABCE36"/>
    <a:srgbClr val="002412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Style à thème 1 - Accentuation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38B1855-1B75-4FBE-930C-398BA8C253C6}" styleName="Style à thème 2 - Accentuation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46F890A9-2807-4EBB-B81D-B2AA78EC7F39}" styleName="Style foncé 2 - Accentuation 5/Accentuation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660B408-B3CF-4A94-85FC-2B1E0A45F4A2}" styleName="Style foncé 2 - Accentuation 1/Accentuation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D113A9D2-9D6B-4929-AA2D-F23B5EE8CBE7}" styleName="Style à thème 2 - Accentuation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Style léger 3 - Accentuation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8" autoAdjust="0"/>
    <p:restoredTop sz="94692" autoAdjust="0"/>
  </p:normalViewPr>
  <p:slideViewPr>
    <p:cSldViewPr snapToObjects="1" showGuides="1">
      <p:cViewPr varScale="1">
        <p:scale>
          <a:sx n="102" d="100"/>
          <a:sy n="102" d="100"/>
        </p:scale>
        <p:origin x="-96" y="-156"/>
      </p:cViewPr>
      <p:guideLst>
        <p:guide orient="horz" pos="1162"/>
        <p:guide orient="horz" pos="3412"/>
        <p:guide orient="horz" pos="2264"/>
        <p:guide orient="horz" pos="165"/>
        <p:guide orient="horz" pos="2292"/>
        <p:guide pos="756"/>
        <p:guide pos="532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026C1A-E9C0-3649-8DE0-0F721770D521}" type="datetimeFigureOut">
              <a:rPr lang="fr-FR" smtClean="0"/>
              <a:pPr/>
              <a:t>29/09/2017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6351CB-C7E3-8F4F-AA6E-DB407BF173D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415620760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B6820A-C1B1-9944-A68D-DA5B884778EE}" type="datetimeFigureOut">
              <a:rPr lang="fr-FR" smtClean="0"/>
              <a:pPr/>
              <a:t>29/09/2017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EBCA58-F001-2A42-AB6A-B366B18E47A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27210863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 rtl="0"/>
            <a:fld id="{DD670DA4-3736-40D0-830E-6612A5135E7A}" type="slidenum">
              <a:rPr/>
              <a:pPr algn="l" rtl="0"/>
              <a:t>3</a:t>
            </a:fld>
            <a:endParaRPr lang="de" altLang="fr-FR"/>
          </a:p>
        </p:txBody>
      </p:sp>
    </p:spTree>
    <p:extLst>
      <p:ext uri="{BB962C8B-B14F-4D97-AF65-F5344CB8AC3E}">
        <p14:creationId xmlns="" xmlns:p14="http://schemas.microsoft.com/office/powerpoint/2010/main" val="8829458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9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round/>
            <a:headEnd/>
            <a:tailEnd/>
          </a:ln>
        </p:spPr>
        <p:txBody>
          <a:bodyPr/>
          <a:lstStyle/>
          <a:p>
            <a:pPr algn="l" rtl="0">
              <a:tabLst>
                <a:tab pos="0" algn="l"/>
                <a:tab pos="444500" algn="l"/>
                <a:tab pos="892175" algn="l"/>
                <a:tab pos="1339850" algn="l"/>
                <a:tab pos="1785938" algn="l"/>
                <a:tab pos="2233613" algn="l"/>
                <a:tab pos="2681288" algn="l"/>
                <a:tab pos="3128963" algn="l"/>
                <a:tab pos="3575050" algn="l"/>
                <a:tab pos="4022725" algn="l"/>
                <a:tab pos="4470400" algn="l"/>
                <a:tab pos="4916488" algn="l"/>
                <a:tab pos="5364163" algn="l"/>
                <a:tab pos="5811838" algn="l"/>
                <a:tab pos="6259513" algn="l"/>
                <a:tab pos="6705600" algn="l"/>
                <a:tab pos="7153275" algn="l"/>
                <a:tab pos="7600950" algn="l"/>
                <a:tab pos="8047038" algn="l"/>
                <a:tab pos="8494713" algn="l"/>
                <a:tab pos="8942388" algn="l"/>
              </a:tabLst>
            </a:pPr>
            <a:fld id="{485E933B-FD46-4889-AA03-994C6A2EDEE6}" type="slidenum">
              <a:rPr sz="1100">
                <a:solidFill>
                  <a:srgbClr val="000000"/>
                </a:solidFill>
                <a:latin typeface="Arial" pitchFamily="34" charset="0"/>
                <a:ea typeface="MS PGothic" pitchFamily="34" charset="-128"/>
              </a:rPr>
              <a:pPr algn="l" rtl="0">
                <a:tabLst>
                  <a:tab pos="0" algn="l"/>
                  <a:tab pos="444500" algn="l"/>
                  <a:tab pos="892175" algn="l"/>
                  <a:tab pos="1339850" algn="l"/>
                  <a:tab pos="1785938" algn="l"/>
                  <a:tab pos="2233613" algn="l"/>
                  <a:tab pos="2681288" algn="l"/>
                  <a:tab pos="3128963" algn="l"/>
                  <a:tab pos="3575050" algn="l"/>
                  <a:tab pos="4022725" algn="l"/>
                  <a:tab pos="4470400" algn="l"/>
                  <a:tab pos="4916488" algn="l"/>
                  <a:tab pos="5364163" algn="l"/>
                  <a:tab pos="5811838" algn="l"/>
                  <a:tab pos="6259513" algn="l"/>
                  <a:tab pos="6705600" algn="l"/>
                  <a:tab pos="7153275" algn="l"/>
                  <a:tab pos="7600950" algn="l"/>
                  <a:tab pos="8047038" algn="l"/>
                  <a:tab pos="8494713" algn="l"/>
                  <a:tab pos="8942388" algn="l"/>
                </a:tabLst>
              </a:pPr>
              <a:t>5</a:t>
            </a:fld>
            <a:endParaRPr lang="de" altLang="fr-FR" sz="1100">
              <a:solidFill>
                <a:srgbClr val="000000"/>
              </a:solidFill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19459" name="Text Box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54075" y="744538"/>
            <a:ext cx="4960938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8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889000" y="4716463"/>
            <a:ext cx="4887913" cy="4464050"/>
          </a:xfrm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 rtl="0" eaLnBrk="1" hangingPunct="1">
              <a:defRPr/>
            </a:pPr>
            <a:r>
              <a:rPr lang="de" b="1" i="0" u="none" baseline="0"/>
              <a:t>Animierte Folie</a:t>
            </a:r>
          </a:p>
          <a:p>
            <a:pPr algn="l" rtl="0" eaLnBrk="1" hangingPunct="1">
              <a:defRPr/>
            </a:pPr>
            <a:r>
              <a:rPr lang="de" b="0" i="0" u="none" baseline="0"/>
              <a:t>5 Min.:</a:t>
            </a:r>
          </a:p>
          <a:p>
            <a:pPr marL="171450" indent="-171450" algn="l" rtl="0" eaLnBrk="1" hangingPunct="1">
              <a:buFont typeface="Arial" panose="020B0604020202020204" pitchFamily="34" charset="0"/>
              <a:buChar char="•"/>
              <a:defRPr/>
            </a:pPr>
            <a:r>
              <a:rPr lang="de" b="0" i="0" u="none" baseline="0"/>
              <a:t>Vorstellen der Ziele des Workshops: Wiederholen der grundlegenden Elemente der HSE-Politik der Gruppe.</a:t>
            </a:r>
          </a:p>
          <a:p>
            <a:pPr marL="171450" indent="-171450" algn="l" rtl="0" eaLnBrk="1" hangingPunct="1">
              <a:buFont typeface="Arial" panose="020B0604020202020204" pitchFamily="34" charset="0"/>
              <a:buChar char="•"/>
              <a:defRPr/>
            </a:pPr>
            <a:r>
              <a:rPr lang="de" b="0" i="0" u="none" baseline="0"/>
              <a:t>Schlagen Sie vor, Teams zu bilden (höchstens 5 oder 6 Gruppen) und dabei die Teilnehmer aus jedem Bereich aufzuteilen.</a:t>
            </a:r>
          </a:p>
          <a:p>
            <a:pPr marL="171450" indent="-171450" algn="l" rtl="0" eaLnBrk="1" hangingPunct="1">
              <a:buFont typeface="Arial" panose="020B0604020202020204" pitchFamily="34" charset="0"/>
              <a:buChar char="•"/>
              <a:defRPr/>
            </a:pPr>
            <a:r>
              <a:rPr lang="de" b="0" i="0" u="none" baseline="0"/>
              <a:t>Verteilen:  Karton + breite Post-ITs + Filzstifte + HSE-Charta der Gruppe pro Team</a:t>
            </a:r>
          </a:p>
          <a:p>
            <a:pPr algn="l" rtl="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de" b="0" i="0" u="none" baseline="0"/>
              <a:t>Ca. 10 Min.:</a:t>
            </a:r>
          </a:p>
          <a:p>
            <a:pPr marL="171450" indent="-171450" algn="l" rtl="0" eaLnBrk="1" hangingPunct="1">
              <a:buFont typeface="Arial" panose="020B0604020202020204" pitchFamily="34" charset="0"/>
              <a:buChar char="•"/>
              <a:defRPr/>
            </a:pPr>
            <a:r>
              <a:rPr lang="de" b="0" i="0" u="none" baseline="0"/>
              <a:t>Schritt 1: Bitten Sie die Teams, 10 Schlüsselthemen der HSE-Charta von TOTAL aufzulisten und diese mit den Artikelnummern zu verknüpfen. </a:t>
            </a:r>
          </a:p>
          <a:p>
            <a:pPr marL="171450" indent="-171450" algn="l" rtl="0" eaLnBrk="1" hangingPunct="1">
              <a:buFont typeface="Arial" panose="020B0604020202020204" pitchFamily="34" charset="0"/>
              <a:buChar char="•"/>
              <a:defRPr/>
            </a:pPr>
            <a:r>
              <a:rPr lang="de" b="0" i="0" u="none" baseline="0"/>
              <a:t>Maximal 4 Wörter pro Thema. </a:t>
            </a:r>
          </a:p>
          <a:p>
            <a:pPr marL="171450" indent="-171450" algn="l" rtl="0" eaLnBrk="1" hangingPunct="1">
              <a:buFont typeface="Arial" panose="020B0604020202020204" pitchFamily="34" charset="0"/>
              <a:buChar char="•"/>
              <a:defRPr/>
            </a:pPr>
            <a:r>
              <a:rPr lang="de" b="0" i="0" u="none" baseline="0"/>
              <a:t>Ein Thema pro Post-It (mit dem Filzstift ausreichend groß schreiben) </a:t>
            </a:r>
          </a:p>
          <a:p>
            <a:pPr algn="l" rtl="0" eaLnBrk="1" hangingPunct="1">
              <a:defRPr/>
            </a:pPr>
            <a:r>
              <a:rPr lang="de" b="0" i="0" u="none" baseline="0"/>
              <a:t>Ca. 8 Min.:</a:t>
            </a:r>
          </a:p>
          <a:p>
            <a:pPr marL="171450" indent="-171450" algn="l" rtl="0" eaLnBrk="1" hangingPunct="1">
              <a:buFont typeface="Arial" panose="020B0604020202020204" pitchFamily="34" charset="0"/>
              <a:buChar char="•"/>
              <a:defRPr/>
            </a:pPr>
            <a:r>
              <a:rPr lang="de" b="0" i="0" u="none" baseline="0"/>
              <a:t>Durchgehen der Teams mit einem Sprecher/Team, der die Antworten vorträgt</a:t>
            </a:r>
          </a:p>
          <a:p>
            <a:pPr marL="171450" indent="-171450" algn="l" rtl="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de" b="0" i="0" u="none" baseline="0"/>
              <a:t>Erwartete Antworten: Engagement der Generaldirektion, HSE-Kultur, Anerkennung der HSE-Leistung der Mitarbeiter, HSE-Verwaltung der Partner, HSE-Managementsystem, Krisenmanagement, Risikobewertung, Beachtung der Gesetzgebung, Annahme durch Dritte, nachhaltige Entwicklung.  </a:t>
            </a:r>
          </a:p>
          <a:p>
            <a:pPr algn="l" rtl="0" eaLnBrk="1" hangingPunct="1">
              <a:defRPr/>
            </a:pPr>
            <a:r>
              <a:rPr lang="de" b="0" i="0" u="none" baseline="0"/>
              <a:t>1 Min.</a:t>
            </a:r>
          </a:p>
          <a:p>
            <a:pPr marL="171450" indent="-171450" algn="l" rtl="0" eaLnBrk="1" hangingPunct="1">
              <a:buFont typeface="Arial" panose="020B0604020202020204" pitchFamily="34" charset="0"/>
              <a:buChar char="•"/>
              <a:defRPr/>
            </a:pPr>
            <a:r>
              <a:rPr lang="de" b="0" i="0" u="none" baseline="0"/>
              <a:t>Klicken, um die Verbesserung zu zeigen</a:t>
            </a:r>
          </a:p>
          <a:p>
            <a:pPr algn="l" rtl="0" eaLnBrk="1" hangingPunct="1">
              <a:defRPr/>
            </a:pPr>
            <a:endParaRPr lang="de" altLang="fr-FR" dirty="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059337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9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round/>
            <a:headEnd/>
            <a:tailEnd/>
          </a:ln>
        </p:spPr>
        <p:txBody>
          <a:bodyPr/>
          <a:lstStyle/>
          <a:p>
            <a:pPr algn="l" rtl="0">
              <a:tabLst>
                <a:tab pos="0" algn="l"/>
                <a:tab pos="444500" algn="l"/>
                <a:tab pos="892175" algn="l"/>
                <a:tab pos="1339850" algn="l"/>
                <a:tab pos="1785938" algn="l"/>
                <a:tab pos="2233613" algn="l"/>
                <a:tab pos="2681288" algn="l"/>
                <a:tab pos="3128963" algn="l"/>
                <a:tab pos="3575050" algn="l"/>
                <a:tab pos="4022725" algn="l"/>
                <a:tab pos="4470400" algn="l"/>
                <a:tab pos="4916488" algn="l"/>
                <a:tab pos="5364163" algn="l"/>
                <a:tab pos="5811838" algn="l"/>
                <a:tab pos="6259513" algn="l"/>
                <a:tab pos="6705600" algn="l"/>
                <a:tab pos="7153275" algn="l"/>
                <a:tab pos="7600950" algn="l"/>
                <a:tab pos="8047038" algn="l"/>
                <a:tab pos="8494713" algn="l"/>
                <a:tab pos="8942388" algn="l"/>
              </a:tabLst>
            </a:pPr>
            <a:fld id="{B68A4959-2B1E-4AA1-B805-AA2C9FEC9A93}" type="slidenum">
              <a:rPr sz="1100">
                <a:solidFill>
                  <a:srgbClr val="000000"/>
                </a:solidFill>
                <a:latin typeface="Arial" pitchFamily="34" charset="0"/>
                <a:ea typeface="MS PGothic" pitchFamily="34" charset="-128"/>
              </a:rPr>
              <a:pPr algn="l" rtl="0">
                <a:tabLst>
                  <a:tab pos="0" algn="l"/>
                  <a:tab pos="444500" algn="l"/>
                  <a:tab pos="892175" algn="l"/>
                  <a:tab pos="1339850" algn="l"/>
                  <a:tab pos="1785938" algn="l"/>
                  <a:tab pos="2233613" algn="l"/>
                  <a:tab pos="2681288" algn="l"/>
                  <a:tab pos="3128963" algn="l"/>
                  <a:tab pos="3575050" algn="l"/>
                  <a:tab pos="4022725" algn="l"/>
                  <a:tab pos="4470400" algn="l"/>
                  <a:tab pos="4916488" algn="l"/>
                  <a:tab pos="5364163" algn="l"/>
                  <a:tab pos="5811838" algn="l"/>
                  <a:tab pos="6259513" algn="l"/>
                  <a:tab pos="6705600" algn="l"/>
                  <a:tab pos="7153275" algn="l"/>
                  <a:tab pos="7600950" algn="l"/>
                  <a:tab pos="8047038" algn="l"/>
                  <a:tab pos="8494713" algn="l"/>
                  <a:tab pos="8942388" algn="l"/>
                </a:tabLst>
              </a:pPr>
              <a:t>6</a:t>
            </a:fld>
            <a:endParaRPr lang="de" altLang="fr-FR" sz="1100">
              <a:solidFill>
                <a:srgbClr val="000000"/>
              </a:solidFill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21507" name="Text Box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54075" y="744538"/>
            <a:ext cx="4960938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8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889000" y="4716463"/>
            <a:ext cx="4887913" cy="4464050"/>
          </a:xfrm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 rtl="0" eaLnBrk="1" hangingPunct="1">
              <a:defRPr/>
            </a:pPr>
            <a:r>
              <a:rPr lang="de" b="0" i="0" u="none" baseline="0"/>
              <a:t>Animierte Folie</a:t>
            </a:r>
          </a:p>
          <a:p>
            <a:pPr algn="l" rtl="0" eaLnBrk="1" hangingPunct="1">
              <a:defRPr/>
            </a:pPr>
            <a:r>
              <a:rPr lang="de" b="0" i="0" u="none" baseline="0"/>
              <a:t>5 Min.:</a:t>
            </a:r>
          </a:p>
          <a:p>
            <a:pPr marL="171450" indent="-171450" algn="l" rtl="0" eaLnBrk="1" hangingPunct="1">
              <a:buFont typeface="Arial" panose="020B0604020202020204" pitchFamily="34" charset="0"/>
              <a:buChar char="•"/>
              <a:defRPr/>
            </a:pPr>
            <a:r>
              <a:rPr lang="de" b="0" i="0" u="none" baseline="0"/>
              <a:t>Schritt 2: Bitten Sie die Teams, 3 Hauptachsen der TOTAL-Charta herauszuarbeiten. </a:t>
            </a:r>
          </a:p>
          <a:p>
            <a:pPr marL="171450" indent="-171450" algn="l" rtl="0" eaLnBrk="1" hangingPunct="1">
              <a:buFont typeface="Arial" panose="020B0604020202020204" pitchFamily="34" charset="0"/>
              <a:buChar char="•"/>
              <a:defRPr/>
            </a:pPr>
            <a:r>
              <a:rPr lang="de" b="0" i="0" u="none" baseline="0"/>
              <a:t>Dazu ist Folgendes notwendig:</a:t>
            </a:r>
          </a:p>
          <a:p>
            <a:pPr marL="628650" lvl="1" indent="-171450" algn="l" rtl="0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de" b="0" i="0" u="none" baseline="0"/>
              <a:t>Die 10 Themen (Post-It) müssen entsprechend der Achse auf dem Karton gruppiert werden.</a:t>
            </a:r>
            <a:endParaRPr lang="de" dirty="0" smtClean="0"/>
          </a:p>
          <a:p>
            <a:pPr marL="628650" lvl="1" indent="-171450" algn="l" rtl="0" eaLnBrk="1" hangingPunct="1">
              <a:buFontTx/>
              <a:buChar char="-"/>
              <a:defRPr/>
            </a:pPr>
            <a:r>
              <a:rPr lang="de" b="0" i="0" u="none" baseline="0"/>
              <a:t>Jede Achse muss benannt werden, beginnend mit einem Aktionsverb (Filzstift + Karton). </a:t>
            </a:r>
          </a:p>
          <a:p>
            <a:pPr marL="171450" indent="-171450" algn="l" rtl="0" eaLnBrk="1" hangingPunct="1">
              <a:buFont typeface="Arial" panose="020B0604020202020204" pitchFamily="34" charset="0"/>
              <a:buChar char="•"/>
              <a:defRPr/>
            </a:pPr>
            <a:r>
              <a:rPr lang="de" b="0" i="0" u="none" baseline="0"/>
              <a:t>Art der erwarteten Antwort:</a:t>
            </a:r>
          </a:p>
          <a:p>
            <a:pPr marL="628650" lvl="1" indent="-171450" algn="l" rtl="0" eaLnBrk="1" hangingPunct="1">
              <a:buFont typeface="Arial" panose="020B0604020202020204" pitchFamily="34" charset="0"/>
              <a:buChar char="•"/>
              <a:defRPr/>
            </a:pPr>
            <a:r>
              <a:rPr lang="de" b="0" i="0" u="none" baseline="0"/>
              <a:t>Achse 1: Steigern des Engagements der Führungskräfte </a:t>
            </a:r>
          </a:p>
          <a:p>
            <a:pPr marL="628650" lvl="1" indent="-171450" algn="l" rtl="0" eaLnBrk="1" hangingPunct="1">
              <a:buFont typeface="Arial" panose="020B0604020202020204" pitchFamily="34" charset="0"/>
              <a:buChar char="•"/>
              <a:defRPr/>
            </a:pPr>
            <a:r>
              <a:rPr lang="de" b="0" i="0" u="none" baseline="0"/>
              <a:t>Achse 2: Entwickeln von HSE-Methoden und -Praktiken</a:t>
            </a:r>
          </a:p>
          <a:p>
            <a:pPr marL="628650" lvl="1" indent="-171450" algn="l" rtl="0" eaLnBrk="1" hangingPunct="1">
              <a:buFont typeface="Arial" panose="020B0604020202020204" pitchFamily="34" charset="0"/>
              <a:buChar char="•"/>
              <a:defRPr/>
            </a:pPr>
            <a:r>
              <a:rPr lang="de" b="0" i="0" u="none" baseline="0"/>
              <a:t>Achse 3: Verbessern der Transparenz und der Kommunikation mit Dritten</a:t>
            </a:r>
          </a:p>
          <a:p>
            <a:pPr algn="l" rtl="0" eaLnBrk="1" hangingPunct="1">
              <a:defRPr/>
            </a:pPr>
            <a:r>
              <a:rPr lang="de" b="0" i="0" u="none" baseline="0"/>
              <a:t>1 Min.:</a:t>
            </a:r>
          </a:p>
          <a:p>
            <a:pPr marL="171450" indent="-171450" algn="l" rtl="0" eaLnBrk="1" hangingPunct="1">
              <a:buFont typeface="Arial" panose="020B0604020202020204" pitchFamily="34" charset="0"/>
              <a:buChar char="•"/>
              <a:defRPr/>
            </a:pPr>
            <a:r>
              <a:rPr lang="de" b="0" i="0" u="none" baseline="0"/>
              <a:t>Klicken, um die Verbesserung zu zeigen</a:t>
            </a:r>
          </a:p>
          <a:p>
            <a:pPr algn="l" rtl="0" eaLnBrk="1" hangingPunct="1">
              <a:defRPr/>
            </a:pPr>
            <a:endParaRPr lang="de" altLang="fr-FR" dirty="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417666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-2433" y="0"/>
            <a:ext cx="9146433" cy="6858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1188000" y="2106000"/>
            <a:ext cx="7276629" cy="1487487"/>
          </a:xfrm>
        </p:spPr>
        <p:txBody>
          <a:bodyPr lIns="0" rIns="0" anchor="b">
            <a:noAutofit/>
          </a:bodyPr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16" name="Espace réservé du texte 15"/>
          <p:cNvSpPr>
            <a:spLocks noGrp="1"/>
          </p:cNvSpPr>
          <p:nvPr>
            <p:ph type="body" sz="quarter" idx="10" hasCustomPrompt="1"/>
          </p:nvPr>
        </p:nvSpPr>
        <p:spPr>
          <a:xfrm>
            <a:off x="1188000" y="3639600"/>
            <a:ext cx="7276629" cy="1778000"/>
          </a:xfrm>
        </p:spPr>
        <p:txBody>
          <a:bodyPr lIns="0" rIns="0">
            <a:noAutofit/>
          </a:bodyPr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fr-FR" noProof="0" dirty="0" smtClean="0"/>
              <a:t>Cliquez pour modifier les styles des sous-titres du masque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6750000"/>
            <a:ext cx="9144000" cy="108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 descr="TOTAL_LOGO_bandeau_01_haut_T_RGB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" y="363225"/>
            <a:ext cx="6084167" cy="86093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ns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noProof="0" smtClean="0"/>
              <a:t>Presentation title - Place and Country - Date Month Day Year</a:t>
            </a:r>
            <a:endParaRPr lang="fr-FR" noProof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>
                <a:latin typeface="Arial" pitchFamily="34" charset="0"/>
                <a:cs typeface="Helvetica" pitchFamily="34" charset="0"/>
              </a:defRPr>
            </a:lvl1pPr>
          </a:lstStyle>
          <a:p>
            <a:r>
              <a:rPr lang="en-US" altLang="fr-FR" smtClean="0"/>
              <a:t>Kit intégration H3SE - TCG 1.3 – La charte HSEQ – V1</a:t>
            </a:r>
            <a:endParaRPr lang="fr-FR" altLang="fr-FR"/>
          </a:p>
        </p:txBody>
      </p:sp>
      <p:sp>
        <p:nvSpPr>
          <p:cNvPr id="4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782D6AF-16A7-4E04-847C-28A5C9A6757A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noProof="0" smtClean="0"/>
              <a:t>Presentation title - Place and Country - Date Month Day Year</a:t>
            </a:r>
            <a:endParaRPr lang="fr-FR" noProof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2"/>
          </p:nvPr>
        </p:nvSpPr>
        <p:spPr>
          <a:xfrm>
            <a:off x="457200" y="1125538"/>
            <a:ext cx="8218800" cy="5040311"/>
          </a:xfrm>
        </p:spPr>
        <p:txBody>
          <a:bodyPr/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</p:txBody>
      </p:sp>
    </p:spTree>
    <p:extLst>
      <p:ext uri="{BB962C8B-B14F-4D97-AF65-F5344CB8AC3E}">
        <p14:creationId xmlns="" xmlns:p14="http://schemas.microsoft.com/office/powerpoint/2010/main" val="3658184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2493952"/>
            <a:ext cx="7772400" cy="1362075"/>
          </a:xfrm>
        </p:spPr>
        <p:txBody>
          <a:bodyPr anchor="ctr">
            <a:noAutofit/>
          </a:bodyPr>
          <a:lstStyle>
            <a:lvl1pPr algn="l">
              <a:defRPr sz="3200" b="1" cap="all"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smtClean="0"/>
              <a:t>Presentation title - Place and Country - Date Month Day Year</a:t>
            </a:r>
            <a:endParaRPr lang="fr-FR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Rectangle 6"/>
          <p:cNvSpPr/>
          <p:nvPr userDrawn="1"/>
        </p:nvSpPr>
        <p:spPr>
          <a:xfrm>
            <a:off x="8928000" y="0"/>
            <a:ext cx="216000" cy="6858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Helvetica"/>
              <a:cs typeface="Helvetica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125538"/>
            <a:ext cx="4038600" cy="5000625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 marL="1080000" indent="-180000">
              <a:defRPr sz="12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125538"/>
            <a:ext cx="4038600" cy="5000625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smtClean="0"/>
              <a:t>Presentation title - Place and Country - Date Month Day Year</a:t>
            </a:r>
            <a:endParaRPr lang="fr-FR" noProof="0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que bar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457200" y="1695600"/>
            <a:ext cx="8218800" cy="428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dirty="0" smtClean="0"/>
              <a:t>Bar graph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Presentation title - Place and Country - Date Month Day Year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Espace réservé du texte 7"/>
          <p:cNvSpPr>
            <a:spLocks noGrp="1"/>
          </p:cNvSpPr>
          <p:nvPr>
            <p:ph type="body" sz="quarter" idx="13" hasCustomPrompt="1"/>
          </p:nvPr>
        </p:nvSpPr>
        <p:spPr>
          <a:xfrm>
            <a:off x="2267744" y="1418400"/>
            <a:ext cx="4608512" cy="338554"/>
          </a:xfrm>
        </p:spPr>
        <p:txBody>
          <a:bodyPr wrap="square" anchor="t" anchorCtr="1">
            <a:spAutoFit/>
          </a:bodyPr>
          <a:lstStyle>
            <a:lvl1pPr algn="ctr">
              <a:buNone/>
              <a:defRPr sz="1600"/>
            </a:lvl1pPr>
          </a:lstStyle>
          <a:p>
            <a:pPr lvl="0"/>
            <a:r>
              <a:rPr lang="fr-FR" dirty="0" smtClean="0"/>
              <a:t>Bar graph </a:t>
            </a:r>
            <a:r>
              <a:rPr lang="fr-FR" dirty="0" err="1" smtClean="0"/>
              <a:t>title</a:t>
            </a:r>
            <a:endParaRPr lang="fr-FR" dirty="0"/>
          </a:p>
        </p:txBody>
      </p:sp>
      <p:sp>
        <p:nvSpPr>
          <p:cNvPr id="8" name="Espace réservé du texte 8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dirty="0" smtClean="0"/>
              <a:t>Source</a:t>
            </a:r>
          </a:p>
        </p:txBody>
      </p:sp>
    </p:spTree>
    <p:extLst>
      <p:ext uri="{BB962C8B-B14F-4D97-AF65-F5344CB8AC3E}">
        <p14:creationId xmlns="" xmlns:p14="http://schemas.microsoft.com/office/powerpoint/2010/main" val="2300454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Graphiques bar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457200" y="972000"/>
            <a:ext cx="8218800" cy="248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dirty="0" smtClean="0"/>
              <a:t>Bar graph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Presentation title - Place and Country - Date Month Day Year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contenu 2"/>
          <p:cNvSpPr>
            <a:spLocks noGrp="1"/>
          </p:cNvSpPr>
          <p:nvPr>
            <p:ph idx="13" hasCustomPrompt="1"/>
          </p:nvPr>
        </p:nvSpPr>
        <p:spPr>
          <a:xfrm>
            <a:off x="457200" y="3510000"/>
            <a:ext cx="8218800" cy="248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dirty="0" smtClean="0"/>
              <a:t>Bar graph</a:t>
            </a:r>
            <a:endParaRPr lang="fr-FR" dirty="0"/>
          </a:p>
        </p:txBody>
      </p:sp>
      <p:sp>
        <p:nvSpPr>
          <p:cNvPr id="7" name="Espace réservé du texte 8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dirty="0" smtClean="0"/>
              <a:t>Source</a:t>
            </a:r>
          </a:p>
        </p:txBody>
      </p:sp>
    </p:spTree>
    <p:extLst>
      <p:ext uri="{BB962C8B-B14F-4D97-AF65-F5344CB8AC3E}">
        <p14:creationId xmlns="" xmlns:p14="http://schemas.microsoft.com/office/powerpoint/2010/main" val="2300454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que ann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457200" y="1767600"/>
            <a:ext cx="8218800" cy="42480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pPr lvl="0"/>
            <a:r>
              <a:rPr lang="fr-FR" dirty="0" smtClean="0"/>
              <a:t>Ring graph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Presentation title - Place and Country - Date Month Day Year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>
          <a:xfrm>
            <a:off x="2267744" y="1418400"/>
            <a:ext cx="4608512" cy="338554"/>
          </a:xfrm>
        </p:spPr>
        <p:txBody>
          <a:bodyPr wrap="square" anchor="t" anchorCtr="1">
            <a:spAutoFit/>
          </a:bodyPr>
          <a:lstStyle>
            <a:lvl1pPr algn="ctr">
              <a:spcBef>
                <a:spcPct val="50000"/>
              </a:spcBef>
              <a:buNone/>
              <a:defRPr sz="1600"/>
            </a:lvl1pPr>
          </a:lstStyle>
          <a:p>
            <a:pPr algn="ctr">
              <a:spcBef>
                <a:spcPct val="50000"/>
              </a:spcBef>
            </a:pPr>
            <a:r>
              <a:rPr lang="en-GB" sz="1600" dirty="0" smtClean="0">
                <a:cs typeface="Arial"/>
              </a:rPr>
              <a:t>Ring graph title</a:t>
            </a:r>
            <a:endParaRPr lang="en-GB" sz="1600" dirty="0">
              <a:cs typeface="Arial"/>
            </a:endParaRPr>
          </a:p>
        </p:txBody>
      </p:sp>
      <p:sp>
        <p:nvSpPr>
          <p:cNvPr id="7" name="Espace réservé du texte 8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dirty="0" smtClean="0"/>
              <a:t>Source</a:t>
            </a:r>
          </a:p>
        </p:txBody>
      </p:sp>
    </p:spTree>
    <p:extLst>
      <p:ext uri="{BB962C8B-B14F-4D97-AF65-F5344CB8AC3E}">
        <p14:creationId xmlns="" xmlns:p14="http://schemas.microsoft.com/office/powerpoint/2010/main" val="2300454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457200" y="1125538"/>
            <a:ext cx="8218488" cy="4896000"/>
          </a:xfrm>
          <a:prstGeom prst="rect">
            <a:avLst/>
          </a:prstGeom>
        </p:spPr>
        <p:txBody>
          <a:bodyPr anchor="t" anchorCtr="0"/>
          <a:lstStyle>
            <a:lvl1pPr>
              <a:defRPr/>
            </a:lvl1pPr>
          </a:lstStyle>
          <a:p>
            <a:pPr lvl="0"/>
            <a:r>
              <a:rPr lang="fr-FR" dirty="0" smtClean="0"/>
              <a:t>Table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Presentation title - Place and Country - Date Month Day Year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Espace réservé du texte 8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dirty="0" smtClean="0"/>
              <a:t>Source</a:t>
            </a:r>
          </a:p>
        </p:txBody>
      </p:sp>
    </p:spTree>
    <p:extLst>
      <p:ext uri="{BB962C8B-B14F-4D97-AF65-F5344CB8AC3E}">
        <p14:creationId xmlns="" xmlns:p14="http://schemas.microsoft.com/office/powerpoint/2010/main" val="2300454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smtClean="0"/>
              <a:t>Presentation title - Place and Country - Date Month Day Year</a:t>
            </a:r>
            <a:endParaRPr lang="fr-FR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957685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8488" cy="635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 noProof="0" dirty="0" smtClean="0"/>
              <a:t>Cliquez et modifiez le titre</a:t>
            </a:r>
            <a:endParaRPr lang="fr-FR" noProof="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57200" y="6411916"/>
            <a:ext cx="5562600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900">
                <a:solidFill>
                  <a:schemeClr val="tx1"/>
                </a:solidFill>
                <a:latin typeface="+mn-lt"/>
                <a:cs typeface="Helvetica"/>
              </a:defRPr>
            </a:lvl1pPr>
          </a:lstStyle>
          <a:p>
            <a:r>
              <a:rPr lang="en-US" dirty="0" smtClean="0"/>
              <a:t>Presentation title - Place and Country - Date Month Day Year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411916"/>
            <a:ext cx="725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Helvetica"/>
              </a:defRPr>
            </a:lvl1pPr>
          </a:lstStyle>
          <a:p>
            <a:fld id="{21F90BE8-D879-4F46-ACF9-7BCC67DCFB75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9031305" y="0"/>
            <a:ext cx="112695" cy="6858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Helvetica"/>
              <a:cs typeface="Helvetica"/>
            </a:endParaRPr>
          </a:p>
        </p:txBody>
      </p:sp>
      <p:cxnSp>
        <p:nvCxnSpPr>
          <p:cNvPr id="9" name="Connecteur droit 8"/>
          <p:cNvCxnSpPr/>
          <p:nvPr/>
        </p:nvCxnSpPr>
        <p:spPr>
          <a:xfrm>
            <a:off x="457200" y="6311850"/>
            <a:ext cx="8686800" cy="1588"/>
          </a:xfrm>
          <a:prstGeom prst="line">
            <a:avLst/>
          </a:prstGeom>
          <a:ln w="9525" cap="flat" cmpd="sng" algn="ctr">
            <a:solidFill>
              <a:schemeClr val="accent3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 rot="5400000">
            <a:off x="7334251" y="6594478"/>
            <a:ext cx="365125" cy="1588"/>
          </a:xfrm>
          <a:prstGeom prst="line">
            <a:avLst/>
          </a:prstGeom>
          <a:ln w="6350" cap="flat" cmpd="sng" algn="ctr">
            <a:solidFill>
              <a:schemeClr val="tx1">
                <a:alpha val="7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Espace réservé du texte 3"/>
          <p:cNvSpPr>
            <a:spLocks noGrp="1"/>
          </p:cNvSpPr>
          <p:nvPr>
            <p:ph type="body" idx="1"/>
          </p:nvPr>
        </p:nvSpPr>
        <p:spPr>
          <a:xfrm>
            <a:off x="457200" y="1124744"/>
            <a:ext cx="8218488" cy="50014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dirty="0" smtClean="0"/>
              <a:t>Modifiez les styles du texte du masque</a:t>
            </a:r>
          </a:p>
          <a:p>
            <a:pPr lvl="1"/>
            <a:r>
              <a:rPr lang="fr-FR" noProof="0" dirty="0" smtClean="0"/>
              <a:t>Deuxième niveau</a:t>
            </a:r>
          </a:p>
          <a:p>
            <a:pPr lvl="2"/>
            <a:r>
              <a:rPr lang="fr-FR" noProof="0" dirty="0" smtClean="0"/>
              <a:t>Troisième niveau</a:t>
            </a:r>
          </a:p>
          <a:p>
            <a:pPr lvl="3"/>
            <a:r>
              <a:rPr lang="fr-FR" noProof="0" dirty="0" smtClean="0"/>
              <a:t>Quatrième niveau</a:t>
            </a:r>
          </a:p>
        </p:txBody>
      </p:sp>
      <p:pic>
        <p:nvPicPr>
          <p:cNvPr id="11" name="Image 10" descr="TOTAL_ADM.pn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5087" y="6374892"/>
            <a:ext cx="1008000" cy="40214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90" r:id="rId2"/>
    <p:sldLayoutId id="2147483658" r:id="rId3"/>
    <p:sldLayoutId id="2147483659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2200" b="1" i="0" kern="1200" cap="all">
          <a:solidFill>
            <a:schemeClr val="accent3">
              <a:lumMod val="75000"/>
            </a:schemeClr>
          </a:solidFill>
          <a:latin typeface="+mj-lt"/>
          <a:ea typeface="+mj-ea"/>
          <a:cs typeface="Arial"/>
        </a:defRPr>
      </a:lvl1pPr>
    </p:titleStyle>
    <p:bodyStyle>
      <a:lvl1pPr marL="285750" indent="-285750" algn="l" defTabSz="457200" rtl="0" eaLnBrk="1" latinLnBrk="0" hangingPunct="1">
        <a:spcBef>
          <a:spcPts val="300"/>
        </a:spcBef>
        <a:spcAft>
          <a:spcPts val="300"/>
        </a:spcAft>
        <a:buClr>
          <a:schemeClr val="accent3">
            <a:lumMod val="75000"/>
          </a:schemeClr>
        </a:buClr>
        <a:buSzPct val="120000"/>
        <a:buFont typeface="Lucida Grande"/>
        <a:buChar char="●"/>
        <a:defRPr sz="2000" kern="1200">
          <a:solidFill>
            <a:schemeClr val="tx1"/>
          </a:solidFill>
          <a:latin typeface="+mn-lt"/>
          <a:ea typeface="+mn-ea"/>
          <a:cs typeface="Arial"/>
        </a:defRPr>
      </a:lvl1pPr>
      <a:lvl2pPr marL="447675" indent="-180975" algn="l" defTabSz="533400" rtl="0" eaLnBrk="1" latinLnBrk="0" hangingPunct="1">
        <a:spcBef>
          <a:spcPts val="300"/>
        </a:spcBef>
        <a:spcAft>
          <a:spcPts val="300"/>
        </a:spcAft>
        <a:buClr>
          <a:schemeClr val="accent3">
            <a:lumMod val="75000"/>
          </a:schemeClr>
        </a:buClr>
        <a:buFont typeface="Lucida Grande"/>
        <a:buChar char="-"/>
        <a:defRPr sz="1800" kern="1200">
          <a:solidFill>
            <a:schemeClr val="tx1"/>
          </a:solidFill>
          <a:latin typeface="+mn-lt"/>
          <a:ea typeface="+mn-ea"/>
          <a:cs typeface="Arial"/>
        </a:defRPr>
      </a:lvl2pPr>
      <a:lvl3pPr marL="806450" indent="-180975" algn="l" defTabSz="457200" rtl="0" eaLnBrk="1" latinLnBrk="0" hangingPunct="1">
        <a:spcBef>
          <a:spcPts val="300"/>
        </a:spcBef>
        <a:spcAft>
          <a:spcPts val="300"/>
        </a:spcAft>
        <a:buClr>
          <a:schemeClr val="accent3">
            <a:lumMod val="75000"/>
          </a:schemeClr>
        </a:buClr>
        <a:buSzPct val="100000"/>
        <a:buFont typeface="Lucida Grande"/>
        <a:buChar char="•"/>
        <a:defRPr sz="1600" kern="1200">
          <a:solidFill>
            <a:schemeClr val="tx1"/>
          </a:solidFill>
          <a:latin typeface="+mn-lt"/>
          <a:ea typeface="+mn-ea"/>
          <a:cs typeface="Arial"/>
        </a:defRPr>
      </a:lvl3pPr>
      <a:lvl4pPr marL="1076325" indent="-171450" algn="l" defTabSz="457200" rtl="0" eaLnBrk="1" latinLnBrk="0" hangingPunct="1">
        <a:spcBef>
          <a:spcPts val="300"/>
        </a:spcBef>
        <a:spcAft>
          <a:spcPts val="300"/>
        </a:spcAft>
        <a:buClr>
          <a:schemeClr val="accent3">
            <a:lumMod val="75000"/>
          </a:schemeClr>
        </a:buClr>
        <a:buSzPct val="80000"/>
        <a:buFont typeface="Lucida Grande"/>
        <a:buChar char="-"/>
        <a:tabLst/>
        <a:defRPr sz="1600" kern="1200">
          <a:solidFill>
            <a:schemeClr val="tx1"/>
          </a:solidFill>
          <a:latin typeface="+mn-lt"/>
          <a:ea typeface="+mn-ea"/>
          <a:cs typeface="Helvetica"/>
        </a:defRPr>
      </a:lvl4pPr>
      <a:lvl5pPr marL="1260000" indent="-180975" algn="l" defTabSz="352425" rtl="0" eaLnBrk="1" latinLnBrk="0" hangingPunct="1">
        <a:spcBef>
          <a:spcPts val="300"/>
        </a:spcBef>
        <a:spcAft>
          <a:spcPts val="300"/>
        </a:spcAft>
        <a:buClr>
          <a:srgbClr val="800000"/>
        </a:buClr>
        <a:buSzPct val="100000"/>
        <a:buFont typeface="Lucida Grande"/>
        <a:buNone/>
        <a:defRPr sz="1600" kern="1200">
          <a:solidFill>
            <a:schemeClr val="tx1"/>
          </a:solidFill>
          <a:latin typeface="+mn-lt"/>
          <a:ea typeface="+mn-ea"/>
          <a:cs typeface="Helvetic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ZoneTexte 1"/>
          <p:cNvSpPr txBox="1">
            <a:spLocks noChangeArrowheads="1"/>
          </p:cNvSpPr>
          <p:nvPr/>
        </p:nvSpPr>
        <p:spPr bwMode="auto">
          <a:xfrm>
            <a:off x="3200400" y="3276600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rtl="0" eaLnBrk="1" hangingPunct="1"/>
            <a:endParaRPr lang="en" altLang="fr-FR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1187450" y="2106613"/>
            <a:ext cx="7277100" cy="1487487"/>
          </a:xfrm>
        </p:spPr>
        <p:txBody>
          <a:bodyPr/>
          <a:lstStyle/>
          <a:p>
            <a:pPr algn="l" rtl="0" eaLnBrk="1" fontAlgn="auto" hangingPunct="1">
              <a:spcAft>
                <a:spcPts val="0"/>
              </a:spcAft>
              <a:defRPr/>
            </a:pPr>
            <a:r>
              <a:rPr lang="en" b="1" i="0" u="none" baseline="0">
                <a:ea typeface="+mj-ea"/>
              </a:rPr>
              <a:t>The HSEQ Charter</a:t>
            </a:r>
            <a:endParaRPr lang="en" dirty="0">
              <a:ea typeface="+mj-ea"/>
            </a:endParaRPr>
          </a:p>
        </p:txBody>
      </p:sp>
      <p:sp>
        <p:nvSpPr>
          <p:cNvPr id="15363" name="Espace réservé du texte 5"/>
          <p:cNvSpPr>
            <a:spLocks noGrp="1"/>
          </p:cNvSpPr>
          <p:nvPr>
            <p:ph type="body" sz="quarter" idx="10"/>
          </p:nvPr>
        </p:nvSpPr>
        <p:spPr>
          <a:xfrm>
            <a:off x="1187450" y="3640138"/>
            <a:ext cx="7277100" cy="1778000"/>
          </a:xfrm>
        </p:spPr>
        <p:txBody>
          <a:bodyPr/>
          <a:lstStyle/>
          <a:p>
            <a:r>
              <a:rPr lang="en" dirty="0" smtClean="0">
                <a:cs typeface="Arial" pitchFamily="34" charset="0"/>
              </a:rPr>
              <a:t>Safety Training for New Recruits</a:t>
            </a:r>
          </a:p>
          <a:p>
            <a:pPr algn="l" rtl="0" eaLnBrk="1" hangingPunct="1"/>
            <a:r>
              <a:rPr lang="en" b="0" i="0" u="none" baseline="0" dirty="0" smtClean="0">
                <a:cs typeface="Arial" pitchFamily="34" charset="0"/>
              </a:rPr>
              <a:t>Module </a:t>
            </a:r>
            <a:r>
              <a:rPr lang="en" b="0" i="0" u="none" baseline="0" dirty="0">
                <a:cs typeface="Arial" pitchFamily="34" charset="0"/>
              </a:rPr>
              <a:t>TCG 1.3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ZoneTexte 1"/>
          <p:cNvSpPr txBox="1">
            <a:spLocks noChangeArrowheads="1"/>
          </p:cNvSpPr>
          <p:nvPr/>
        </p:nvSpPr>
        <p:spPr bwMode="auto">
          <a:xfrm>
            <a:off x="3200400" y="3276600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rtl="0" eaLnBrk="1" hangingPunct="1"/>
            <a:endParaRPr lang="de" altLang="fr-FR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1187450" y="2106613"/>
            <a:ext cx="7277100" cy="1487487"/>
          </a:xfrm>
        </p:spPr>
        <p:txBody>
          <a:bodyPr/>
          <a:lstStyle/>
          <a:p>
            <a:pPr algn="l" rtl="0" eaLnBrk="1" fontAlgn="auto" hangingPunct="1">
              <a:spcAft>
                <a:spcPts val="0"/>
              </a:spcAft>
              <a:defRPr/>
            </a:pPr>
            <a:r>
              <a:rPr lang="de" b="1" i="0" u="none" baseline="0">
                <a:ea typeface="+mj-ea"/>
              </a:rPr>
              <a:t>DIE HSEQ-Charta</a:t>
            </a:r>
            <a:endParaRPr lang="de" dirty="0">
              <a:ea typeface="+mj-ea"/>
            </a:endParaRPr>
          </a:p>
        </p:txBody>
      </p:sp>
      <p:sp>
        <p:nvSpPr>
          <p:cNvPr id="15363" name="Espace réservé du texte 5"/>
          <p:cNvSpPr>
            <a:spLocks noGrp="1"/>
          </p:cNvSpPr>
          <p:nvPr>
            <p:ph type="body" sz="quarter" idx="10"/>
          </p:nvPr>
        </p:nvSpPr>
        <p:spPr>
          <a:xfrm>
            <a:off x="1187450" y="3640138"/>
            <a:ext cx="7277100" cy="1778000"/>
          </a:xfrm>
        </p:spPr>
        <p:txBody>
          <a:bodyPr/>
          <a:lstStyle/>
          <a:p>
            <a:pPr algn="l" rtl="0" eaLnBrk="1" hangingPunct="1"/>
            <a:r>
              <a:rPr lang="de" b="0" i="0" u="none" baseline="0">
                <a:cs typeface="Arial" pitchFamily="34" charset="0"/>
              </a:rPr>
              <a:t>H3SE-Integrationskit</a:t>
            </a:r>
          </a:p>
          <a:p>
            <a:pPr algn="l" rtl="0" eaLnBrk="1" hangingPunct="1"/>
            <a:r>
              <a:rPr lang="de" b="0" i="0" u="none" baseline="0">
                <a:cs typeface="Arial" pitchFamily="34" charset="0"/>
              </a:rPr>
              <a:t>Modul TCG 1.3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>
              <a:defRPr/>
            </a:pPr>
            <a:r>
              <a:rPr lang="de" b="1" i="0" u="none" baseline="0"/>
              <a:t>ZIELE DES MODULS</a:t>
            </a:r>
            <a:endParaRPr lang="de" dirty="0"/>
          </a:p>
        </p:txBody>
      </p:sp>
      <p:sp>
        <p:nvSpPr>
          <p:cNvPr id="16386" name="Espace réservé du texte 2"/>
          <p:cNvSpPr>
            <a:spLocks noGrp="1"/>
          </p:cNvSpPr>
          <p:nvPr>
            <p:ph type="body" sz="quarter" idx="12"/>
          </p:nvPr>
        </p:nvSpPr>
        <p:spPr>
          <a:xfrm>
            <a:off x="457200" y="1125538"/>
            <a:ext cx="8218488" cy="5040312"/>
          </a:xfrm>
        </p:spPr>
        <p:txBody>
          <a:bodyPr/>
          <a:lstStyle/>
          <a:p>
            <a:pPr marL="0" indent="0" algn="l" rtl="0">
              <a:buFont typeface="Lucida Grande"/>
              <a:buNone/>
            </a:pPr>
            <a:r>
              <a:rPr lang="de" b="0" i="0" u="none" baseline="0">
                <a:cs typeface="Arial" pitchFamily="34" charset="0"/>
              </a:rPr>
              <a:t>Am Ende dieses Moduls:</a:t>
            </a:r>
          </a:p>
          <a:p>
            <a:pPr marL="0" indent="0" algn="l" rtl="0"/>
            <a:endParaRPr lang="de" altLang="fr-FR" dirty="0" smtClean="0">
              <a:cs typeface="Arial" pitchFamily="34" charset="0"/>
            </a:endParaRPr>
          </a:p>
          <a:p>
            <a:pPr marL="263525" indent="-263525" algn="just" rtl="0"/>
            <a:r>
              <a:rPr lang="de" b="0" i="0" u="none" baseline="0">
                <a:cs typeface="Arial" pitchFamily="34" charset="0"/>
              </a:rPr>
              <a:t>Können Sie die Verbindung zwischen dem Sicherheitswert und der HSEQ-Charta herstellen.</a:t>
            </a:r>
          </a:p>
          <a:p>
            <a:pPr marL="263525" indent="-263525" algn="just" rtl="0"/>
            <a:endParaRPr lang="de" altLang="fr-FR" dirty="0" smtClean="0">
              <a:cs typeface="Arial" pitchFamily="34" charset="0"/>
            </a:endParaRPr>
          </a:p>
          <a:p>
            <a:pPr marL="263525" indent="-263525" algn="just" rtl="0"/>
            <a:r>
              <a:rPr lang="de" b="0" i="0" u="none" baseline="0">
                <a:cs typeface="Arial" pitchFamily="34" charset="0"/>
              </a:rPr>
              <a:t>Kennen Sie die HSEQ-Charta und können deren Grundsätze erklären. </a:t>
            </a:r>
          </a:p>
        </p:txBody>
      </p:sp>
      <p:sp>
        <p:nvSpPr>
          <p:cNvPr id="16387" name="Espace réservé du pied de page 3"/>
          <p:cNvSpPr>
            <a:spLocks noGrp="1"/>
          </p:cNvSpPr>
          <p:nvPr>
            <p:ph type="ftr" sz="quarter" idx="4294967295"/>
          </p:nvPr>
        </p:nvSpPr>
        <p:spPr bwMode="auto">
          <a:xfrm>
            <a:off x="457200" y="6411913"/>
            <a:ext cx="55626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l" rtl="0"/>
            <a:r>
              <a:rPr lang="de" sz="1000" b="0" i="0" u="none" baseline="0" dirty="0">
                <a:latin typeface="Arial" pitchFamily="34" charset="0"/>
                <a:cs typeface="Helvetica" pitchFamily="34" charset="0"/>
              </a:rPr>
              <a:t>H3SE-Integrationskit - TCG 1.3 – HSEQ-Charta – V2</a:t>
            </a:r>
            <a:endParaRPr lang="de" altLang="fr-FR" sz="1000" dirty="0" smtClean="0">
              <a:latin typeface="Arial" pitchFamily="34" charset="0"/>
              <a:cs typeface="Helvetica" pitchFamily="34" charset="0"/>
            </a:endParaRPr>
          </a:p>
        </p:txBody>
      </p:sp>
      <p:sp>
        <p:nvSpPr>
          <p:cNvPr id="16388" name="Espace réservé du numéro de diapositive 4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411913"/>
            <a:ext cx="725488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BA29D44D-D564-4F21-87C7-E8BA5F4CC2B3}" type="slidenum">
              <a:rPr sz="1800">
                <a:solidFill>
                  <a:schemeClr val="tx1"/>
                </a:solidFill>
                <a:cs typeface="+mn-cs"/>
              </a:rPr>
              <a:pPr/>
              <a:t>3</a:t>
            </a:fld>
            <a:endParaRPr lang="de" altLang="fr-FR" sz="1800" dirty="0">
              <a:solidFill>
                <a:schemeClr val="tx1"/>
              </a:solidFill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re 1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l" rtl="0" eaLnBrk="1" hangingPunct="1"/>
            <a:r>
              <a:rPr lang="de" b="1" i="0" u="none" cap="none" baseline="0">
                <a:cs typeface="Arial" pitchFamily="34" charset="0"/>
              </a:rPr>
              <a:t>Charta für Umwelt, Gesundheit, Sicherheit und Qualität</a:t>
            </a:r>
            <a:r>
              <a:rPr lang="de" cap="none">
                <a:cs typeface="Arial" pitchFamily="34" charset="0"/>
              </a:rPr>
              <a:t/>
            </a:r>
            <a:br>
              <a:rPr lang="de" cap="none">
                <a:cs typeface="Arial" pitchFamily="34" charset="0"/>
              </a:rPr>
            </a:br>
            <a:endParaRPr lang="de" altLang="fr-FR" cap="none" smtClean="0">
              <a:cs typeface="Arial" pitchFamily="34" charset="0"/>
            </a:endParaRPr>
          </a:p>
        </p:txBody>
      </p:sp>
      <p:pic>
        <p:nvPicPr>
          <p:cNvPr id="17411" name="Image 1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765175"/>
            <a:ext cx="3798888" cy="537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2" name="Rectangle 13"/>
          <p:cNvSpPr>
            <a:spLocks noChangeArrowheads="1"/>
          </p:cNvSpPr>
          <p:nvPr/>
        </p:nvSpPr>
        <p:spPr bwMode="auto">
          <a:xfrm>
            <a:off x="4421188" y="2435225"/>
            <a:ext cx="4471987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 eaLnBrk="1" hangingPunct="1"/>
            <a:r>
              <a:rPr lang="de" b="1" i="1" u="none" baseline="0">
                <a:solidFill>
                  <a:srgbClr val="002060"/>
                </a:solidFill>
              </a:rPr>
              <a:t>Artikel 1 </a:t>
            </a:r>
          </a:p>
          <a:p>
            <a:pPr algn="just" rtl="0" eaLnBrk="1" hangingPunct="1"/>
            <a:r>
              <a:rPr lang="de" b="0" i="0" u="none" baseline="0"/>
              <a:t>„Total stellt die Sicherheit, die Gesundheit, die Achtung der Umwelt, die Zufriedenheit seiner Kunden, das Zuhören und den Dialog mit allen seinen Interessengruppen an oberste Stelle seiner Prioritäten.“</a:t>
            </a:r>
          </a:p>
        </p:txBody>
      </p:sp>
      <p:sp>
        <p:nvSpPr>
          <p:cNvPr id="17413" name="Espace réservé du numéro de diapositive 1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411913"/>
            <a:ext cx="725488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BF6D146B-E0B7-4BC6-A16A-D04FA1857B39}" type="slidenum">
              <a:rPr sz="1800">
                <a:solidFill>
                  <a:schemeClr val="tx1"/>
                </a:solidFill>
                <a:cs typeface="+mn-cs"/>
              </a:rPr>
              <a:pPr/>
              <a:t>4</a:t>
            </a:fld>
            <a:endParaRPr lang="de" altLang="fr-FR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7" name="Espace réservé du pied de page 3"/>
          <p:cNvSpPr>
            <a:spLocks noGrp="1"/>
          </p:cNvSpPr>
          <p:nvPr>
            <p:ph type="ftr" sz="quarter" idx="4294967295"/>
          </p:nvPr>
        </p:nvSpPr>
        <p:spPr bwMode="auto">
          <a:xfrm>
            <a:off x="457200" y="6411913"/>
            <a:ext cx="55626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l" rtl="0"/>
            <a:r>
              <a:rPr lang="de" sz="1050" b="0" i="0" u="none" baseline="0" dirty="0">
                <a:latin typeface="Arial" pitchFamily="34" charset="0"/>
                <a:cs typeface="Helvetica" pitchFamily="34" charset="0"/>
              </a:rPr>
              <a:t>H3SE-Integrationskit - TCG 1.3 – HSEQ-Charta – V2</a:t>
            </a:r>
            <a:endParaRPr lang="de" altLang="fr-FR" sz="1050" dirty="0" smtClean="0">
              <a:latin typeface="Arial" pitchFamily="34" charset="0"/>
              <a:cs typeface="Helvetic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80000" cy="635000"/>
          </a:xfrm>
        </p:spPr>
        <p:txBody>
          <a:bodyPr/>
          <a:lstStyle/>
          <a:p>
            <a:pPr algn="l" rtl="0" eaLnBrk="1" hangingPunct="1">
              <a:defRPr/>
            </a:pPr>
            <a:r>
              <a:rPr lang="de" sz="2000" b="1" i="0" u="none" baseline="0" dirty="0"/>
              <a:t>Identifizieren der Elemente der HSE-Politik der Gruppe</a:t>
            </a:r>
          </a:p>
        </p:txBody>
      </p:sp>
      <p:sp>
        <p:nvSpPr>
          <p:cNvPr id="5" name="Carré corné 4"/>
          <p:cNvSpPr>
            <a:spLocks noChangeArrowheads="1"/>
          </p:cNvSpPr>
          <p:nvPr/>
        </p:nvSpPr>
        <p:spPr bwMode="auto">
          <a:xfrm>
            <a:off x="1116013" y="1038225"/>
            <a:ext cx="2055812" cy="1152525"/>
          </a:xfrm>
          <a:prstGeom prst="foldedCorner">
            <a:avLst>
              <a:gd name="adj" fmla="val 16667"/>
            </a:avLst>
          </a:prstGeom>
          <a:gradFill rotWithShape="1">
            <a:gsLst>
              <a:gs pos="0">
                <a:srgbClr val="FFFAF2"/>
              </a:gs>
              <a:gs pos="74001">
                <a:srgbClr val="FFD287"/>
              </a:gs>
              <a:gs pos="83000">
                <a:srgbClr val="FFD287"/>
              </a:gs>
              <a:gs pos="100000">
                <a:srgbClr val="FFE1AF"/>
              </a:gs>
            </a:gsLst>
            <a:lin ang="5400000" scaled="1"/>
          </a:gradFill>
          <a:ln w="9525">
            <a:solidFill>
              <a:srgbClr val="FFAA00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lIns="0" tIns="36000" rIns="0" bIns="36000" anchor="ctr"/>
          <a:lstStyle/>
          <a:p>
            <a:pPr algn="ctr" rtl="0" eaLnBrk="1" hangingPunct="1"/>
            <a:r>
              <a:rPr lang="de" b="0" i="0" u="none" baseline="0"/>
              <a:t>HSE-Engagement</a:t>
            </a:r>
          </a:p>
          <a:p>
            <a:pPr algn="ctr" rtl="0" eaLnBrk="1" hangingPunct="1"/>
            <a:r>
              <a:rPr lang="de" b="0" i="0" u="none" baseline="0"/>
              <a:t>Allgemeine Direktion</a:t>
            </a:r>
            <a:endParaRPr lang="de" altLang="fr-FR" dirty="0">
              <a:solidFill>
                <a:srgbClr val="000000"/>
              </a:solidFill>
            </a:endParaRPr>
          </a:p>
        </p:txBody>
      </p:sp>
      <p:sp>
        <p:nvSpPr>
          <p:cNvPr id="20" name="Carré corné 19"/>
          <p:cNvSpPr>
            <a:spLocks noChangeArrowheads="1"/>
          </p:cNvSpPr>
          <p:nvPr/>
        </p:nvSpPr>
        <p:spPr bwMode="auto">
          <a:xfrm>
            <a:off x="3851275" y="1038225"/>
            <a:ext cx="2057400" cy="1152525"/>
          </a:xfrm>
          <a:prstGeom prst="foldedCorner">
            <a:avLst>
              <a:gd name="adj" fmla="val 16667"/>
            </a:avLst>
          </a:prstGeom>
          <a:gradFill rotWithShape="1">
            <a:gsLst>
              <a:gs pos="0">
                <a:srgbClr val="FFFAF2"/>
              </a:gs>
              <a:gs pos="74001">
                <a:srgbClr val="FFD287"/>
              </a:gs>
              <a:gs pos="83000">
                <a:srgbClr val="FFD287"/>
              </a:gs>
              <a:gs pos="100000">
                <a:srgbClr val="FFE1AF"/>
              </a:gs>
            </a:gsLst>
            <a:lin ang="5400000" scaled="1"/>
          </a:gradFill>
          <a:ln w="9525">
            <a:solidFill>
              <a:srgbClr val="FFAA00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lIns="0" tIns="36000" rIns="0" bIns="36000" anchor="ctr"/>
          <a:lstStyle/>
          <a:p>
            <a:pPr algn="ctr" rtl="0" eaLnBrk="1" hangingPunct="1">
              <a:defRPr/>
            </a:pPr>
            <a:r>
              <a:rPr lang="de" b="0" i="0" u="none" baseline="0">
                <a:solidFill>
                  <a:srgbClr val="000000"/>
                </a:solidFill>
                <a:latin typeface="+mn-lt"/>
                <a:cs typeface="+mn-cs"/>
              </a:rPr>
              <a:t>Achtung </a:t>
            </a:r>
            <a:r>
              <a:rPr lang="de">
                <a:solidFill>
                  <a:srgbClr val="000000"/>
                </a:solidFill>
                <a:latin typeface="+mn-lt"/>
                <a:cs typeface="+mn-cs"/>
              </a:rPr>
              <a:t/>
            </a:r>
            <a:br>
              <a:rPr lang="de">
                <a:solidFill>
                  <a:srgbClr val="000000"/>
                </a:solidFill>
                <a:latin typeface="+mn-lt"/>
                <a:cs typeface="+mn-cs"/>
              </a:rPr>
            </a:br>
            <a:r>
              <a:rPr lang="de" b="0" i="0" u="none" baseline="0">
                <a:solidFill>
                  <a:srgbClr val="000000"/>
                </a:solidFill>
                <a:latin typeface="+mn-lt"/>
                <a:cs typeface="+mn-cs"/>
              </a:rPr>
              <a:t>der Gesetzgebung</a:t>
            </a:r>
            <a:endParaRPr lang="de" altLang="fr-FR" dirty="0">
              <a:solidFill>
                <a:srgbClr val="000000"/>
              </a:solidFill>
              <a:latin typeface="+mn-lt"/>
              <a:cs typeface="+mn-cs"/>
            </a:endParaRPr>
          </a:p>
        </p:txBody>
      </p:sp>
      <p:sp>
        <p:nvSpPr>
          <p:cNvPr id="21" name="Carré corné 20"/>
          <p:cNvSpPr>
            <a:spLocks noChangeArrowheads="1"/>
          </p:cNvSpPr>
          <p:nvPr/>
        </p:nvSpPr>
        <p:spPr bwMode="auto">
          <a:xfrm>
            <a:off x="6372224" y="1038225"/>
            <a:ext cx="2088000" cy="1152525"/>
          </a:xfrm>
          <a:prstGeom prst="foldedCorner">
            <a:avLst>
              <a:gd name="adj" fmla="val 16667"/>
            </a:avLst>
          </a:prstGeom>
          <a:gradFill rotWithShape="1">
            <a:gsLst>
              <a:gs pos="0">
                <a:srgbClr val="FFFAF2"/>
              </a:gs>
              <a:gs pos="74001">
                <a:srgbClr val="FFD287"/>
              </a:gs>
              <a:gs pos="83000">
                <a:srgbClr val="FFD287"/>
              </a:gs>
              <a:gs pos="100000">
                <a:srgbClr val="FFE1AF"/>
              </a:gs>
            </a:gsLst>
            <a:lin ang="5400000" scaled="1"/>
          </a:gradFill>
          <a:ln w="9525">
            <a:solidFill>
              <a:srgbClr val="FFAA00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lIns="0" tIns="36000" rIns="0" bIns="36000" anchor="ctr"/>
          <a:lstStyle/>
          <a:p>
            <a:pPr algn="ctr" rtl="0" eaLnBrk="1" hangingPunct="1">
              <a:defRPr/>
            </a:pPr>
            <a:r>
              <a:rPr lang="de" b="0" i="0" u="none" baseline="0">
                <a:solidFill>
                  <a:srgbClr val="000000"/>
                </a:solidFill>
                <a:latin typeface="+mn-lt"/>
                <a:cs typeface="+mn-cs"/>
              </a:rPr>
              <a:t>HSE-Kultur </a:t>
            </a:r>
          </a:p>
        </p:txBody>
      </p:sp>
      <p:sp>
        <p:nvSpPr>
          <p:cNvPr id="22" name="Carré corné 21"/>
          <p:cNvSpPr>
            <a:spLocks noChangeArrowheads="1"/>
          </p:cNvSpPr>
          <p:nvPr/>
        </p:nvSpPr>
        <p:spPr bwMode="auto">
          <a:xfrm>
            <a:off x="1116013" y="2387600"/>
            <a:ext cx="2055812" cy="1152525"/>
          </a:xfrm>
          <a:prstGeom prst="foldedCorner">
            <a:avLst>
              <a:gd name="adj" fmla="val 16667"/>
            </a:avLst>
          </a:prstGeom>
          <a:gradFill rotWithShape="1">
            <a:gsLst>
              <a:gs pos="0">
                <a:srgbClr val="FFFAF2"/>
              </a:gs>
              <a:gs pos="74001">
                <a:srgbClr val="FFD287"/>
              </a:gs>
              <a:gs pos="83000">
                <a:srgbClr val="FFD287"/>
              </a:gs>
              <a:gs pos="100000">
                <a:srgbClr val="FFE1AF"/>
              </a:gs>
            </a:gsLst>
            <a:lin ang="5400000" scaled="1"/>
          </a:gradFill>
          <a:ln w="9525">
            <a:solidFill>
              <a:srgbClr val="FFAA00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lIns="0" tIns="36000" rIns="0" bIns="36000" anchor="ctr"/>
          <a:lstStyle/>
          <a:p>
            <a:pPr algn="ctr" rtl="0" eaLnBrk="1" hangingPunct="1"/>
            <a:r>
              <a:rPr lang="de" b="0" i="0" u="none" baseline="0">
                <a:solidFill>
                  <a:srgbClr val="000000"/>
                </a:solidFill>
              </a:rPr>
              <a:t>HSE-Verwaltung</a:t>
            </a:r>
          </a:p>
          <a:p>
            <a:pPr algn="ctr" rtl="0" eaLnBrk="1" hangingPunct="1"/>
            <a:r>
              <a:rPr lang="de" b="0" i="0" u="none" baseline="0">
                <a:solidFill>
                  <a:srgbClr val="000000"/>
                </a:solidFill>
              </a:rPr>
              <a:t> der Partner </a:t>
            </a:r>
            <a:endParaRPr lang="de" altLang="fr-FR" dirty="0">
              <a:solidFill>
                <a:srgbClr val="000000"/>
              </a:solidFill>
            </a:endParaRPr>
          </a:p>
        </p:txBody>
      </p:sp>
      <p:sp>
        <p:nvSpPr>
          <p:cNvPr id="23" name="Carré corné 22"/>
          <p:cNvSpPr>
            <a:spLocks noChangeArrowheads="1"/>
          </p:cNvSpPr>
          <p:nvPr/>
        </p:nvSpPr>
        <p:spPr bwMode="auto">
          <a:xfrm>
            <a:off x="3851275" y="2387600"/>
            <a:ext cx="2057400" cy="1152525"/>
          </a:xfrm>
          <a:prstGeom prst="foldedCorner">
            <a:avLst>
              <a:gd name="adj" fmla="val 16667"/>
            </a:avLst>
          </a:prstGeom>
          <a:gradFill rotWithShape="1">
            <a:gsLst>
              <a:gs pos="0">
                <a:srgbClr val="FFFAF2"/>
              </a:gs>
              <a:gs pos="74001">
                <a:srgbClr val="FFD287"/>
              </a:gs>
              <a:gs pos="83000">
                <a:srgbClr val="FFD287"/>
              </a:gs>
              <a:gs pos="100000">
                <a:srgbClr val="FFE1AF"/>
              </a:gs>
            </a:gsLst>
            <a:lin ang="5400000" scaled="1"/>
          </a:gradFill>
          <a:ln w="9525">
            <a:solidFill>
              <a:srgbClr val="FFAA00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lIns="0" tIns="36000" rIns="0" bIns="36000" anchor="ctr"/>
          <a:lstStyle/>
          <a:p>
            <a:pPr algn="ctr" rtl="0" eaLnBrk="1" hangingPunct="1">
              <a:defRPr/>
            </a:pPr>
            <a:r>
              <a:rPr lang="de" b="0" i="0" u="none" baseline="0">
                <a:solidFill>
                  <a:srgbClr val="000000"/>
                </a:solidFill>
                <a:latin typeface="+mn-lt"/>
                <a:cs typeface="+mn-cs"/>
              </a:rPr>
              <a:t>Risikobewertung</a:t>
            </a:r>
          </a:p>
        </p:txBody>
      </p:sp>
      <p:sp>
        <p:nvSpPr>
          <p:cNvPr id="24" name="Carré corné 23"/>
          <p:cNvSpPr>
            <a:spLocks noChangeArrowheads="1"/>
          </p:cNvSpPr>
          <p:nvPr/>
        </p:nvSpPr>
        <p:spPr bwMode="auto">
          <a:xfrm>
            <a:off x="6372224" y="2387600"/>
            <a:ext cx="2088000" cy="1152525"/>
          </a:xfrm>
          <a:prstGeom prst="foldedCorner">
            <a:avLst>
              <a:gd name="adj" fmla="val 16667"/>
            </a:avLst>
          </a:prstGeom>
          <a:gradFill rotWithShape="1">
            <a:gsLst>
              <a:gs pos="0">
                <a:srgbClr val="FFFAF2"/>
              </a:gs>
              <a:gs pos="74001">
                <a:srgbClr val="FFD287"/>
              </a:gs>
              <a:gs pos="83000">
                <a:srgbClr val="FFD287"/>
              </a:gs>
              <a:gs pos="100000">
                <a:srgbClr val="FFE1AF"/>
              </a:gs>
            </a:gsLst>
            <a:lin ang="5400000" scaled="1"/>
          </a:gradFill>
          <a:ln w="9525">
            <a:solidFill>
              <a:srgbClr val="FFAA00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lIns="0" tIns="36000" rIns="0" bIns="36000" anchor="ctr"/>
          <a:lstStyle/>
          <a:p>
            <a:pPr algn="ctr" rtl="0" eaLnBrk="1" hangingPunct="1">
              <a:defRPr/>
            </a:pPr>
            <a:r>
              <a:rPr lang="de" b="0" i="0" u="none" baseline="0" dirty="0">
                <a:solidFill>
                  <a:srgbClr val="000000"/>
                </a:solidFill>
                <a:latin typeface="+mn-lt"/>
                <a:cs typeface="+mn-cs"/>
              </a:rPr>
              <a:t>Managementsystem </a:t>
            </a:r>
          </a:p>
          <a:p>
            <a:pPr algn="ctr" rtl="0" eaLnBrk="1" hangingPunct="1">
              <a:defRPr/>
            </a:pPr>
            <a:r>
              <a:rPr lang="de" b="0" i="0" u="none" baseline="0" dirty="0">
                <a:solidFill>
                  <a:srgbClr val="000000"/>
                </a:solidFill>
                <a:latin typeface="+mn-lt"/>
                <a:cs typeface="+mn-cs"/>
              </a:rPr>
              <a:t>HSE</a:t>
            </a:r>
          </a:p>
        </p:txBody>
      </p:sp>
      <p:sp>
        <p:nvSpPr>
          <p:cNvPr id="25" name="Carré corné 24"/>
          <p:cNvSpPr>
            <a:spLocks noChangeArrowheads="1"/>
          </p:cNvSpPr>
          <p:nvPr/>
        </p:nvSpPr>
        <p:spPr bwMode="auto">
          <a:xfrm>
            <a:off x="1116013" y="3736975"/>
            <a:ext cx="2055812" cy="1150938"/>
          </a:xfrm>
          <a:prstGeom prst="foldedCorner">
            <a:avLst>
              <a:gd name="adj" fmla="val 16667"/>
            </a:avLst>
          </a:prstGeom>
          <a:gradFill rotWithShape="1">
            <a:gsLst>
              <a:gs pos="0">
                <a:srgbClr val="FFFAF2"/>
              </a:gs>
              <a:gs pos="74001">
                <a:srgbClr val="FFD287"/>
              </a:gs>
              <a:gs pos="83000">
                <a:srgbClr val="FFD287"/>
              </a:gs>
              <a:gs pos="100000">
                <a:srgbClr val="FFE1AF"/>
              </a:gs>
            </a:gsLst>
            <a:lin ang="5400000" scaled="1"/>
          </a:gradFill>
          <a:ln w="9525">
            <a:solidFill>
              <a:srgbClr val="FFAA00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lIns="0" tIns="36000" rIns="0" bIns="36000" anchor="ctr"/>
          <a:lstStyle/>
          <a:p>
            <a:pPr algn="ctr" rtl="0" eaLnBrk="1" hangingPunct="1">
              <a:defRPr/>
            </a:pPr>
            <a:r>
              <a:rPr lang="de" b="0" i="0" u="none" baseline="0">
                <a:solidFill>
                  <a:srgbClr val="000000"/>
                </a:solidFill>
                <a:latin typeface="+mn-lt"/>
                <a:cs typeface="+mn-cs"/>
              </a:rPr>
              <a:t>Krisenmanagement</a:t>
            </a:r>
          </a:p>
        </p:txBody>
      </p:sp>
      <p:sp>
        <p:nvSpPr>
          <p:cNvPr id="26" name="Carré corné 25"/>
          <p:cNvSpPr>
            <a:spLocks noChangeArrowheads="1"/>
          </p:cNvSpPr>
          <p:nvPr/>
        </p:nvSpPr>
        <p:spPr bwMode="auto">
          <a:xfrm>
            <a:off x="3851275" y="3736975"/>
            <a:ext cx="2057400" cy="1150938"/>
          </a:xfrm>
          <a:prstGeom prst="foldedCorner">
            <a:avLst>
              <a:gd name="adj" fmla="val 16667"/>
            </a:avLst>
          </a:prstGeom>
          <a:gradFill rotWithShape="1">
            <a:gsLst>
              <a:gs pos="0">
                <a:srgbClr val="FFFAF2"/>
              </a:gs>
              <a:gs pos="74001">
                <a:srgbClr val="FFD287"/>
              </a:gs>
              <a:gs pos="83000">
                <a:srgbClr val="FFD287"/>
              </a:gs>
              <a:gs pos="100000">
                <a:srgbClr val="FFE1AF"/>
              </a:gs>
            </a:gsLst>
            <a:lin ang="5400000" scaled="1"/>
          </a:gradFill>
          <a:ln w="9525">
            <a:solidFill>
              <a:srgbClr val="FFAA00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lIns="0" tIns="36000" rIns="0" bIns="36000" anchor="ctr"/>
          <a:lstStyle/>
          <a:p>
            <a:pPr algn="ctr" rtl="0" eaLnBrk="1" hangingPunct="1">
              <a:defRPr/>
            </a:pPr>
            <a:r>
              <a:rPr lang="de" b="0" i="0" u="none" baseline="0">
                <a:solidFill>
                  <a:srgbClr val="000000"/>
                </a:solidFill>
                <a:latin typeface="+mn-lt"/>
                <a:cs typeface="+mn-cs"/>
              </a:rPr>
              <a:t>Anerkennung der HSE-Leistung </a:t>
            </a:r>
          </a:p>
          <a:p>
            <a:pPr algn="ctr" rtl="0" eaLnBrk="1" hangingPunct="1">
              <a:defRPr/>
            </a:pPr>
            <a:r>
              <a:rPr lang="de" b="0" i="0" u="none" baseline="0">
                <a:solidFill>
                  <a:srgbClr val="000000"/>
                </a:solidFill>
                <a:latin typeface="+mn-lt"/>
                <a:cs typeface="+mn-cs"/>
              </a:rPr>
              <a:t>Mitarbeiter </a:t>
            </a:r>
          </a:p>
        </p:txBody>
      </p:sp>
      <p:sp>
        <p:nvSpPr>
          <p:cNvPr id="27" name="Carré corné 26"/>
          <p:cNvSpPr>
            <a:spLocks noChangeArrowheads="1"/>
          </p:cNvSpPr>
          <p:nvPr/>
        </p:nvSpPr>
        <p:spPr bwMode="auto">
          <a:xfrm>
            <a:off x="6372224" y="3736975"/>
            <a:ext cx="2088000" cy="1150938"/>
          </a:xfrm>
          <a:prstGeom prst="foldedCorner">
            <a:avLst>
              <a:gd name="adj" fmla="val 16667"/>
            </a:avLst>
          </a:prstGeom>
          <a:gradFill rotWithShape="1">
            <a:gsLst>
              <a:gs pos="0">
                <a:srgbClr val="FFFAF2"/>
              </a:gs>
              <a:gs pos="74001">
                <a:srgbClr val="FFD287"/>
              </a:gs>
              <a:gs pos="83000">
                <a:srgbClr val="FFD287"/>
              </a:gs>
              <a:gs pos="100000">
                <a:srgbClr val="FFE1AF"/>
              </a:gs>
            </a:gsLst>
            <a:lin ang="5400000" scaled="1"/>
          </a:gradFill>
          <a:ln w="9525">
            <a:solidFill>
              <a:srgbClr val="FFAA00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lIns="0" tIns="36000" rIns="0" bIns="36000" anchor="ctr"/>
          <a:lstStyle/>
          <a:p>
            <a:pPr algn="ctr" rtl="0" eaLnBrk="1" hangingPunct="1">
              <a:defRPr/>
            </a:pPr>
            <a:r>
              <a:rPr lang="de" b="0" i="0" u="none" baseline="0">
                <a:solidFill>
                  <a:srgbClr val="000000"/>
                </a:solidFill>
                <a:latin typeface="+mn-lt"/>
                <a:cs typeface="+mn-cs"/>
              </a:rPr>
              <a:t>Annahme durch </a:t>
            </a:r>
            <a:r>
              <a:rPr lang="de">
                <a:solidFill>
                  <a:srgbClr val="000000"/>
                </a:solidFill>
                <a:latin typeface="+mn-lt"/>
                <a:cs typeface="+mn-cs"/>
              </a:rPr>
              <a:t/>
            </a:r>
            <a:br>
              <a:rPr lang="de">
                <a:solidFill>
                  <a:srgbClr val="000000"/>
                </a:solidFill>
                <a:latin typeface="+mn-lt"/>
                <a:cs typeface="+mn-cs"/>
              </a:rPr>
            </a:br>
            <a:r>
              <a:rPr lang="de" b="0" i="0" u="none" baseline="0">
                <a:solidFill>
                  <a:srgbClr val="000000"/>
                </a:solidFill>
                <a:latin typeface="+mn-lt"/>
                <a:cs typeface="+mn-cs"/>
              </a:rPr>
              <a:t>Dritte</a:t>
            </a:r>
          </a:p>
        </p:txBody>
      </p:sp>
      <p:sp>
        <p:nvSpPr>
          <p:cNvPr id="28" name="Carré corné 27"/>
          <p:cNvSpPr>
            <a:spLocks noChangeArrowheads="1"/>
          </p:cNvSpPr>
          <p:nvPr/>
        </p:nvSpPr>
        <p:spPr bwMode="auto">
          <a:xfrm>
            <a:off x="1116013" y="5084763"/>
            <a:ext cx="2055812" cy="1152525"/>
          </a:xfrm>
          <a:prstGeom prst="foldedCorner">
            <a:avLst>
              <a:gd name="adj" fmla="val 16667"/>
            </a:avLst>
          </a:prstGeom>
          <a:gradFill rotWithShape="1">
            <a:gsLst>
              <a:gs pos="0">
                <a:srgbClr val="FFFAF2"/>
              </a:gs>
              <a:gs pos="74001">
                <a:srgbClr val="FFD287"/>
              </a:gs>
              <a:gs pos="83000">
                <a:srgbClr val="FFD287"/>
              </a:gs>
              <a:gs pos="100000">
                <a:srgbClr val="FFE1AF"/>
              </a:gs>
            </a:gsLst>
            <a:lin ang="5400000" scaled="1"/>
          </a:gradFill>
          <a:ln w="9525">
            <a:solidFill>
              <a:srgbClr val="FFAA00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lIns="0" tIns="36000" rIns="0" bIns="36000" anchor="ctr"/>
          <a:lstStyle/>
          <a:p>
            <a:pPr algn="ctr" rtl="0" eaLnBrk="1" hangingPunct="1">
              <a:defRPr/>
            </a:pPr>
            <a:r>
              <a:rPr lang="de" b="0" i="0" u="none" baseline="0">
                <a:solidFill>
                  <a:srgbClr val="000000"/>
                </a:solidFill>
                <a:latin typeface="+mn-lt"/>
                <a:cs typeface="+mn-cs"/>
              </a:rPr>
              <a:t>Nachhaltige Entwicklung</a:t>
            </a:r>
          </a:p>
        </p:txBody>
      </p:sp>
      <p:sp>
        <p:nvSpPr>
          <p:cNvPr id="18445" name="Espace réservé du numéro de diapositive 2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7830189-CB38-4F42-A5F2-3923D3E5A516}" type="slidenum">
              <a:rPr sz="1800">
                <a:solidFill>
                  <a:schemeClr val="tx1"/>
                </a:solidFill>
                <a:cs typeface="+mn-cs"/>
              </a:rPr>
              <a:pPr/>
              <a:t>5</a:t>
            </a:fld>
            <a:endParaRPr lang="de" altLang="fr-FR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5" name="Espace réservé du pied de page 3"/>
          <p:cNvSpPr>
            <a:spLocks noGrp="1"/>
          </p:cNvSpPr>
          <p:nvPr>
            <p:ph type="ftr" sz="quarter" idx="4294967295"/>
          </p:nvPr>
        </p:nvSpPr>
        <p:spPr bwMode="auto">
          <a:xfrm>
            <a:off x="457200" y="6411913"/>
            <a:ext cx="55626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l" rtl="0"/>
            <a:r>
              <a:rPr lang="de" sz="1000" b="0" i="0" u="none" baseline="0" dirty="0">
                <a:latin typeface="Arial" pitchFamily="34" charset="0"/>
                <a:cs typeface="Helvetica" pitchFamily="34" charset="0"/>
              </a:rPr>
              <a:t>H3SE-Integrationskit - TCG 1.3 – HSEQ-Charta – V2</a:t>
            </a:r>
            <a:endParaRPr lang="de" altLang="fr-FR" sz="1000" dirty="0" smtClean="0">
              <a:latin typeface="Arial" pitchFamily="34" charset="0"/>
              <a:cs typeface="Helvetica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à coins arrondis 35"/>
          <p:cNvSpPr/>
          <p:nvPr/>
        </p:nvSpPr>
        <p:spPr>
          <a:xfrm>
            <a:off x="3421063" y="5013325"/>
            <a:ext cx="5548312" cy="121920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rtl="0" eaLnBrk="1" hangingPunct="1"/>
            <a:endParaRPr lang="de" altLang="fr-FR">
              <a:solidFill>
                <a:srgbClr val="00523F"/>
              </a:solidFill>
              <a:cs typeface="Arial" pitchFamily="34" charset="0"/>
            </a:endParaRPr>
          </a:p>
        </p:txBody>
      </p:sp>
      <p:sp>
        <p:nvSpPr>
          <p:cNvPr id="35" name="Rectangle à coins arrondis 34"/>
          <p:cNvSpPr/>
          <p:nvPr/>
        </p:nvSpPr>
        <p:spPr>
          <a:xfrm>
            <a:off x="3419475" y="2820988"/>
            <a:ext cx="5549900" cy="21209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rtl="0" eaLnBrk="1" hangingPunct="1"/>
            <a:endParaRPr lang="de" altLang="fr-FR">
              <a:solidFill>
                <a:srgbClr val="00523F"/>
              </a:solidFill>
              <a:cs typeface="Arial" pitchFamily="34" charset="0"/>
            </a:endParaRPr>
          </a:p>
        </p:txBody>
      </p:sp>
      <p:sp>
        <p:nvSpPr>
          <p:cNvPr id="18" name="Rectangle à coins arrondis 17"/>
          <p:cNvSpPr/>
          <p:nvPr/>
        </p:nvSpPr>
        <p:spPr>
          <a:xfrm>
            <a:off x="3419475" y="898525"/>
            <a:ext cx="5549900" cy="188277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rtl="0" eaLnBrk="1" hangingPunct="1"/>
            <a:endParaRPr lang="de" altLang="fr-FR">
              <a:solidFill>
                <a:srgbClr val="00523F"/>
              </a:solidFill>
              <a:cs typeface="Arial" pitchFamily="34" charset="0"/>
            </a:endParaRPr>
          </a:p>
        </p:txBody>
      </p:sp>
      <p:sp>
        <p:nvSpPr>
          <p:cNvPr id="30724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316000" cy="635000"/>
          </a:xfrm>
        </p:spPr>
        <p:txBody>
          <a:bodyPr/>
          <a:lstStyle/>
          <a:p>
            <a:pPr algn="l" rtl="0" eaLnBrk="1" hangingPunct="1">
              <a:defRPr/>
            </a:pPr>
            <a:r>
              <a:rPr lang="de" sz="2000" b="1" i="0" u="none" baseline="0" dirty="0"/>
              <a:t>Identifizieren der Elemente der HSE-Politik der Gruppe</a:t>
            </a:r>
          </a:p>
        </p:txBody>
      </p:sp>
      <p:sp>
        <p:nvSpPr>
          <p:cNvPr id="22" name="Carré corné 21"/>
          <p:cNvSpPr>
            <a:spLocks noChangeArrowheads="1"/>
          </p:cNvSpPr>
          <p:nvPr/>
        </p:nvSpPr>
        <p:spPr bwMode="auto">
          <a:xfrm>
            <a:off x="3779838" y="976313"/>
            <a:ext cx="1728787" cy="863600"/>
          </a:xfrm>
          <a:prstGeom prst="foldedCorner">
            <a:avLst>
              <a:gd name="adj" fmla="val 16667"/>
            </a:avLst>
          </a:prstGeom>
          <a:gradFill rotWithShape="1">
            <a:gsLst>
              <a:gs pos="0">
                <a:srgbClr val="FFFAF2"/>
              </a:gs>
              <a:gs pos="74001">
                <a:srgbClr val="FFD287"/>
              </a:gs>
              <a:gs pos="83000">
                <a:srgbClr val="FFD287"/>
              </a:gs>
              <a:gs pos="100000">
                <a:srgbClr val="FFE1AF"/>
              </a:gs>
            </a:gsLst>
            <a:lin ang="5400000" scaled="1"/>
          </a:gradFill>
          <a:ln w="9525">
            <a:solidFill>
              <a:srgbClr val="FFAA00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lIns="0" tIns="36000" rIns="0" bIns="36000" anchor="ctr"/>
          <a:lstStyle/>
          <a:p>
            <a:pPr algn="ctr" rtl="0" eaLnBrk="1" hangingPunct="1"/>
            <a:r>
              <a:rPr lang="de" sz="1600" b="0" i="0" u="none" baseline="0">
                <a:solidFill>
                  <a:srgbClr val="000000"/>
                </a:solidFill>
              </a:rPr>
              <a:t>HSE-Engagement</a:t>
            </a:r>
          </a:p>
          <a:p>
            <a:pPr algn="ctr" rtl="0" eaLnBrk="1" hangingPunct="1"/>
            <a:r>
              <a:rPr lang="de" sz="1600" b="0" i="0" u="none" baseline="0">
                <a:solidFill>
                  <a:srgbClr val="000000"/>
                </a:solidFill>
              </a:rPr>
              <a:t>Allgemeine Direktion</a:t>
            </a:r>
            <a:endParaRPr lang="de" altLang="fr-FR" sz="1600" dirty="0">
              <a:solidFill>
                <a:srgbClr val="000000"/>
              </a:solidFill>
            </a:endParaRPr>
          </a:p>
        </p:txBody>
      </p:sp>
      <p:sp>
        <p:nvSpPr>
          <p:cNvPr id="23" name="Carré corné 22"/>
          <p:cNvSpPr>
            <a:spLocks noChangeArrowheads="1"/>
          </p:cNvSpPr>
          <p:nvPr/>
        </p:nvSpPr>
        <p:spPr bwMode="auto">
          <a:xfrm>
            <a:off x="3559175" y="5157788"/>
            <a:ext cx="1727200" cy="863600"/>
          </a:xfrm>
          <a:prstGeom prst="foldedCorner">
            <a:avLst>
              <a:gd name="adj" fmla="val 16667"/>
            </a:avLst>
          </a:prstGeom>
          <a:gradFill rotWithShape="1">
            <a:gsLst>
              <a:gs pos="0">
                <a:srgbClr val="FFFAF2"/>
              </a:gs>
              <a:gs pos="74001">
                <a:srgbClr val="FFD287"/>
              </a:gs>
              <a:gs pos="83000">
                <a:srgbClr val="FFD287"/>
              </a:gs>
              <a:gs pos="100000">
                <a:srgbClr val="FFE1AF"/>
              </a:gs>
            </a:gsLst>
            <a:lin ang="5400000" scaled="1"/>
          </a:gradFill>
          <a:ln w="9525">
            <a:solidFill>
              <a:srgbClr val="FFAA00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lIns="0" tIns="36000" rIns="0" bIns="36000" anchor="ctr"/>
          <a:lstStyle/>
          <a:p>
            <a:pPr algn="ctr" rtl="0" eaLnBrk="1" hangingPunct="1">
              <a:defRPr/>
            </a:pPr>
            <a:r>
              <a:rPr lang="de" sz="1600" b="0" i="0" u="none" baseline="0">
                <a:solidFill>
                  <a:srgbClr val="000000"/>
                </a:solidFill>
                <a:latin typeface="+mn-lt"/>
                <a:cs typeface="+mn-cs"/>
              </a:rPr>
              <a:t>Achtung </a:t>
            </a:r>
            <a:r>
              <a:rPr lang="de" sz="1600">
                <a:solidFill>
                  <a:srgbClr val="000000"/>
                </a:solidFill>
                <a:latin typeface="+mn-lt"/>
                <a:cs typeface="+mn-cs"/>
              </a:rPr>
              <a:t/>
            </a:r>
            <a:br>
              <a:rPr lang="de" sz="1600">
                <a:solidFill>
                  <a:srgbClr val="000000"/>
                </a:solidFill>
                <a:latin typeface="+mn-lt"/>
                <a:cs typeface="+mn-cs"/>
              </a:rPr>
            </a:br>
            <a:r>
              <a:rPr lang="de" sz="1600" b="0" i="0" u="none" baseline="0">
                <a:solidFill>
                  <a:srgbClr val="000000"/>
                </a:solidFill>
                <a:latin typeface="+mn-lt"/>
                <a:cs typeface="+mn-cs"/>
              </a:rPr>
              <a:t>der Gesetzgebung</a:t>
            </a:r>
            <a:endParaRPr lang="de" altLang="fr-FR" sz="1600" dirty="0">
              <a:solidFill>
                <a:srgbClr val="000000"/>
              </a:solidFill>
              <a:latin typeface="+mn-lt"/>
              <a:cs typeface="+mn-cs"/>
            </a:endParaRPr>
          </a:p>
        </p:txBody>
      </p:sp>
      <p:sp>
        <p:nvSpPr>
          <p:cNvPr id="24" name="Carré corné 23"/>
          <p:cNvSpPr>
            <a:spLocks noChangeArrowheads="1"/>
          </p:cNvSpPr>
          <p:nvPr/>
        </p:nvSpPr>
        <p:spPr bwMode="auto">
          <a:xfrm>
            <a:off x="7092950" y="976313"/>
            <a:ext cx="1727200" cy="863600"/>
          </a:xfrm>
          <a:prstGeom prst="foldedCorner">
            <a:avLst>
              <a:gd name="adj" fmla="val 16667"/>
            </a:avLst>
          </a:prstGeom>
          <a:gradFill rotWithShape="1">
            <a:gsLst>
              <a:gs pos="0">
                <a:srgbClr val="FFFAF2"/>
              </a:gs>
              <a:gs pos="74001">
                <a:srgbClr val="FFD287"/>
              </a:gs>
              <a:gs pos="83000">
                <a:srgbClr val="FFD287"/>
              </a:gs>
              <a:gs pos="100000">
                <a:srgbClr val="FFE1AF"/>
              </a:gs>
            </a:gsLst>
            <a:lin ang="5400000" scaled="1"/>
          </a:gradFill>
          <a:ln w="9525">
            <a:solidFill>
              <a:srgbClr val="FFAA00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lIns="0" tIns="36000" rIns="0" bIns="36000" anchor="ctr"/>
          <a:lstStyle/>
          <a:p>
            <a:pPr algn="ctr" rtl="0" eaLnBrk="1" hangingPunct="1">
              <a:defRPr/>
            </a:pPr>
            <a:r>
              <a:rPr lang="de" sz="1600" b="0" i="0" u="none" baseline="0">
                <a:solidFill>
                  <a:srgbClr val="000000"/>
                </a:solidFill>
                <a:latin typeface="+mn-lt"/>
                <a:cs typeface="+mn-cs"/>
              </a:rPr>
              <a:t>HSE-Kultur </a:t>
            </a:r>
          </a:p>
        </p:txBody>
      </p:sp>
      <p:sp>
        <p:nvSpPr>
          <p:cNvPr id="25" name="Carré corné 24"/>
          <p:cNvSpPr>
            <a:spLocks noChangeArrowheads="1"/>
          </p:cNvSpPr>
          <p:nvPr/>
        </p:nvSpPr>
        <p:spPr bwMode="auto">
          <a:xfrm>
            <a:off x="4211637" y="2960688"/>
            <a:ext cx="1836000" cy="863600"/>
          </a:xfrm>
          <a:prstGeom prst="foldedCorner">
            <a:avLst>
              <a:gd name="adj" fmla="val 16667"/>
            </a:avLst>
          </a:prstGeom>
          <a:gradFill rotWithShape="1">
            <a:gsLst>
              <a:gs pos="0">
                <a:srgbClr val="FFFAF2"/>
              </a:gs>
              <a:gs pos="74001">
                <a:srgbClr val="FFD287"/>
              </a:gs>
              <a:gs pos="83000">
                <a:srgbClr val="FFD287"/>
              </a:gs>
              <a:gs pos="100000">
                <a:srgbClr val="FFE1AF"/>
              </a:gs>
            </a:gsLst>
            <a:lin ang="5400000" scaled="1"/>
          </a:gradFill>
          <a:ln w="9525">
            <a:solidFill>
              <a:srgbClr val="FFAA00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lIns="0" tIns="36000" rIns="0" bIns="36000" anchor="ctr"/>
          <a:lstStyle/>
          <a:p>
            <a:pPr algn="ctr" rtl="0" eaLnBrk="1" hangingPunct="1"/>
            <a:r>
              <a:rPr lang="de" sz="1600" b="0" i="0" u="none" baseline="0">
                <a:solidFill>
                  <a:srgbClr val="000000"/>
                </a:solidFill>
              </a:rPr>
              <a:t>HSE-Verwaltung</a:t>
            </a:r>
          </a:p>
          <a:p>
            <a:pPr algn="ctr" rtl="0" eaLnBrk="1" hangingPunct="1"/>
            <a:r>
              <a:rPr lang="de" sz="1600" b="0" i="0" u="none" baseline="0">
                <a:solidFill>
                  <a:srgbClr val="000000"/>
                </a:solidFill>
              </a:rPr>
              <a:t> der Partner </a:t>
            </a:r>
            <a:endParaRPr lang="de" altLang="fr-FR" sz="1600" dirty="0">
              <a:solidFill>
                <a:srgbClr val="000000"/>
              </a:solidFill>
            </a:endParaRPr>
          </a:p>
        </p:txBody>
      </p:sp>
      <p:sp>
        <p:nvSpPr>
          <p:cNvPr id="26" name="Carré corné 25"/>
          <p:cNvSpPr>
            <a:spLocks noChangeArrowheads="1"/>
          </p:cNvSpPr>
          <p:nvPr/>
        </p:nvSpPr>
        <p:spPr bwMode="auto">
          <a:xfrm>
            <a:off x="6494462" y="2960688"/>
            <a:ext cx="1764000" cy="863600"/>
          </a:xfrm>
          <a:prstGeom prst="foldedCorner">
            <a:avLst>
              <a:gd name="adj" fmla="val 16667"/>
            </a:avLst>
          </a:prstGeom>
          <a:gradFill rotWithShape="1">
            <a:gsLst>
              <a:gs pos="0">
                <a:srgbClr val="FFFAF2"/>
              </a:gs>
              <a:gs pos="74001">
                <a:srgbClr val="FFD287"/>
              </a:gs>
              <a:gs pos="83000">
                <a:srgbClr val="FFD287"/>
              </a:gs>
              <a:gs pos="100000">
                <a:srgbClr val="FFE1AF"/>
              </a:gs>
            </a:gsLst>
            <a:lin ang="5400000" scaled="1"/>
          </a:gradFill>
          <a:ln w="9525">
            <a:solidFill>
              <a:srgbClr val="FFAA00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lIns="0" tIns="36000" rIns="0" bIns="36000" anchor="ctr"/>
          <a:lstStyle/>
          <a:p>
            <a:pPr algn="ctr" rtl="0" eaLnBrk="1" hangingPunct="1">
              <a:defRPr/>
            </a:pPr>
            <a:r>
              <a:rPr lang="de" sz="1600" b="0" i="0" u="none" baseline="0">
                <a:solidFill>
                  <a:srgbClr val="000000"/>
                </a:solidFill>
                <a:latin typeface="+mn-lt"/>
                <a:cs typeface="+mn-cs"/>
              </a:rPr>
              <a:t>Risikobewertung</a:t>
            </a:r>
          </a:p>
        </p:txBody>
      </p:sp>
      <p:sp>
        <p:nvSpPr>
          <p:cNvPr id="27" name="Carré corné 26"/>
          <p:cNvSpPr>
            <a:spLocks noChangeArrowheads="1"/>
          </p:cNvSpPr>
          <p:nvPr/>
        </p:nvSpPr>
        <p:spPr bwMode="auto">
          <a:xfrm>
            <a:off x="4211637" y="3975100"/>
            <a:ext cx="1836000" cy="863600"/>
          </a:xfrm>
          <a:prstGeom prst="foldedCorner">
            <a:avLst>
              <a:gd name="adj" fmla="val 16667"/>
            </a:avLst>
          </a:prstGeom>
          <a:gradFill rotWithShape="1">
            <a:gsLst>
              <a:gs pos="0">
                <a:srgbClr val="FFFAF2"/>
              </a:gs>
              <a:gs pos="74001">
                <a:srgbClr val="FFD287"/>
              </a:gs>
              <a:gs pos="83000">
                <a:srgbClr val="FFD287"/>
              </a:gs>
              <a:gs pos="100000">
                <a:srgbClr val="FFE1AF"/>
              </a:gs>
            </a:gsLst>
            <a:lin ang="5400000" scaled="1"/>
          </a:gradFill>
          <a:ln w="9525">
            <a:solidFill>
              <a:srgbClr val="FFAA00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lIns="0" tIns="36000" rIns="0" bIns="36000" anchor="ctr"/>
          <a:lstStyle/>
          <a:p>
            <a:pPr algn="ctr" rtl="0" eaLnBrk="1" hangingPunct="1">
              <a:defRPr/>
            </a:pPr>
            <a:r>
              <a:rPr lang="de" sz="1600" b="0" i="0" u="none" baseline="0" dirty="0">
                <a:solidFill>
                  <a:srgbClr val="000000"/>
                </a:solidFill>
                <a:latin typeface="+mn-lt"/>
                <a:cs typeface="+mn-cs"/>
              </a:rPr>
              <a:t>Managementsystem </a:t>
            </a:r>
          </a:p>
          <a:p>
            <a:pPr algn="ctr" rtl="0" eaLnBrk="1" hangingPunct="1">
              <a:defRPr/>
            </a:pPr>
            <a:r>
              <a:rPr lang="de" sz="1600" b="0" i="0" u="none" baseline="0" dirty="0">
                <a:solidFill>
                  <a:srgbClr val="000000"/>
                </a:solidFill>
                <a:latin typeface="+mn-lt"/>
                <a:cs typeface="+mn-cs"/>
              </a:rPr>
              <a:t>HSE</a:t>
            </a:r>
          </a:p>
        </p:txBody>
      </p:sp>
      <p:sp>
        <p:nvSpPr>
          <p:cNvPr id="28" name="Carré corné 27"/>
          <p:cNvSpPr>
            <a:spLocks noChangeArrowheads="1"/>
          </p:cNvSpPr>
          <p:nvPr/>
        </p:nvSpPr>
        <p:spPr bwMode="auto">
          <a:xfrm>
            <a:off x="6494462" y="3975100"/>
            <a:ext cx="1764000" cy="863600"/>
          </a:xfrm>
          <a:prstGeom prst="foldedCorner">
            <a:avLst>
              <a:gd name="adj" fmla="val 16667"/>
            </a:avLst>
          </a:prstGeom>
          <a:gradFill rotWithShape="1">
            <a:gsLst>
              <a:gs pos="0">
                <a:srgbClr val="FFFAF2"/>
              </a:gs>
              <a:gs pos="74001">
                <a:srgbClr val="FFD287"/>
              </a:gs>
              <a:gs pos="83000">
                <a:srgbClr val="FFD287"/>
              </a:gs>
              <a:gs pos="100000">
                <a:srgbClr val="FFE1AF"/>
              </a:gs>
            </a:gsLst>
            <a:lin ang="5400000" scaled="1"/>
          </a:gradFill>
          <a:ln w="9525">
            <a:solidFill>
              <a:srgbClr val="FFAA00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lIns="0" tIns="36000" rIns="0" bIns="36000" anchor="ctr"/>
          <a:lstStyle/>
          <a:p>
            <a:pPr algn="ctr" rtl="0" eaLnBrk="1" hangingPunct="1">
              <a:defRPr/>
            </a:pPr>
            <a:r>
              <a:rPr lang="de" sz="1600" b="0" i="0" u="none" baseline="0" dirty="0">
                <a:solidFill>
                  <a:srgbClr val="000000"/>
                </a:solidFill>
                <a:latin typeface="+mn-lt"/>
                <a:cs typeface="+mn-cs"/>
              </a:rPr>
              <a:t>Krisenmanagement</a:t>
            </a:r>
          </a:p>
        </p:txBody>
      </p:sp>
      <p:sp>
        <p:nvSpPr>
          <p:cNvPr id="29" name="Carré corné 28"/>
          <p:cNvSpPr>
            <a:spLocks noChangeArrowheads="1"/>
          </p:cNvSpPr>
          <p:nvPr/>
        </p:nvSpPr>
        <p:spPr bwMode="auto">
          <a:xfrm>
            <a:off x="5441950" y="1676400"/>
            <a:ext cx="1938338" cy="933450"/>
          </a:xfrm>
          <a:prstGeom prst="foldedCorner">
            <a:avLst>
              <a:gd name="adj" fmla="val 16667"/>
            </a:avLst>
          </a:prstGeom>
          <a:gradFill rotWithShape="1">
            <a:gsLst>
              <a:gs pos="0">
                <a:srgbClr val="FFFAF2"/>
              </a:gs>
              <a:gs pos="74001">
                <a:srgbClr val="FFD287"/>
              </a:gs>
              <a:gs pos="83000">
                <a:srgbClr val="FFD287"/>
              </a:gs>
              <a:gs pos="100000">
                <a:srgbClr val="FFE1AF"/>
              </a:gs>
            </a:gsLst>
            <a:lin ang="5400000" scaled="1"/>
          </a:gradFill>
          <a:ln w="9525">
            <a:solidFill>
              <a:srgbClr val="FFAA00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lIns="0" tIns="36000" rIns="0" bIns="36000" anchor="ctr"/>
          <a:lstStyle/>
          <a:p>
            <a:pPr marL="92075" algn="ctr" rtl="0" eaLnBrk="1" hangingPunct="1">
              <a:defRPr/>
            </a:pPr>
            <a:r>
              <a:rPr lang="de" sz="1600" b="0" i="0" u="none" baseline="0">
                <a:solidFill>
                  <a:srgbClr val="000000"/>
                </a:solidFill>
                <a:latin typeface="+mn-lt"/>
                <a:cs typeface="+mn-cs"/>
              </a:rPr>
              <a:t>Anerkennung der HSE-Leistung </a:t>
            </a:r>
          </a:p>
          <a:p>
            <a:pPr algn="ctr" rtl="0" eaLnBrk="1" hangingPunct="1">
              <a:defRPr/>
            </a:pPr>
            <a:r>
              <a:rPr lang="de" sz="1600" b="0" i="0" u="none" baseline="0">
                <a:solidFill>
                  <a:srgbClr val="000000"/>
                </a:solidFill>
                <a:latin typeface="+mn-lt"/>
                <a:cs typeface="+mn-cs"/>
              </a:rPr>
              <a:t>Mitarbeiter </a:t>
            </a:r>
          </a:p>
        </p:txBody>
      </p:sp>
      <p:sp>
        <p:nvSpPr>
          <p:cNvPr id="30" name="Carré corné 29"/>
          <p:cNvSpPr>
            <a:spLocks noChangeArrowheads="1"/>
          </p:cNvSpPr>
          <p:nvPr/>
        </p:nvSpPr>
        <p:spPr bwMode="auto">
          <a:xfrm>
            <a:off x="5360988" y="5157788"/>
            <a:ext cx="1728787" cy="863600"/>
          </a:xfrm>
          <a:prstGeom prst="foldedCorner">
            <a:avLst>
              <a:gd name="adj" fmla="val 16667"/>
            </a:avLst>
          </a:prstGeom>
          <a:gradFill rotWithShape="1">
            <a:gsLst>
              <a:gs pos="0">
                <a:srgbClr val="FFFAF2"/>
              </a:gs>
              <a:gs pos="74001">
                <a:srgbClr val="FFD287"/>
              </a:gs>
              <a:gs pos="83000">
                <a:srgbClr val="FFD287"/>
              </a:gs>
              <a:gs pos="100000">
                <a:srgbClr val="FFE1AF"/>
              </a:gs>
            </a:gsLst>
            <a:lin ang="5400000" scaled="1"/>
          </a:gradFill>
          <a:ln w="9525">
            <a:solidFill>
              <a:srgbClr val="FFAA00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lIns="0" tIns="36000" rIns="0" bIns="36000" anchor="ctr"/>
          <a:lstStyle/>
          <a:p>
            <a:pPr algn="ctr" rtl="0" eaLnBrk="1" hangingPunct="1">
              <a:defRPr/>
            </a:pPr>
            <a:r>
              <a:rPr lang="de" sz="1600" b="0" i="0" u="none" baseline="0">
                <a:solidFill>
                  <a:srgbClr val="000000"/>
                </a:solidFill>
                <a:latin typeface="+mn-lt"/>
                <a:cs typeface="+mn-cs"/>
              </a:rPr>
              <a:t>Annahme durch </a:t>
            </a:r>
            <a:r>
              <a:rPr lang="de" sz="1600">
                <a:solidFill>
                  <a:srgbClr val="000000"/>
                </a:solidFill>
                <a:latin typeface="+mn-lt"/>
                <a:cs typeface="+mn-cs"/>
              </a:rPr>
              <a:t/>
            </a:r>
            <a:br>
              <a:rPr lang="de" sz="1600">
                <a:solidFill>
                  <a:srgbClr val="000000"/>
                </a:solidFill>
                <a:latin typeface="+mn-lt"/>
                <a:cs typeface="+mn-cs"/>
              </a:rPr>
            </a:br>
            <a:r>
              <a:rPr lang="de" sz="1600" b="0" i="0" u="none" baseline="0">
                <a:solidFill>
                  <a:srgbClr val="000000"/>
                </a:solidFill>
                <a:latin typeface="+mn-lt"/>
                <a:cs typeface="+mn-cs"/>
              </a:rPr>
              <a:t>Dritte</a:t>
            </a:r>
          </a:p>
        </p:txBody>
      </p:sp>
      <p:sp>
        <p:nvSpPr>
          <p:cNvPr id="31" name="Carré corné 30"/>
          <p:cNvSpPr>
            <a:spLocks noChangeArrowheads="1"/>
          </p:cNvSpPr>
          <p:nvPr/>
        </p:nvSpPr>
        <p:spPr bwMode="auto">
          <a:xfrm>
            <a:off x="7164388" y="5157788"/>
            <a:ext cx="1728787" cy="863600"/>
          </a:xfrm>
          <a:prstGeom prst="foldedCorner">
            <a:avLst>
              <a:gd name="adj" fmla="val 16667"/>
            </a:avLst>
          </a:prstGeom>
          <a:gradFill rotWithShape="1">
            <a:gsLst>
              <a:gs pos="0">
                <a:srgbClr val="FFFAF2"/>
              </a:gs>
              <a:gs pos="74001">
                <a:srgbClr val="FFD287"/>
              </a:gs>
              <a:gs pos="83000">
                <a:srgbClr val="FFD287"/>
              </a:gs>
              <a:gs pos="100000">
                <a:srgbClr val="FFE1AF"/>
              </a:gs>
            </a:gsLst>
            <a:lin ang="5400000" scaled="1"/>
          </a:gradFill>
          <a:ln w="9525">
            <a:solidFill>
              <a:srgbClr val="FFAA00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lIns="0" tIns="36000" rIns="0" bIns="36000" anchor="ctr"/>
          <a:lstStyle/>
          <a:p>
            <a:pPr algn="ctr" rtl="0" eaLnBrk="1" hangingPunct="1">
              <a:defRPr/>
            </a:pPr>
            <a:r>
              <a:rPr lang="de" sz="1600" b="0" i="0" u="none" baseline="0">
                <a:solidFill>
                  <a:srgbClr val="000000"/>
                </a:solidFill>
                <a:latin typeface="+mn-lt"/>
                <a:cs typeface="+mn-cs"/>
              </a:rPr>
              <a:t>Nachhaltige Entwicklung</a:t>
            </a:r>
          </a:p>
        </p:txBody>
      </p:sp>
      <p:sp>
        <p:nvSpPr>
          <p:cNvPr id="15" name="Rectangle à coins arrondis 14"/>
          <p:cNvSpPr/>
          <p:nvPr/>
        </p:nvSpPr>
        <p:spPr>
          <a:xfrm>
            <a:off x="539552" y="1204532"/>
            <a:ext cx="2736304" cy="1038697"/>
          </a:xfrm>
          <a:prstGeom prst="roundRect">
            <a:avLst/>
          </a:prstGeom>
          <a:solidFill>
            <a:schemeClr val="bg2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rtl="0" eaLnBrk="1" hangingPunct="1">
              <a:defRPr/>
            </a:pPr>
            <a:r>
              <a:rPr lang="de" b="1" i="0" u="none" baseline="0">
                <a:solidFill>
                  <a:schemeClr val="bg1"/>
                </a:solidFill>
              </a:rPr>
              <a:t>Steigern des Engagements</a:t>
            </a:r>
          </a:p>
          <a:p>
            <a:pPr algn="ctr" rtl="0" eaLnBrk="1" hangingPunct="1">
              <a:defRPr/>
            </a:pPr>
            <a:r>
              <a:rPr lang="de" b="1" i="0" u="none" baseline="0">
                <a:solidFill>
                  <a:schemeClr val="bg1"/>
                </a:solidFill>
              </a:rPr>
              <a:t> der Führungskräfte und der Mitarbeiter</a:t>
            </a:r>
            <a:endParaRPr lang="de" b="1" dirty="0">
              <a:solidFill>
                <a:schemeClr val="bg1"/>
              </a:solidFill>
            </a:endParaRPr>
          </a:p>
        </p:txBody>
      </p:sp>
      <p:sp>
        <p:nvSpPr>
          <p:cNvPr id="32" name="Rectangle à coins arrondis 31"/>
          <p:cNvSpPr/>
          <p:nvPr/>
        </p:nvSpPr>
        <p:spPr>
          <a:xfrm>
            <a:off x="539552" y="3160807"/>
            <a:ext cx="2736304" cy="1038697"/>
          </a:xfrm>
          <a:prstGeom prst="roundRect">
            <a:avLst/>
          </a:prstGeom>
          <a:solidFill>
            <a:schemeClr val="accent1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rtl="0" eaLnBrk="1" hangingPunct="1">
              <a:defRPr/>
            </a:pPr>
            <a:r>
              <a:rPr lang="de" b="1" i="0" u="none" baseline="0">
                <a:solidFill>
                  <a:schemeClr val="bg1"/>
                </a:solidFill>
              </a:rPr>
              <a:t>Umsetzen von HSE-Methoden </a:t>
            </a:r>
          </a:p>
          <a:p>
            <a:pPr algn="ctr" rtl="0" eaLnBrk="1" hangingPunct="1">
              <a:defRPr/>
            </a:pPr>
            <a:r>
              <a:rPr lang="de" b="1" i="0" u="none" baseline="0">
                <a:solidFill>
                  <a:schemeClr val="bg1"/>
                </a:solidFill>
              </a:rPr>
              <a:t>und -Praktiken</a:t>
            </a:r>
          </a:p>
        </p:txBody>
      </p:sp>
      <p:sp>
        <p:nvSpPr>
          <p:cNvPr id="33" name="Rectangle à coins arrondis 32"/>
          <p:cNvSpPr/>
          <p:nvPr/>
        </p:nvSpPr>
        <p:spPr>
          <a:xfrm>
            <a:off x="539552" y="5085969"/>
            <a:ext cx="2736304" cy="1094628"/>
          </a:xfrm>
          <a:prstGeom prst="roundRect">
            <a:avLst/>
          </a:prstGeom>
          <a:solidFill>
            <a:schemeClr val="accent6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rtl="0" eaLnBrk="1" hangingPunct="1">
              <a:defRPr/>
            </a:pPr>
            <a:r>
              <a:rPr lang="de" b="1" i="0" u="none" baseline="0">
                <a:solidFill>
                  <a:schemeClr val="bg1"/>
                </a:solidFill>
              </a:rPr>
              <a:t>Verbessern der Transparenz und der Kommunikation mit Dritten</a:t>
            </a:r>
          </a:p>
        </p:txBody>
      </p:sp>
      <p:sp>
        <p:nvSpPr>
          <p:cNvPr id="20505" name="Espace réservé du numéro de diapositive 1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C4C327C-26D0-424D-ADD3-6BA869CAC491}" type="slidenum">
              <a:rPr sz="1800">
                <a:solidFill>
                  <a:schemeClr val="tx1"/>
                </a:solidFill>
                <a:cs typeface="+mn-cs"/>
              </a:rPr>
              <a:pPr/>
              <a:t>6</a:t>
            </a:fld>
            <a:endParaRPr lang="de" altLang="fr-FR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21" name="Espace réservé du pied de page 3"/>
          <p:cNvSpPr>
            <a:spLocks noGrp="1"/>
          </p:cNvSpPr>
          <p:nvPr>
            <p:ph type="ftr" sz="quarter" idx="4294967295"/>
          </p:nvPr>
        </p:nvSpPr>
        <p:spPr bwMode="auto">
          <a:xfrm>
            <a:off x="457200" y="6411913"/>
            <a:ext cx="55626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l" rtl="0"/>
            <a:r>
              <a:rPr lang="de" sz="1000" b="0" i="0" u="none" baseline="0" dirty="0">
                <a:latin typeface="Arial" pitchFamily="34" charset="0"/>
                <a:cs typeface="Helvetica" pitchFamily="34" charset="0"/>
              </a:rPr>
              <a:t>H3SE-Integrationskit - TCG 1.3 – HSEQ-Charta – V2</a:t>
            </a:r>
            <a:endParaRPr lang="de" altLang="fr-FR" sz="1000" dirty="0" smtClean="0">
              <a:latin typeface="Arial" pitchFamily="34" charset="0"/>
              <a:cs typeface="Helvetica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5" grpId="0" animBg="1"/>
      <p:bldP spid="18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</p:bldLst>
  </p:timing>
</p:sld>
</file>

<file path=ppt/theme/theme1.xml><?xml version="1.0" encoding="utf-8"?>
<a:theme xmlns:a="http://schemas.openxmlformats.org/drawingml/2006/main" name="TOTAL-EN-dark red template">
  <a:themeElements>
    <a:clrScheme name="TOTAL CORPO">
      <a:dk1>
        <a:sysClr val="windowText" lastClr="000000"/>
      </a:dk1>
      <a:lt1>
        <a:sysClr val="window" lastClr="FFFFFF"/>
      </a:lt1>
      <a:dk2>
        <a:srgbClr val="707173"/>
      </a:dk2>
      <a:lt2>
        <a:srgbClr val="00A37F"/>
      </a:lt2>
      <a:accent1>
        <a:srgbClr val="4A96CD"/>
      </a:accent1>
      <a:accent2>
        <a:srgbClr val="F39800"/>
      </a:accent2>
      <a:accent3>
        <a:srgbClr val="E20031"/>
      </a:accent3>
      <a:accent4>
        <a:srgbClr val="004494"/>
      </a:accent4>
      <a:accent5>
        <a:srgbClr val="E8561E"/>
      </a:accent5>
      <a:accent6>
        <a:srgbClr val="97B2AD"/>
      </a:accent6>
      <a:hlink>
        <a:srgbClr val="175A99"/>
      </a:hlink>
      <a:folHlink>
        <a:srgbClr val="B12F87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tx1"/>
          </a:solidFill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="" xmlns:thm15="http://schemas.microsoft.com/office/thememl/2012/main" name="EN PPT DARK RED LOGO.pptx" id="{34FDB752-F90B-4A83-A6C4-9F21502A314C}" vid="{6DFEEC28-5B39-4E16-BB71-270AB66A25A6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TOTAL-EN-dark red template</Template>
  <TotalTime>3</TotalTime>
  <Words>433</Words>
  <Application>Microsoft Office PowerPoint</Application>
  <PresentationFormat>Affichage à l'écran (4:3)</PresentationFormat>
  <Paragraphs>87</Paragraphs>
  <Slides>6</Slides>
  <Notes>3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TOTAL-EN-dark red template</vt:lpstr>
      <vt:lpstr>The HSEQ Charter</vt:lpstr>
      <vt:lpstr>DIE HSEQ-Charta</vt:lpstr>
      <vt:lpstr>ZIELE DES MODULS</vt:lpstr>
      <vt:lpstr>Charta für Umwelt, Gesundheit, Sicherheit und Qualität </vt:lpstr>
      <vt:lpstr>Identifizieren der Elemente der HSE-Politik der Gruppe</vt:lpstr>
      <vt:lpstr>Identifizieren der Elemente der HSE-Politik der Gruppe</vt:lpstr>
    </vt:vector>
  </TitlesOfParts>
  <Company>TOTAL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HSEQ Charter</dc:title>
  <dc:creator>J0489914</dc:creator>
  <cp:lastModifiedBy>J0489914</cp:lastModifiedBy>
  <cp:revision>2</cp:revision>
  <dcterms:created xsi:type="dcterms:W3CDTF">2017-09-29T08:41:53Z</dcterms:created>
  <dcterms:modified xsi:type="dcterms:W3CDTF">2017-09-29T08:46:20Z</dcterms:modified>
</cp:coreProperties>
</file>