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7"/>
  </p:notesMasterIdLst>
  <p:handoutMasterIdLst>
    <p:handoutMasterId r:id="rId8"/>
  </p:handout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a:srgbClr val="ABCE36"/>
    <a:srgbClr val="0024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102" d="100"/>
          <a:sy n="102" d="100"/>
        </p:scale>
        <p:origin x="-96" y="-15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22/09/2017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xmlns=""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22/09/2017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xmlns=""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
          </a:p>
        </p:txBody>
      </p:sp>
      <p:sp>
        <p:nvSpPr>
          <p:cNvPr id="4" name="Espace réservé du numéro de diapositive 3"/>
          <p:cNvSpPr>
            <a:spLocks noGrp="1"/>
          </p:cNvSpPr>
          <p:nvPr>
            <p:ph type="sldNum" sz="quarter" idx="10"/>
          </p:nvPr>
        </p:nvSpPr>
        <p:spPr/>
        <p:txBody>
          <a:bodyPr/>
          <a:lstStyle/>
          <a:p>
            <a:pPr algn="l" rtl="0"/>
            <a:fld id="{DD670DA4-3736-40D0-830E-6612A5135E7A}" type="slidenum">
              <a:rPr/>
              <a:pPr algn="l" rtl="0"/>
              <a:t>2</a:t>
            </a:fld>
            <a:endParaRPr lang="en" altLang="fr-FR"/>
          </a:p>
        </p:txBody>
      </p:sp>
    </p:spTree>
    <p:extLst>
      <p:ext uri="{BB962C8B-B14F-4D97-AF65-F5344CB8AC3E}">
        <p14:creationId xmlns="" xmlns:p14="http://schemas.microsoft.com/office/powerpoint/2010/main" val="88294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5"/>
          </p:nvPr>
        </p:nvSpPr>
        <p:spPr bwMode="auto">
          <a:noFill/>
          <a:ln>
            <a:round/>
            <a:headEnd/>
            <a:tailEnd/>
          </a:ln>
        </p:spPr>
        <p:txBody>
          <a:bodyPr/>
          <a:lstStyle/>
          <a:p>
            <a:pPr algn="l" rtl="0">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485E933B-FD46-4889-AA03-994C6A2EDEE6}" type="slidenum">
              <a:rPr sz="1100">
                <a:solidFill>
                  <a:srgbClr val="000000"/>
                </a:solidFill>
                <a:latin typeface="Arial" pitchFamily="34" charset="0"/>
                <a:ea typeface="MS PGothic" pitchFamily="34" charset="-128"/>
              </a:rPr>
              <a:pPr algn="l" rtl="0">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4</a:t>
            </a:fld>
            <a:endParaRPr lang="en" altLang="fr-FR" sz="1100">
              <a:solidFill>
                <a:srgbClr val="000000"/>
              </a:solidFill>
              <a:latin typeface="Arial" pitchFamily="34" charset="0"/>
              <a:ea typeface="MS PGothic" pitchFamily="34" charset="-128"/>
            </a:endParaRPr>
          </a:p>
        </p:txBody>
      </p:sp>
      <p:sp>
        <p:nvSpPr>
          <p:cNvPr id="19459"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eaLnBrk="1" hangingPunct="1">
              <a:defRPr/>
            </a:pPr>
            <a:r>
              <a:rPr lang="en" b="1" i="1" u="none" baseline="0"/>
              <a:t>Animated slide</a:t>
            </a:r>
          </a:p>
          <a:p>
            <a:pPr algn="l" rtl="0" eaLnBrk="1" hangingPunct="1">
              <a:defRPr/>
            </a:pPr>
            <a:r>
              <a:rPr lang="en" b="0" i="0" u="none" baseline="0"/>
              <a:t>5 mins:</a:t>
            </a:r>
          </a:p>
          <a:p>
            <a:pPr marL="171450" indent="-171450" algn="l" rtl="0" eaLnBrk="1" hangingPunct="1">
              <a:buFont typeface="Arial" panose="020B0604020202020204" pitchFamily="34" charset="0"/>
              <a:buChar char="•"/>
              <a:defRPr/>
            </a:pPr>
            <a:r>
              <a:rPr lang="en" b="0" i="0" u="none" baseline="0"/>
              <a:t>Present the workshop objective: to identify the basic elements of the Group's HSE policy.</a:t>
            </a:r>
          </a:p>
          <a:p>
            <a:pPr marL="171450" indent="-171450" algn="l" rtl="0" eaLnBrk="1" hangingPunct="1">
              <a:buFont typeface="Arial" panose="020B0604020202020204" pitchFamily="34" charset="0"/>
              <a:buChar char="•"/>
              <a:defRPr/>
            </a:pPr>
            <a:r>
              <a:rPr lang="en" b="0" i="0" u="none" baseline="0"/>
              <a:t>Split the group into teams (maximum 5 or 6 teams), spreading out participants from each branch.</a:t>
            </a:r>
          </a:p>
          <a:p>
            <a:pPr marL="171450" indent="-171450" algn="l" rtl="0" eaLnBrk="1" hangingPunct="1">
              <a:buFont typeface="Arial" panose="020B0604020202020204" pitchFamily="34" charset="0"/>
              <a:buChar char="•"/>
              <a:defRPr/>
            </a:pPr>
            <a:r>
              <a:rPr lang="en" b="0" i="0" u="none" baseline="0"/>
              <a:t>Distribute:  Paperboard + large Post-its + marker pens + Group HSE charter per team</a:t>
            </a:r>
          </a:p>
          <a:p>
            <a:pPr algn="l" rtl="0" eaLnBrk="1" fontAlgn="auto" hangingPunct="1">
              <a:spcBef>
                <a:spcPts val="0"/>
              </a:spcBef>
              <a:spcAft>
                <a:spcPts val="0"/>
              </a:spcAft>
              <a:defRPr/>
            </a:pPr>
            <a:r>
              <a:rPr lang="en" b="0" i="0" u="none" baseline="0"/>
              <a:t>10 mins approximately:</a:t>
            </a:r>
          </a:p>
          <a:p>
            <a:pPr marL="171450" indent="-171450" algn="l" rtl="0" eaLnBrk="1" hangingPunct="1">
              <a:buFont typeface="Arial" panose="020B0604020202020204" pitchFamily="34" charset="0"/>
              <a:buChar char="•"/>
              <a:defRPr/>
            </a:pPr>
            <a:r>
              <a:rPr lang="en" b="0" i="0" u="none" baseline="0"/>
              <a:t>Step 1: Ask the teams to list 10 key topics from the TOTAL HSE charter and link them with the article number. </a:t>
            </a:r>
          </a:p>
          <a:p>
            <a:pPr marL="171450" indent="-171450" algn="l" rtl="0" eaLnBrk="1" hangingPunct="1">
              <a:buFont typeface="Arial" panose="020B0604020202020204" pitchFamily="34" charset="0"/>
              <a:buChar char="•"/>
              <a:defRPr/>
            </a:pPr>
            <a:r>
              <a:rPr lang="en" b="0" i="0" u="none" baseline="0"/>
              <a:t>Not more than 4 words per topic. </a:t>
            </a:r>
          </a:p>
          <a:p>
            <a:pPr marL="171450" indent="-171450" algn="l" rtl="0" eaLnBrk="1" hangingPunct="1">
              <a:buFont typeface="Arial" panose="020B0604020202020204" pitchFamily="34" charset="0"/>
              <a:buChar char="•"/>
              <a:defRPr/>
            </a:pPr>
            <a:r>
              <a:rPr lang="en" b="0" i="0" u="none" baseline="0"/>
              <a:t>One topic per Post-It (write everything in large letters using the markers) </a:t>
            </a:r>
          </a:p>
          <a:p>
            <a:pPr algn="l" rtl="0" eaLnBrk="1" hangingPunct="1">
              <a:defRPr/>
            </a:pPr>
            <a:r>
              <a:rPr lang="en" b="0" i="0" u="none" baseline="0"/>
              <a:t>8 mins approximately:</a:t>
            </a:r>
          </a:p>
          <a:p>
            <a:pPr marL="171450" indent="-171450" algn="l" rtl="0" eaLnBrk="1" hangingPunct="1">
              <a:buFont typeface="Arial" panose="020B0604020202020204" pitchFamily="34" charset="0"/>
              <a:buChar char="•"/>
              <a:defRPr/>
            </a:pPr>
            <a:r>
              <a:rPr lang="en" b="0" i="0" u="none" baseline="0"/>
              <a:t>Go around the teams, using a rapporteur/team to present the answers</a:t>
            </a:r>
          </a:p>
          <a:p>
            <a:pPr marL="171450" indent="-171450" algn="l" rtl="0" eaLnBrk="1" fontAlgn="auto" hangingPunct="1">
              <a:spcBef>
                <a:spcPts val="0"/>
              </a:spcBef>
              <a:spcAft>
                <a:spcPts val="0"/>
              </a:spcAft>
              <a:buFont typeface="Arial" panose="020B0604020202020204" pitchFamily="34" charset="0"/>
              <a:buChar char="•"/>
              <a:defRPr/>
            </a:pPr>
            <a:r>
              <a:rPr lang="en" b="0" i="0" u="none" baseline="0"/>
              <a:t>Expected answers: Commitment of General Management, HSE culture, Recognition of employee HSE performance, HSE management of partners, HSE management system, Crisis management, Risk assessment, Adherence to legislation, Acceptance by the third parties, Sustainable development.  </a:t>
            </a:r>
          </a:p>
          <a:p>
            <a:pPr algn="l" rtl="0" eaLnBrk="1" hangingPunct="1">
              <a:defRPr/>
            </a:pPr>
            <a:r>
              <a:rPr lang="en" b="0" i="0" u="none" baseline="0"/>
              <a:t>1 min</a:t>
            </a:r>
          </a:p>
          <a:p>
            <a:pPr marL="171450" indent="-171450" algn="l" rtl="0" eaLnBrk="1" hangingPunct="1">
              <a:buFont typeface="Arial" panose="020B0604020202020204" pitchFamily="34" charset="0"/>
              <a:buChar char="•"/>
              <a:defRPr/>
            </a:pPr>
            <a:r>
              <a:rPr lang="en" b="0" i="0" u="none" baseline="0"/>
              <a:t>Click to display the correct answers</a:t>
            </a:r>
          </a:p>
          <a:p>
            <a:pPr algn="l" rtl="0" eaLnBrk="1" hangingPunct="1">
              <a:defRPr/>
            </a:pPr>
            <a:endParaRPr lang="en" altLang="fr-FR" dirty="0" smtClean="0">
              <a:latin typeface="Times New Roman" pitchFamily="18" charset="0"/>
            </a:endParaRPr>
          </a:p>
        </p:txBody>
      </p:sp>
    </p:spTree>
    <p:extLst>
      <p:ext uri="{BB962C8B-B14F-4D97-AF65-F5344CB8AC3E}">
        <p14:creationId xmlns="" xmlns:p14="http://schemas.microsoft.com/office/powerpoint/2010/main" val="180593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idx="5"/>
          </p:nvPr>
        </p:nvSpPr>
        <p:spPr bwMode="auto">
          <a:noFill/>
          <a:ln>
            <a:round/>
            <a:headEnd/>
            <a:tailEnd/>
          </a:ln>
        </p:spPr>
        <p:txBody>
          <a:bodyPr/>
          <a:lstStyle/>
          <a:p>
            <a:pPr algn="l" rtl="0">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B68A4959-2B1E-4AA1-B805-AA2C9FEC9A93}" type="slidenum">
              <a:rPr sz="1100">
                <a:solidFill>
                  <a:srgbClr val="000000"/>
                </a:solidFill>
                <a:latin typeface="Arial" pitchFamily="34" charset="0"/>
                <a:ea typeface="MS PGothic" pitchFamily="34" charset="-128"/>
              </a:rPr>
              <a:pPr algn="l" rtl="0">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5</a:t>
            </a:fld>
            <a:endParaRPr lang="en" altLang="fr-FR" sz="1100">
              <a:solidFill>
                <a:srgbClr val="000000"/>
              </a:solidFill>
              <a:latin typeface="Arial" pitchFamily="34" charset="0"/>
              <a:ea typeface="MS PGothic" pitchFamily="34" charset="-128"/>
            </a:endParaRPr>
          </a:p>
        </p:txBody>
      </p:sp>
      <p:sp>
        <p:nvSpPr>
          <p:cNvPr id="21507"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algn="l" rtl="0" eaLnBrk="1" hangingPunct="1">
              <a:defRPr/>
            </a:pPr>
            <a:r>
              <a:rPr lang="en" b="0" i="0" u="none" baseline="0"/>
              <a:t>Animated slide</a:t>
            </a:r>
          </a:p>
          <a:p>
            <a:pPr algn="l" rtl="0" eaLnBrk="1" hangingPunct="1">
              <a:defRPr/>
            </a:pPr>
            <a:r>
              <a:rPr lang="en" b="0" i="0" u="none" baseline="0"/>
              <a:t>5 mins:</a:t>
            </a:r>
          </a:p>
          <a:p>
            <a:pPr marL="171450" indent="-171450" algn="l" rtl="0" eaLnBrk="1" hangingPunct="1">
              <a:buFont typeface="Arial" panose="020B0604020202020204" pitchFamily="34" charset="0"/>
              <a:buChar char="•"/>
              <a:defRPr/>
            </a:pPr>
            <a:r>
              <a:rPr lang="en" b="0" i="0" u="none" baseline="0"/>
              <a:t>Step 2: Ask the teams to highlight the Total charter's 3 major focal points. </a:t>
            </a:r>
          </a:p>
          <a:p>
            <a:pPr marL="171450" indent="-171450" algn="l" rtl="0" eaLnBrk="1" hangingPunct="1">
              <a:buFont typeface="Arial" panose="020B0604020202020204" pitchFamily="34" charset="0"/>
              <a:buChar char="•"/>
              <a:defRPr/>
            </a:pPr>
            <a:r>
              <a:rPr lang="en" b="0" i="0" u="none" baseline="0"/>
              <a:t>This involves:</a:t>
            </a:r>
          </a:p>
          <a:p>
            <a:pPr marL="628650" lvl="1" indent="-171450" algn="l" rtl="0" eaLnBrk="1" fontAlgn="auto" hangingPunct="1">
              <a:spcBef>
                <a:spcPts val="0"/>
              </a:spcBef>
              <a:spcAft>
                <a:spcPts val="0"/>
              </a:spcAft>
              <a:buFontTx/>
              <a:buChar char="-"/>
              <a:defRPr/>
            </a:pPr>
            <a:r>
              <a:rPr lang="en" b="0" i="0" u="none" baseline="0"/>
              <a:t>Grouping the 10 topics (Post-its) by focal point on the paperboard</a:t>
            </a:r>
            <a:endParaRPr lang="en" dirty="0" smtClean="0"/>
          </a:p>
          <a:p>
            <a:pPr marL="628650" lvl="1" indent="-171450" algn="l" rtl="0" eaLnBrk="1" hangingPunct="1">
              <a:buFontTx/>
              <a:buChar char="-"/>
              <a:defRPr/>
            </a:pPr>
            <a:r>
              <a:rPr lang="en" b="0" i="0" u="none" baseline="0"/>
              <a:t>Naming each focal point by starting with an action verb (marker pen + paperboard). </a:t>
            </a:r>
          </a:p>
          <a:p>
            <a:pPr marL="171450" indent="-171450" algn="l" rtl="0" eaLnBrk="1" hangingPunct="1">
              <a:buFont typeface="Arial" panose="020B0604020202020204" pitchFamily="34" charset="0"/>
              <a:buChar char="•"/>
              <a:defRPr/>
            </a:pPr>
            <a:r>
              <a:rPr lang="en" b="0" i="0" u="none" baseline="0"/>
              <a:t>Type of answer expected:</a:t>
            </a:r>
          </a:p>
          <a:p>
            <a:pPr marL="628650" lvl="1" indent="-171450" algn="l" rtl="0" eaLnBrk="1" hangingPunct="1">
              <a:buFont typeface="Arial" panose="020B0604020202020204" pitchFamily="34" charset="0"/>
              <a:buChar char="•"/>
              <a:defRPr/>
            </a:pPr>
            <a:r>
              <a:rPr lang="en" b="0" i="0" u="none" baseline="0"/>
              <a:t>Focus 1: Boost management's commitment </a:t>
            </a:r>
          </a:p>
          <a:p>
            <a:pPr marL="628650" lvl="1" indent="-171450" algn="l" rtl="0" eaLnBrk="1" hangingPunct="1">
              <a:buFont typeface="Arial" panose="020B0604020202020204" pitchFamily="34" charset="0"/>
              <a:buChar char="•"/>
              <a:defRPr/>
            </a:pPr>
            <a:r>
              <a:rPr lang="en" b="0" i="0" u="none" baseline="0"/>
              <a:t>Focus 2: Develop HSE methods and practices</a:t>
            </a:r>
          </a:p>
          <a:p>
            <a:pPr marL="628650" lvl="1" indent="-171450" algn="l" rtl="0" eaLnBrk="1" hangingPunct="1">
              <a:buFont typeface="Arial" panose="020B0604020202020204" pitchFamily="34" charset="0"/>
              <a:buChar char="•"/>
              <a:defRPr/>
            </a:pPr>
            <a:r>
              <a:rPr lang="en" b="0" i="0" u="none" baseline="0"/>
              <a:t>Focus 3: Improve transparency and communication with third parties</a:t>
            </a:r>
          </a:p>
          <a:p>
            <a:pPr algn="l" rtl="0" eaLnBrk="1" hangingPunct="1">
              <a:defRPr/>
            </a:pPr>
            <a:r>
              <a:rPr lang="en" b="0" i="0" u="none" baseline="0"/>
              <a:t>1 min:</a:t>
            </a:r>
          </a:p>
          <a:p>
            <a:pPr marL="171450" indent="-171450" algn="l" rtl="0" eaLnBrk="1" hangingPunct="1">
              <a:buFont typeface="Arial" panose="020B0604020202020204" pitchFamily="34" charset="0"/>
              <a:buChar char="•"/>
              <a:defRPr/>
            </a:pPr>
            <a:r>
              <a:rPr lang="en" b="0" i="0" u="none" baseline="0"/>
              <a:t>Click to display the correct answers</a:t>
            </a:r>
          </a:p>
          <a:p>
            <a:pPr algn="l" rtl="0" eaLnBrk="1" hangingPunct="1">
              <a:defRPr/>
            </a:pPr>
            <a:endParaRPr lang="en" altLang="fr-FR" dirty="0" smtClean="0">
              <a:latin typeface="Times New Roman" pitchFamily="18" charset="0"/>
            </a:endParaRPr>
          </a:p>
        </p:txBody>
      </p:sp>
    </p:spTree>
    <p:extLst>
      <p:ext uri="{BB962C8B-B14F-4D97-AF65-F5344CB8AC3E}">
        <p14:creationId xmlns="" xmlns:p14="http://schemas.microsoft.com/office/powerpoint/2010/main" val="1941766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2433" y="0"/>
            <a:ext cx="9146433"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 name="Titre 4"/>
          <p:cNvSpPr>
            <a:spLocks noGrp="1"/>
          </p:cNvSpPr>
          <p:nvPr>
            <p:ph type="title"/>
          </p:nvPr>
        </p:nvSpPr>
        <p:spPr>
          <a:xfrm>
            <a:off x="1188000" y="2106000"/>
            <a:ext cx="7276629"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hasCustomPrompt="1"/>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TOTAL_LOGO_bandeau_01_haut_T_RGB.png"/>
          <p:cNvPicPr>
            <a:picLocks noChangeAspect="1"/>
          </p:cNvPicPr>
          <p:nvPr userDrawn="1"/>
        </p:nvPicPr>
        <p:blipFill>
          <a:blip r:embed="rId2"/>
          <a:stretch>
            <a:fillRect/>
          </a:stretch>
        </p:blipFill>
        <p:spPr>
          <a:xfrm>
            <a:off x="1" y="363225"/>
            <a:ext cx="6084167" cy="8609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pied de page 3"/>
          <p:cNvSpPr>
            <a:spLocks noGrp="1"/>
          </p:cNvSpPr>
          <p:nvPr>
            <p:ph type="ftr" sz="quarter" idx="10"/>
          </p:nvPr>
        </p:nvSpPr>
        <p:spPr/>
        <p:txBody>
          <a:bodyPr/>
          <a:lstStyle>
            <a:lvl1pPr>
              <a:defRPr smtClean="0">
                <a:latin typeface="Arial" pitchFamily="34" charset="0"/>
                <a:cs typeface="Helvetica" pitchFamily="34" charset="0"/>
              </a:defRPr>
            </a:lvl1pPr>
          </a:lstStyle>
          <a:p>
            <a:r>
              <a:rPr lang="en-US" altLang="fr-FR" smtClean="0"/>
              <a:t>Kit intégration H3SE - TCG 1.3 – La charte HSEQ – V1</a:t>
            </a:r>
            <a:endParaRPr lang="fr-FR" altLang="fr-FR"/>
          </a:p>
        </p:txBody>
      </p:sp>
      <p:sp>
        <p:nvSpPr>
          <p:cNvPr id="4" name="Espace réservé du numéro de diapositive 4"/>
          <p:cNvSpPr>
            <a:spLocks noGrp="1"/>
          </p:cNvSpPr>
          <p:nvPr>
            <p:ph type="sldNum" sz="quarter" idx="11"/>
          </p:nvPr>
        </p:nvSpPr>
        <p:spPr/>
        <p:txBody>
          <a:bodyPr/>
          <a:lstStyle>
            <a:lvl1pPr>
              <a:defRPr/>
            </a:lvl1pPr>
          </a:lstStyle>
          <a:p>
            <a:fld id="{8782D6AF-16A7-4E04-847C-28A5C9A6757A}"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xmlns=""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Presentation title - Place and Country - Date Month Day Year</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Bar graph </a:t>
            </a:r>
            <a:r>
              <a:rPr lang="fr-FR" dirty="0" err="1" smtClean="0"/>
              <a:t>title</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Bar graph</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sz="2000"/>
            </a:lvl1pPr>
          </a:lstStyle>
          <a:p>
            <a:pPr lvl="0"/>
            <a:r>
              <a:rPr lang="fr-FR" dirty="0" smtClean="0"/>
              <a:t>Ring graph</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spcBef>
                <a:spcPct val="50000"/>
              </a:spcBef>
              <a:buNone/>
              <a:defRPr sz="1600"/>
            </a:lvl1pPr>
          </a:lstStyle>
          <a:p>
            <a:pPr algn="ctr">
              <a:spcBef>
                <a:spcPct val="50000"/>
              </a:spcBef>
            </a:pPr>
            <a:r>
              <a:rPr lang="en-GB" sz="1600" dirty="0" smtClean="0">
                <a:cs typeface="Arial"/>
              </a:rPr>
              <a:t>Ring graph title</a:t>
            </a:r>
            <a:endParaRPr lang="en-GB" sz="1600" dirty="0">
              <a:cs typeface="Arial"/>
            </a:endParaRP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xmlns=""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en-US" dirty="0" smtClean="0"/>
              <a:t>Presentation title - Place and Country - Date Month Day Year</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l" defTabSz="457200" rtl="0" eaLnBrk="1" latinLnBrk="0" hangingPunct="1">
        <a:spcBef>
          <a:spcPct val="0"/>
        </a:spcBef>
        <a:buNone/>
        <a:defRPr sz="2200" b="1" i="0" kern="1200" cap="all">
          <a:solidFill>
            <a:schemeClr val="accent3">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3">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3">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3">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3">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800000"/>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oneTexte 1"/>
          <p:cNvSpPr txBox="1">
            <a:spLocks noChangeArrowheads="1"/>
          </p:cNvSpPr>
          <p:nvPr/>
        </p:nvSpPr>
        <p:spPr bwMode="auto">
          <a:xfrm>
            <a:off x="3200400" y="3276600"/>
            <a:ext cx="184150" cy="369888"/>
          </a:xfrm>
          <a:prstGeom prst="rect">
            <a:avLst/>
          </a:prstGeom>
          <a:noFill/>
          <a:ln w="9525">
            <a:noFill/>
            <a:miter lim="800000"/>
            <a:headEnd/>
            <a:tailEnd/>
          </a:ln>
        </p:spPr>
        <p:txBody>
          <a:bodyPr wrap="none">
            <a:spAutoFit/>
          </a:bodyPr>
          <a:lstStyle/>
          <a:p>
            <a:pPr algn="l" rtl="0" eaLnBrk="1" hangingPunct="1"/>
            <a:endParaRPr lang="en" altLang="fr-FR"/>
          </a:p>
        </p:txBody>
      </p:sp>
      <p:sp>
        <p:nvSpPr>
          <p:cNvPr id="3" name="Titre 2"/>
          <p:cNvSpPr>
            <a:spLocks noGrp="1"/>
          </p:cNvSpPr>
          <p:nvPr>
            <p:ph type="title"/>
          </p:nvPr>
        </p:nvSpPr>
        <p:spPr>
          <a:xfrm>
            <a:off x="1187450" y="2106613"/>
            <a:ext cx="7277100" cy="1487487"/>
          </a:xfrm>
        </p:spPr>
        <p:txBody>
          <a:bodyPr/>
          <a:lstStyle/>
          <a:p>
            <a:pPr algn="l" rtl="0" eaLnBrk="1" fontAlgn="auto" hangingPunct="1">
              <a:spcAft>
                <a:spcPts val="0"/>
              </a:spcAft>
              <a:defRPr/>
            </a:pPr>
            <a:r>
              <a:rPr lang="en" b="1" i="0" u="none" baseline="0">
                <a:ea typeface="+mj-ea"/>
              </a:rPr>
              <a:t>The HSEQ Charter</a:t>
            </a:r>
            <a:endParaRPr lang="en" dirty="0">
              <a:ea typeface="+mj-ea"/>
            </a:endParaRPr>
          </a:p>
        </p:txBody>
      </p:sp>
      <p:sp>
        <p:nvSpPr>
          <p:cNvPr id="15363" name="Espace réservé du texte 5"/>
          <p:cNvSpPr>
            <a:spLocks noGrp="1"/>
          </p:cNvSpPr>
          <p:nvPr>
            <p:ph type="body" sz="quarter" idx="10"/>
          </p:nvPr>
        </p:nvSpPr>
        <p:spPr>
          <a:xfrm>
            <a:off x="1187450" y="3640138"/>
            <a:ext cx="7277100" cy="1778000"/>
          </a:xfrm>
        </p:spPr>
        <p:txBody>
          <a:bodyPr/>
          <a:lstStyle/>
          <a:p>
            <a:r>
              <a:rPr lang="en" dirty="0" smtClean="0">
                <a:cs typeface="Arial" pitchFamily="34" charset="0"/>
              </a:rPr>
              <a:t>Safety Training for New Recruits</a:t>
            </a:r>
          </a:p>
          <a:p>
            <a:pPr algn="l" rtl="0" eaLnBrk="1" hangingPunct="1"/>
            <a:r>
              <a:rPr lang="en" b="0" i="0" u="none" baseline="0" dirty="0" smtClean="0">
                <a:cs typeface="Arial" pitchFamily="34" charset="0"/>
              </a:rPr>
              <a:t>Module </a:t>
            </a:r>
            <a:r>
              <a:rPr lang="en" b="0" i="0" u="none" baseline="0" dirty="0">
                <a:cs typeface="Arial" pitchFamily="34" charset="0"/>
              </a:rPr>
              <a:t>TCG 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lang="en" b="1" i="0" u="none" baseline="0"/>
              <a:t>MODULE OBJECTIVES</a:t>
            </a:r>
            <a:endParaRPr lang="en" dirty="0"/>
          </a:p>
        </p:txBody>
      </p:sp>
      <p:sp>
        <p:nvSpPr>
          <p:cNvPr id="16386" name="Espace réservé du texte 2"/>
          <p:cNvSpPr>
            <a:spLocks noGrp="1"/>
          </p:cNvSpPr>
          <p:nvPr>
            <p:ph type="body" sz="quarter" idx="12"/>
          </p:nvPr>
        </p:nvSpPr>
        <p:spPr>
          <a:xfrm>
            <a:off x="457200" y="1125538"/>
            <a:ext cx="8218488" cy="5040312"/>
          </a:xfrm>
        </p:spPr>
        <p:txBody>
          <a:bodyPr/>
          <a:lstStyle/>
          <a:p>
            <a:pPr marL="0" indent="0" algn="l" rtl="0">
              <a:buFont typeface="Lucida Grande"/>
              <a:buNone/>
            </a:pPr>
            <a:r>
              <a:rPr lang="en" b="0" i="0" u="none" baseline="0">
                <a:cs typeface="Arial" pitchFamily="34" charset="0"/>
              </a:rPr>
              <a:t>At the end of this module:</a:t>
            </a:r>
          </a:p>
          <a:p>
            <a:pPr marL="0" indent="0" algn="l" rtl="0"/>
            <a:endParaRPr lang="en" altLang="fr-FR" dirty="0" smtClean="0">
              <a:cs typeface="Arial" pitchFamily="34" charset="0"/>
            </a:endParaRPr>
          </a:p>
          <a:p>
            <a:pPr marL="263525" indent="-263525" algn="just" rtl="0"/>
            <a:r>
              <a:rPr lang="en" b="0" i="0" u="none" baseline="0">
                <a:cs typeface="Arial" pitchFamily="34" charset="0"/>
              </a:rPr>
              <a:t>You should be able to make the link between the Group's safety value and the HSEQ charter.</a:t>
            </a:r>
          </a:p>
          <a:p>
            <a:pPr marL="263525" indent="-263525" algn="just" rtl="0"/>
            <a:endParaRPr lang="en" altLang="fr-FR" dirty="0" smtClean="0">
              <a:cs typeface="Arial" pitchFamily="34" charset="0"/>
            </a:endParaRPr>
          </a:p>
          <a:p>
            <a:pPr marL="263525" indent="-263525" algn="just" rtl="0"/>
            <a:r>
              <a:rPr lang="en" b="0" i="0" u="none" baseline="0">
                <a:cs typeface="Arial" pitchFamily="34" charset="0"/>
              </a:rPr>
              <a:t>You will know the HSEQ charter and be able to explain its principles. </a:t>
            </a:r>
          </a:p>
        </p:txBody>
      </p:sp>
      <p:sp>
        <p:nvSpPr>
          <p:cNvPr id="16387"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l" rtl="0"/>
            <a:r>
              <a:rPr lang="en" sz="1000" b="0" i="0" u="none" baseline="0" dirty="0">
                <a:latin typeface="Arial" pitchFamily="34" charset="0"/>
                <a:cs typeface="Helvetica" pitchFamily="34" charset="0"/>
              </a:rPr>
              <a:t>H3SE integration kit - TCG 1.3 – The HSEQ charter – V2</a:t>
            </a:r>
            <a:endParaRPr lang="en" altLang="fr-FR" sz="1000" dirty="0" smtClean="0">
              <a:latin typeface="Arial" pitchFamily="34" charset="0"/>
              <a:cs typeface="Helvetica" pitchFamily="34" charset="0"/>
            </a:endParaRPr>
          </a:p>
        </p:txBody>
      </p:sp>
      <p:sp>
        <p:nvSpPr>
          <p:cNvPr id="16388" name="Espace réservé du numéro de diapositive 4"/>
          <p:cNvSpPr>
            <a:spLocks noGrp="1"/>
          </p:cNvSpPr>
          <p:nvPr>
            <p:ph type="sldNum" sz="quarter" idx="4294967295"/>
          </p:nvPr>
        </p:nvSpPr>
        <p:spPr bwMode="auto">
          <a:xfrm>
            <a:off x="6553200" y="6411913"/>
            <a:ext cx="725488" cy="365125"/>
          </a:xfrm>
          <a:prstGeom prst="rect">
            <a:avLst/>
          </a:prstGeom>
          <a:noFill/>
          <a:ln>
            <a:miter lim="800000"/>
            <a:headEnd/>
            <a:tailEnd/>
          </a:ln>
        </p:spPr>
        <p:txBody>
          <a:bodyPr/>
          <a:lstStyle/>
          <a:p>
            <a:pPr algn="r" rtl="0"/>
            <a:fld id="{BA29D44D-D564-4F21-87C7-E8BA5F4CC2B3}" type="slidenum">
              <a:rPr/>
              <a:pPr algn="r" rtl="0"/>
              <a:t>2</a:t>
            </a:fld>
            <a:endParaRPr lang="en"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bwMode="auto"/>
        <p:txBody>
          <a:bodyPr wrap="square" numCol="1" anchorCtr="0" compatLnSpc="1">
            <a:prstTxWarp prst="textNoShape">
              <a:avLst/>
            </a:prstTxWarp>
          </a:bodyPr>
          <a:lstStyle/>
          <a:p>
            <a:pPr algn="l" rtl="0" eaLnBrk="1" hangingPunct="1"/>
            <a:r>
              <a:rPr lang="en" b="1" i="0" u="none" cap="none" baseline="0">
                <a:cs typeface="Arial" pitchFamily="34" charset="0"/>
              </a:rPr>
              <a:t>Health, Safety, Environment and Quality charter</a:t>
            </a:r>
            <a:r>
              <a:rPr lang="en" cap="none">
                <a:cs typeface="Arial" pitchFamily="34" charset="0"/>
              </a:rPr>
              <a:t/>
            </a:r>
            <a:br>
              <a:rPr lang="en" cap="none">
                <a:cs typeface="Arial" pitchFamily="34" charset="0"/>
              </a:rPr>
            </a:br>
            <a:endParaRPr lang="en" altLang="fr-FR" cap="none" smtClean="0">
              <a:cs typeface="Arial" pitchFamily="34" charset="0"/>
            </a:endParaRPr>
          </a:p>
        </p:txBody>
      </p:sp>
      <p:pic>
        <p:nvPicPr>
          <p:cNvPr id="17411" name="Image 11"/>
          <p:cNvPicPr>
            <a:picLocks noChangeAspect="1"/>
          </p:cNvPicPr>
          <p:nvPr/>
        </p:nvPicPr>
        <p:blipFill>
          <a:blip r:embed="rId2"/>
          <a:srcRect/>
          <a:stretch>
            <a:fillRect/>
          </a:stretch>
        </p:blipFill>
        <p:spPr bwMode="auto">
          <a:xfrm>
            <a:off x="457200" y="765175"/>
            <a:ext cx="3798888" cy="5372100"/>
          </a:xfrm>
          <a:prstGeom prst="rect">
            <a:avLst/>
          </a:prstGeom>
          <a:noFill/>
          <a:ln w="9525">
            <a:noFill/>
            <a:miter lim="800000"/>
            <a:headEnd/>
            <a:tailEnd/>
          </a:ln>
        </p:spPr>
      </p:pic>
      <p:sp>
        <p:nvSpPr>
          <p:cNvPr id="17412" name="Rectangle 13"/>
          <p:cNvSpPr>
            <a:spLocks noChangeArrowheads="1"/>
          </p:cNvSpPr>
          <p:nvPr/>
        </p:nvSpPr>
        <p:spPr bwMode="auto">
          <a:xfrm>
            <a:off x="4421188" y="2435225"/>
            <a:ext cx="4471987" cy="1754188"/>
          </a:xfrm>
          <a:prstGeom prst="rect">
            <a:avLst/>
          </a:prstGeom>
          <a:noFill/>
          <a:ln w="9525">
            <a:noFill/>
            <a:miter lim="800000"/>
            <a:headEnd/>
            <a:tailEnd/>
          </a:ln>
        </p:spPr>
        <p:txBody>
          <a:bodyPr>
            <a:spAutoFit/>
          </a:bodyPr>
          <a:lstStyle/>
          <a:p>
            <a:pPr algn="l" rtl="0" eaLnBrk="1" hangingPunct="1"/>
            <a:r>
              <a:rPr lang="en" b="1" i="1" u="none" baseline="0">
                <a:solidFill>
                  <a:srgbClr val="002060"/>
                </a:solidFill>
              </a:rPr>
              <a:t>Article 1 </a:t>
            </a:r>
          </a:p>
          <a:p>
            <a:pPr algn="just" rtl="0" eaLnBrk="1" hangingPunct="1"/>
            <a:r>
              <a:rPr lang="en" b="0" i="0" u="none" baseline="0"/>
              <a:t>“Total places safety, security, health, respect for the environment, customer satisfaction, listening and dialog with all of its stakeholders at the top of its priorities.”</a:t>
            </a:r>
          </a:p>
        </p:txBody>
      </p:sp>
      <p:sp>
        <p:nvSpPr>
          <p:cNvPr id="17413" name="Espace réservé du numéro de diapositive 1"/>
          <p:cNvSpPr>
            <a:spLocks noGrp="1"/>
          </p:cNvSpPr>
          <p:nvPr>
            <p:ph type="sldNum" sz="quarter" idx="4294967295"/>
          </p:nvPr>
        </p:nvSpPr>
        <p:spPr bwMode="auto">
          <a:xfrm>
            <a:off x="6553200" y="6411913"/>
            <a:ext cx="725488" cy="365125"/>
          </a:xfrm>
          <a:prstGeom prst="rect">
            <a:avLst/>
          </a:prstGeom>
          <a:noFill/>
          <a:ln>
            <a:miter lim="800000"/>
            <a:headEnd/>
            <a:tailEnd/>
          </a:ln>
        </p:spPr>
        <p:txBody>
          <a:bodyPr/>
          <a:lstStyle/>
          <a:p>
            <a:pPr algn="r" rtl="0"/>
            <a:fld id="{BF6D146B-E0B7-4BC6-A16A-D04FA1857B39}" type="slidenum">
              <a:rPr/>
              <a:pPr algn="r" rtl="0"/>
              <a:t>3</a:t>
            </a:fld>
            <a:endParaRPr lang="en" altLang="fr-FR" dirty="0"/>
          </a:p>
        </p:txBody>
      </p:sp>
      <p:sp>
        <p:nvSpPr>
          <p:cNvPr id="7"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l" rtl="0"/>
            <a:r>
              <a:rPr lang="en" sz="1000" b="0" i="0" u="none" baseline="0" dirty="0">
                <a:latin typeface="Arial" pitchFamily="34" charset="0"/>
                <a:cs typeface="Helvetica" pitchFamily="34" charset="0"/>
              </a:rPr>
              <a:t>H3SE integration kit - TCG 1.3 – The HSEQ charter – V2</a:t>
            </a:r>
            <a:endParaRPr lang="en" altLang="fr-FR" sz="1000" dirty="0" smtClean="0">
              <a:latin typeface="Arial" pitchFamily="34" charset="0"/>
              <a:cs typeface="Helvetic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
          <p:cNvSpPr>
            <a:spLocks noGrp="1" noChangeArrowheads="1"/>
          </p:cNvSpPr>
          <p:nvPr>
            <p:ph type="title"/>
          </p:nvPr>
        </p:nvSpPr>
        <p:spPr/>
        <p:txBody>
          <a:bodyPr/>
          <a:lstStyle/>
          <a:p>
            <a:pPr algn="l" rtl="0" eaLnBrk="1" hangingPunct="1">
              <a:defRPr/>
            </a:pPr>
            <a:r>
              <a:rPr lang="en" sz="2000" b="1" i="0" u="none" baseline="0"/>
              <a:t>Identify the elements of the Group's HSE policy</a:t>
            </a:r>
          </a:p>
        </p:txBody>
      </p:sp>
      <p:sp>
        <p:nvSpPr>
          <p:cNvPr id="5" name="Carré corné 4"/>
          <p:cNvSpPr>
            <a:spLocks noChangeArrowheads="1"/>
          </p:cNvSpPr>
          <p:nvPr/>
        </p:nvSpPr>
        <p:spPr bwMode="auto">
          <a:xfrm>
            <a:off x="1116013" y="1038225"/>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r>
              <a:rPr lang="en" b="0" i="0" u="none" baseline="0"/>
              <a:t>HSE commitment</a:t>
            </a:r>
          </a:p>
          <a:p>
            <a:pPr algn="ctr" rtl="0" eaLnBrk="1" hangingPunct="1"/>
            <a:r>
              <a:rPr lang="en" b="0" i="0" u="none" baseline="0"/>
              <a:t>General Management</a:t>
            </a:r>
            <a:endParaRPr lang="en" altLang="fr-FR" dirty="0">
              <a:solidFill>
                <a:srgbClr val="000000"/>
              </a:solidFill>
            </a:endParaRPr>
          </a:p>
        </p:txBody>
      </p:sp>
      <p:sp>
        <p:nvSpPr>
          <p:cNvPr id="20" name="Carré corné 19"/>
          <p:cNvSpPr>
            <a:spLocks noChangeArrowheads="1"/>
          </p:cNvSpPr>
          <p:nvPr/>
        </p:nvSpPr>
        <p:spPr bwMode="auto">
          <a:xfrm>
            <a:off x="3851275" y="1038225"/>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Adherence to </a:t>
            </a:r>
            <a:r>
              <a:rPr lang="en">
                <a:solidFill>
                  <a:srgbClr val="000000"/>
                </a:solidFill>
                <a:latin typeface="+mn-lt"/>
                <a:cs typeface="+mn-cs"/>
              </a:rPr>
              <a:t/>
            </a:r>
            <a:br>
              <a:rPr lang="en">
                <a:solidFill>
                  <a:srgbClr val="000000"/>
                </a:solidFill>
                <a:latin typeface="+mn-lt"/>
                <a:cs typeface="+mn-cs"/>
              </a:rPr>
            </a:br>
            <a:r>
              <a:rPr lang="en" b="0" i="0" u="none" baseline="0">
                <a:solidFill>
                  <a:srgbClr val="000000"/>
                </a:solidFill>
                <a:latin typeface="+mn-lt"/>
                <a:cs typeface="+mn-cs"/>
              </a:rPr>
              <a:t>legislation</a:t>
            </a:r>
            <a:endParaRPr lang="en" altLang="fr-FR" dirty="0">
              <a:solidFill>
                <a:srgbClr val="000000"/>
              </a:solidFill>
              <a:latin typeface="+mn-lt"/>
              <a:cs typeface="+mn-cs"/>
            </a:endParaRPr>
          </a:p>
        </p:txBody>
      </p:sp>
      <p:sp>
        <p:nvSpPr>
          <p:cNvPr id="21" name="Carré corné 20"/>
          <p:cNvSpPr>
            <a:spLocks noChangeArrowheads="1"/>
          </p:cNvSpPr>
          <p:nvPr/>
        </p:nvSpPr>
        <p:spPr bwMode="auto">
          <a:xfrm>
            <a:off x="6372225" y="1038225"/>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HSE culture </a:t>
            </a:r>
          </a:p>
        </p:txBody>
      </p:sp>
      <p:sp>
        <p:nvSpPr>
          <p:cNvPr id="22" name="Carré corné 21"/>
          <p:cNvSpPr>
            <a:spLocks noChangeArrowheads="1"/>
          </p:cNvSpPr>
          <p:nvPr/>
        </p:nvSpPr>
        <p:spPr bwMode="auto">
          <a:xfrm>
            <a:off x="1116013" y="2387600"/>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r>
              <a:rPr lang="en" b="0" i="0" u="none" baseline="0">
                <a:solidFill>
                  <a:srgbClr val="000000"/>
                </a:solidFill>
              </a:rPr>
              <a:t>HSE management</a:t>
            </a:r>
          </a:p>
          <a:p>
            <a:pPr algn="ctr" rtl="0" eaLnBrk="1" hangingPunct="1"/>
            <a:r>
              <a:rPr lang="en" b="0" i="0" u="none" baseline="0">
                <a:solidFill>
                  <a:srgbClr val="000000"/>
                </a:solidFill>
              </a:rPr>
              <a:t> of partners </a:t>
            </a:r>
            <a:endParaRPr lang="en" altLang="fr-FR" dirty="0">
              <a:solidFill>
                <a:srgbClr val="000000"/>
              </a:solidFill>
            </a:endParaRPr>
          </a:p>
        </p:txBody>
      </p:sp>
      <p:sp>
        <p:nvSpPr>
          <p:cNvPr id="23" name="Carré corné 22"/>
          <p:cNvSpPr>
            <a:spLocks noChangeArrowheads="1"/>
          </p:cNvSpPr>
          <p:nvPr/>
        </p:nvSpPr>
        <p:spPr bwMode="auto">
          <a:xfrm>
            <a:off x="3851275" y="2387600"/>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Risk assessment</a:t>
            </a:r>
          </a:p>
        </p:txBody>
      </p:sp>
      <p:sp>
        <p:nvSpPr>
          <p:cNvPr id="24" name="Carré corné 23"/>
          <p:cNvSpPr>
            <a:spLocks noChangeArrowheads="1"/>
          </p:cNvSpPr>
          <p:nvPr/>
        </p:nvSpPr>
        <p:spPr bwMode="auto">
          <a:xfrm>
            <a:off x="6372225" y="2387600"/>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HSE system </a:t>
            </a:r>
          </a:p>
          <a:p>
            <a:pPr algn="ctr" rtl="0" eaLnBrk="1" hangingPunct="1">
              <a:defRPr/>
            </a:pPr>
            <a:r>
              <a:rPr lang="en" b="0" i="0" u="none" baseline="0">
                <a:solidFill>
                  <a:srgbClr val="000000"/>
                </a:solidFill>
                <a:latin typeface="+mn-lt"/>
                <a:cs typeface="+mn-cs"/>
              </a:rPr>
              <a:t>management</a:t>
            </a:r>
          </a:p>
        </p:txBody>
      </p:sp>
      <p:sp>
        <p:nvSpPr>
          <p:cNvPr id="25" name="Carré corné 24"/>
          <p:cNvSpPr>
            <a:spLocks noChangeArrowheads="1"/>
          </p:cNvSpPr>
          <p:nvPr/>
        </p:nvSpPr>
        <p:spPr bwMode="auto">
          <a:xfrm>
            <a:off x="1116013" y="3736975"/>
            <a:ext cx="2055812"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Crisis management</a:t>
            </a:r>
          </a:p>
        </p:txBody>
      </p:sp>
      <p:sp>
        <p:nvSpPr>
          <p:cNvPr id="26" name="Carré corné 25"/>
          <p:cNvSpPr>
            <a:spLocks noChangeArrowheads="1"/>
          </p:cNvSpPr>
          <p:nvPr/>
        </p:nvSpPr>
        <p:spPr bwMode="auto">
          <a:xfrm>
            <a:off x="3851275" y="3736975"/>
            <a:ext cx="2057400"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Recognition of employee </a:t>
            </a:r>
          </a:p>
          <a:p>
            <a:pPr algn="ctr" rtl="0" eaLnBrk="1" hangingPunct="1">
              <a:defRPr/>
            </a:pPr>
            <a:r>
              <a:rPr lang="en" b="0" i="0" u="none" baseline="0">
                <a:solidFill>
                  <a:srgbClr val="000000"/>
                </a:solidFill>
                <a:latin typeface="+mn-lt"/>
                <a:cs typeface="+mn-cs"/>
              </a:rPr>
              <a:t>HSE performance </a:t>
            </a:r>
          </a:p>
        </p:txBody>
      </p:sp>
      <p:sp>
        <p:nvSpPr>
          <p:cNvPr id="27" name="Carré corné 26"/>
          <p:cNvSpPr>
            <a:spLocks noChangeArrowheads="1"/>
          </p:cNvSpPr>
          <p:nvPr/>
        </p:nvSpPr>
        <p:spPr bwMode="auto">
          <a:xfrm>
            <a:off x="6372225" y="3736975"/>
            <a:ext cx="2055813"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Acceptance by </a:t>
            </a:r>
            <a:r>
              <a:rPr lang="en">
                <a:solidFill>
                  <a:srgbClr val="000000"/>
                </a:solidFill>
                <a:latin typeface="+mn-lt"/>
                <a:cs typeface="+mn-cs"/>
              </a:rPr>
              <a:t/>
            </a:r>
            <a:br>
              <a:rPr lang="en">
                <a:solidFill>
                  <a:srgbClr val="000000"/>
                </a:solidFill>
                <a:latin typeface="+mn-lt"/>
                <a:cs typeface="+mn-cs"/>
              </a:rPr>
            </a:br>
            <a:r>
              <a:rPr lang="en" b="0" i="0" u="none" baseline="0">
                <a:solidFill>
                  <a:srgbClr val="000000"/>
                </a:solidFill>
                <a:latin typeface="+mn-lt"/>
                <a:cs typeface="+mn-cs"/>
              </a:rPr>
              <a:t>third parties</a:t>
            </a:r>
          </a:p>
        </p:txBody>
      </p:sp>
      <p:sp>
        <p:nvSpPr>
          <p:cNvPr id="28" name="Carré corné 27"/>
          <p:cNvSpPr>
            <a:spLocks noChangeArrowheads="1"/>
          </p:cNvSpPr>
          <p:nvPr/>
        </p:nvSpPr>
        <p:spPr bwMode="auto">
          <a:xfrm>
            <a:off x="1116013" y="5084763"/>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b="0" i="0" u="none" baseline="0">
                <a:solidFill>
                  <a:srgbClr val="000000"/>
                </a:solidFill>
                <a:latin typeface="+mn-lt"/>
                <a:cs typeface="+mn-cs"/>
              </a:rPr>
              <a:t>Sustainable development</a:t>
            </a:r>
          </a:p>
        </p:txBody>
      </p:sp>
      <p:sp>
        <p:nvSpPr>
          <p:cNvPr id="18445" name="Espace réservé du numéro de diapositive 2"/>
          <p:cNvSpPr>
            <a:spLocks noGrp="1"/>
          </p:cNvSpPr>
          <p:nvPr>
            <p:ph type="sldNum" sz="quarter" idx="11"/>
          </p:nvPr>
        </p:nvSpPr>
        <p:spPr bwMode="auto">
          <a:noFill/>
          <a:ln>
            <a:miter lim="800000"/>
            <a:headEnd/>
            <a:tailEnd/>
          </a:ln>
        </p:spPr>
        <p:txBody>
          <a:bodyPr/>
          <a:lstStyle/>
          <a:p>
            <a:fld id="{67830189-CB38-4F42-A5F2-3923D3E5A516}" type="slidenum">
              <a:rPr sz="1800">
                <a:solidFill>
                  <a:schemeClr val="tx1"/>
                </a:solidFill>
                <a:cs typeface="+mn-cs"/>
              </a:rPr>
              <a:pPr/>
              <a:t>4</a:t>
            </a:fld>
            <a:endParaRPr lang="en" altLang="fr-FR" sz="1800" dirty="0">
              <a:solidFill>
                <a:schemeClr val="tx1"/>
              </a:solidFill>
              <a:cs typeface="+mn-cs"/>
            </a:endParaRPr>
          </a:p>
        </p:txBody>
      </p:sp>
      <p:sp>
        <p:nvSpPr>
          <p:cNvPr id="15"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l" rtl="0"/>
            <a:r>
              <a:rPr lang="en" sz="1000" b="0" i="0" u="none" baseline="0" dirty="0">
                <a:latin typeface="Arial" pitchFamily="34" charset="0"/>
                <a:cs typeface="Helvetica" pitchFamily="34" charset="0"/>
              </a:rPr>
              <a:t>H3SE integration kit - TCG 1.3 – The HSEQ charter – V2</a:t>
            </a:r>
            <a:endParaRPr lang="en" altLang="fr-FR" sz="1000" dirty="0" smtClean="0">
              <a:latin typeface="Arial" pitchFamily="34" charset="0"/>
              <a:cs typeface="Helvetic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à coins arrondis 35"/>
          <p:cNvSpPr/>
          <p:nvPr/>
        </p:nvSpPr>
        <p:spPr>
          <a:xfrm>
            <a:off x="3421063" y="5013325"/>
            <a:ext cx="5548312" cy="12192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rtl="0" eaLnBrk="1" hangingPunct="1"/>
            <a:endParaRPr lang="en" altLang="fr-FR">
              <a:solidFill>
                <a:srgbClr val="00523F"/>
              </a:solidFill>
              <a:cs typeface="Arial" pitchFamily="34" charset="0"/>
            </a:endParaRPr>
          </a:p>
        </p:txBody>
      </p:sp>
      <p:sp>
        <p:nvSpPr>
          <p:cNvPr id="35" name="Rectangle à coins arrondis 34"/>
          <p:cNvSpPr/>
          <p:nvPr/>
        </p:nvSpPr>
        <p:spPr>
          <a:xfrm>
            <a:off x="3419475" y="2820988"/>
            <a:ext cx="5549900" cy="21209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rtl="0" eaLnBrk="1" hangingPunct="1"/>
            <a:endParaRPr lang="en" altLang="fr-FR">
              <a:solidFill>
                <a:srgbClr val="00523F"/>
              </a:solidFill>
              <a:cs typeface="Arial" pitchFamily="34" charset="0"/>
            </a:endParaRPr>
          </a:p>
        </p:txBody>
      </p:sp>
      <p:sp>
        <p:nvSpPr>
          <p:cNvPr id="18" name="Rectangle à coins arrondis 17"/>
          <p:cNvSpPr/>
          <p:nvPr/>
        </p:nvSpPr>
        <p:spPr>
          <a:xfrm>
            <a:off x="3419475" y="898525"/>
            <a:ext cx="5549900" cy="18827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rtl="0" eaLnBrk="1" hangingPunct="1"/>
            <a:endParaRPr lang="en" altLang="fr-FR">
              <a:solidFill>
                <a:srgbClr val="00523F"/>
              </a:solidFill>
              <a:cs typeface="Arial" pitchFamily="34" charset="0"/>
            </a:endParaRPr>
          </a:p>
        </p:txBody>
      </p:sp>
      <p:sp>
        <p:nvSpPr>
          <p:cNvPr id="30724" name="Rectangle 1"/>
          <p:cNvSpPr>
            <a:spLocks noGrp="1" noChangeArrowheads="1"/>
          </p:cNvSpPr>
          <p:nvPr>
            <p:ph type="title"/>
          </p:nvPr>
        </p:nvSpPr>
        <p:spPr/>
        <p:txBody>
          <a:bodyPr/>
          <a:lstStyle/>
          <a:p>
            <a:pPr algn="l" rtl="0" eaLnBrk="1" hangingPunct="1">
              <a:defRPr/>
            </a:pPr>
            <a:r>
              <a:rPr lang="en" sz="2000" b="1" i="0" u="none" baseline="0"/>
              <a:t>Identify the elements of the Group's HSE policy</a:t>
            </a:r>
          </a:p>
        </p:txBody>
      </p:sp>
      <p:sp>
        <p:nvSpPr>
          <p:cNvPr id="22" name="Carré corné 21"/>
          <p:cNvSpPr>
            <a:spLocks noChangeArrowheads="1"/>
          </p:cNvSpPr>
          <p:nvPr/>
        </p:nvSpPr>
        <p:spPr bwMode="auto">
          <a:xfrm>
            <a:off x="3779838" y="976313"/>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r>
              <a:rPr lang="en" sz="1600" b="0" i="0" u="none" baseline="0">
                <a:solidFill>
                  <a:srgbClr val="000000"/>
                </a:solidFill>
              </a:rPr>
              <a:t>HSE commitment</a:t>
            </a:r>
          </a:p>
          <a:p>
            <a:pPr algn="ctr" rtl="0" eaLnBrk="1" hangingPunct="1"/>
            <a:r>
              <a:rPr lang="en" sz="1600" b="0" i="0" u="none" baseline="0">
                <a:solidFill>
                  <a:srgbClr val="000000"/>
                </a:solidFill>
              </a:rPr>
              <a:t>General Management</a:t>
            </a:r>
            <a:endParaRPr lang="en" altLang="fr-FR" sz="1600" dirty="0">
              <a:solidFill>
                <a:srgbClr val="000000"/>
              </a:solidFill>
            </a:endParaRPr>
          </a:p>
        </p:txBody>
      </p:sp>
      <p:sp>
        <p:nvSpPr>
          <p:cNvPr id="23" name="Carré corné 22"/>
          <p:cNvSpPr>
            <a:spLocks noChangeArrowheads="1"/>
          </p:cNvSpPr>
          <p:nvPr/>
        </p:nvSpPr>
        <p:spPr bwMode="auto">
          <a:xfrm>
            <a:off x="3559175" y="5157788"/>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Adherence to </a:t>
            </a:r>
            <a:r>
              <a:rPr lang="en" sz="1600">
                <a:solidFill>
                  <a:srgbClr val="000000"/>
                </a:solidFill>
                <a:latin typeface="+mn-lt"/>
                <a:cs typeface="+mn-cs"/>
              </a:rPr>
              <a:t/>
            </a:r>
            <a:br>
              <a:rPr lang="en" sz="1600">
                <a:solidFill>
                  <a:srgbClr val="000000"/>
                </a:solidFill>
                <a:latin typeface="+mn-lt"/>
                <a:cs typeface="+mn-cs"/>
              </a:rPr>
            </a:br>
            <a:r>
              <a:rPr lang="en" sz="1600" b="0" i="0" u="none" baseline="0">
                <a:solidFill>
                  <a:srgbClr val="000000"/>
                </a:solidFill>
                <a:latin typeface="+mn-lt"/>
                <a:cs typeface="+mn-cs"/>
              </a:rPr>
              <a:t>legislation</a:t>
            </a:r>
            <a:endParaRPr lang="en" altLang="fr-FR" sz="1600" dirty="0">
              <a:solidFill>
                <a:srgbClr val="000000"/>
              </a:solidFill>
              <a:latin typeface="+mn-lt"/>
              <a:cs typeface="+mn-cs"/>
            </a:endParaRPr>
          </a:p>
        </p:txBody>
      </p:sp>
      <p:sp>
        <p:nvSpPr>
          <p:cNvPr id="24" name="Carré corné 23"/>
          <p:cNvSpPr>
            <a:spLocks noChangeArrowheads="1"/>
          </p:cNvSpPr>
          <p:nvPr/>
        </p:nvSpPr>
        <p:spPr bwMode="auto">
          <a:xfrm>
            <a:off x="7092950" y="976313"/>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HSE culture </a:t>
            </a:r>
          </a:p>
        </p:txBody>
      </p:sp>
      <p:sp>
        <p:nvSpPr>
          <p:cNvPr id="25" name="Carré corné 24"/>
          <p:cNvSpPr>
            <a:spLocks noChangeArrowheads="1"/>
          </p:cNvSpPr>
          <p:nvPr/>
        </p:nvSpPr>
        <p:spPr bwMode="auto">
          <a:xfrm>
            <a:off x="4211638"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r>
              <a:rPr lang="en" sz="1600" b="0" i="0" u="none" baseline="0">
                <a:solidFill>
                  <a:srgbClr val="000000"/>
                </a:solidFill>
              </a:rPr>
              <a:t>HSE management</a:t>
            </a:r>
          </a:p>
          <a:p>
            <a:pPr algn="ctr" rtl="0" eaLnBrk="1" hangingPunct="1"/>
            <a:r>
              <a:rPr lang="en" sz="1600" b="0" i="0" u="none" baseline="0">
                <a:solidFill>
                  <a:srgbClr val="000000"/>
                </a:solidFill>
              </a:rPr>
              <a:t> of partners </a:t>
            </a:r>
            <a:endParaRPr lang="en" altLang="fr-FR" sz="1600" dirty="0">
              <a:solidFill>
                <a:srgbClr val="000000"/>
              </a:solidFill>
            </a:endParaRPr>
          </a:p>
        </p:txBody>
      </p:sp>
      <p:sp>
        <p:nvSpPr>
          <p:cNvPr id="26" name="Carré corné 25"/>
          <p:cNvSpPr>
            <a:spLocks noChangeArrowheads="1"/>
          </p:cNvSpPr>
          <p:nvPr/>
        </p:nvSpPr>
        <p:spPr bwMode="auto">
          <a:xfrm>
            <a:off x="6494463"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Risk assessment</a:t>
            </a:r>
          </a:p>
        </p:txBody>
      </p:sp>
      <p:sp>
        <p:nvSpPr>
          <p:cNvPr id="27" name="Carré corné 26"/>
          <p:cNvSpPr>
            <a:spLocks noChangeArrowheads="1"/>
          </p:cNvSpPr>
          <p:nvPr/>
        </p:nvSpPr>
        <p:spPr bwMode="auto">
          <a:xfrm>
            <a:off x="4211638"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HSE system </a:t>
            </a:r>
          </a:p>
          <a:p>
            <a:pPr algn="ctr" rtl="0" eaLnBrk="1" hangingPunct="1">
              <a:defRPr/>
            </a:pPr>
            <a:r>
              <a:rPr lang="en" sz="1600" b="0" i="0" u="none" baseline="0">
                <a:solidFill>
                  <a:srgbClr val="000000"/>
                </a:solidFill>
                <a:latin typeface="+mn-lt"/>
                <a:cs typeface="+mn-cs"/>
              </a:rPr>
              <a:t>management</a:t>
            </a:r>
          </a:p>
        </p:txBody>
      </p:sp>
      <p:sp>
        <p:nvSpPr>
          <p:cNvPr id="28" name="Carré corné 27"/>
          <p:cNvSpPr>
            <a:spLocks noChangeArrowheads="1"/>
          </p:cNvSpPr>
          <p:nvPr/>
        </p:nvSpPr>
        <p:spPr bwMode="auto">
          <a:xfrm>
            <a:off x="6494463"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Crisis management</a:t>
            </a:r>
          </a:p>
        </p:txBody>
      </p:sp>
      <p:sp>
        <p:nvSpPr>
          <p:cNvPr id="29" name="Carré corné 28"/>
          <p:cNvSpPr>
            <a:spLocks noChangeArrowheads="1"/>
          </p:cNvSpPr>
          <p:nvPr/>
        </p:nvSpPr>
        <p:spPr bwMode="auto">
          <a:xfrm>
            <a:off x="5441950" y="1676400"/>
            <a:ext cx="1938338" cy="93345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marL="92075" algn="ctr" rtl="0" eaLnBrk="1" hangingPunct="1">
              <a:defRPr/>
            </a:pPr>
            <a:r>
              <a:rPr lang="en" sz="1600" b="0" i="0" u="none" baseline="0">
                <a:solidFill>
                  <a:srgbClr val="000000"/>
                </a:solidFill>
                <a:latin typeface="+mn-lt"/>
                <a:cs typeface="+mn-cs"/>
              </a:rPr>
              <a:t>Recognition of employee </a:t>
            </a:r>
          </a:p>
          <a:p>
            <a:pPr algn="ctr" rtl="0" eaLnBrk="1" hangingPunct="1">
              <a:defRPr/>
            </a:pPr>
            <a:r>
              <a:rPr lang="en" sz="1600" b="0" i="0" u="none" baseline="0">
                <a:solidFill>
                  <a:srgbClr val="000000"/>
                </a:solidFill>
                <a:latin typeface="+mn-lt"/>
                <a:cs typeface="+mn-cs"/>
              </a:rPr>
              <a:t>HSE performance </a:t>
            </a:r>
          </a:p>
        </p:txBody>
      </p:sp>
      <p:sp>
        <p:nvSpPr>
          <p:cNvPr id="30" name="Carré corné 29"/>
          <p:cNvSpPr>
            <a:spLocks noChangeArrowheads="1"/>
          </p:cNvSpPr>
          <p:nvPr/>
        </p:nvSpPr>
        <p:spPr bwMode="auto">
          <a:xfrm>
            <a:off x="53609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Acceptance by </a:t>
            </a:r>
            <a:r>
              <a:rPr lang="en" sz="1600">
                <a:solidFill>
                  <a:srgbClr val="000000"/>
                </a:solidFill>
                <a:latin typeface="+mn-lt"/>
                <a:cs typeface="+mn-cs"/>
              </a:rPr>
              <a:t/>
            </a:r>
            <a:br>
              <a:rPr lang="en" sz="1600">
                <a:solidFill>
                  <a:srgbClr val="000000"/>
                </a:solidFill>
                <a:latin typeface="+mn-lt"/>
                <a:cs typeface="+mn-cs"/>
              </a:rPr>
            </a:br>
            <a:r>
              <a:rPr lang="en" sz="1600" b="0" i="0" u="none" baseline="0">
                <a:solidFill>
                  <a:srgbClr val="000000"/>
                </a:solidFill>
                <a:latin typeface="+mn-lt"/>
                <a:cs typeface="+mn-cs"/>
              </a:rPr>
              <a:t>third parties</a:t>
            </a:r>
          </a:p>
        </p:txBody>
      </p:sp>
      <p:sp>
        <p:nvSpPr>
          <p:cNvPr id="31" name="Carré corné 30"/>
          <p:cNvSpPr>
            <a:spLocks noChangeArrowheads="1"/>
          </p:cNvSpPr>
          <p:nvPr/>
        </p:nvSpPr>
        <p:spPr bwMode="auto">
          <a:xfrm>
            <a:off x="71643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rtl="0" eaLnBrk="1" hangingPunct="1">
              <a:defRPr/>
            </a:pPr>
            <a:r>
              <a:rPr lang="en" sz="1600" b="0" i="0" u="none" baseline="0">
                <a:solidFill>
                  <a:srgbClr val="000000"/>
                </a:solidFill>
                <a:latin typeface="+mn-lt"/>
                <a:cs typeface="+mn-cs"/>
              </a:rPr>
              <a:t>Sustainable development</a:t>
            </a:r>
          </a:p>
        </p:txBody>
      </p:sp>
      <p:sp>
        <p:nvSpPr>
          <p:cNvPr id="15" name="Rectangle à coins arrondis 14"/>
          <p:cNvSpPr/>
          <p:nvPr/>
        </p:nvSpPr>
        <p:spPr>
          <a:xfrm>
            <a:off x="539552" y="1204532"/>
            <a:ext cx="2736304" cy="1038697"/>
          </a:xfrm>
          <a:prstGeom prst="roundRect">
            <a:avLst/>
          </a:prstGeom>
          <a:solidFill>
            <a:schemeClr val="bg2"/>
          </a:solidFill>
        </p:spPr>
        <p:style>
          <a:lnRef idx="0">
            <a:schemeClr val="accent3"/>
          </a:lnRef>
          <a:fillRef idx="3">
            <a:schemeClr val="accent3"/>
          </a:fillRef>
          <a:effectRef idx="3">
            <a:schemeClr val="accent3"/>
          </a:effectRef>
          <a:fontRef idx="minor">
            <a:schemeClr val="lt1"/>
          </a:fontRef>
        </p:style>
        <p:txBody>
          <a:bodyPr anchor="ctr"/>
          <a:lstStyle/>
          <a:p>
            <a:pPr algn="ctr" rtl="0" eaLnBrk="1" hangingPunct="1">
              <a:defRPr/>
            </a:pPr>
            <a:r>
              <a:rPr lang="en" b="1" i="0" u="none" baseline="0">
                <a:solidFill>
                  <a:schemeClr val="bg1"/>
                </a:solidFill>
              </a:rPr>
              <a:t>Increase the commitment</a:t>
            </a:r>
          </a:p>
          <a:p>
            <a:pPr algn="ctr" rtl="0" eaLnBrk="1" hangingPunct="1">
              <a:defRPr/>
            </a:pPr>
            <a:r>
              <a:rPr lang="en" b="1" i="0" u="none" baseline="0">
                <a:solidFill>
                  <a:schemeClr val="bg1"/>
                </a:solidFill>
              </a:rPr>
              <a:t> of management and employees</a:t>
            </a:r>
            <a:endParaRPr lang="en" b="1" dirty="0">
              <a:solidFill>
                <a:schemeClr val="bg1"/>
              </a:solidFill>
            </a:endParaRPr>
          </a:p>
        </p:txBody>
      </p:sp>
      <p:sp>
        <p:nvSpPr>
          <p:cNvPr id="32" name="Rectangle à coins arrondis 31"/>
          <p:cNvSpPr/>
          <p:nvPr/>
        </p:nvSpPr>
        <p:spPr>
          <a:xfrm>
            <a:off x="539552" y="3160807"/>
            <a:ext cx="2736304" cy="1038697"/>
          </a:xfrm>
          <a:prstGeom prst="roundRect">
            <a:avLst/>
          </a:prstGeom>
          <a:solidFill>
            <a:schemeClr val="accent1"/>
          </a:solidFill>
        </p:spPr>
        <p:style>
          <a:lnRef idx="0">
            <a:schemeClr val="accent3"/>
          </a:lnRef>
          <a:fillRef idx="3">
            <a:schemeClr val="accent3"/>
          </a:fillRef>
          <a:effectRef idx="3">
            <a:schemeClr val="accent3"/>
          </a:effectRef>
          <a:fontRef idx="minor">
            <a:schemeClr val="lt1"/>
          </a:fontRef>
        </p:style>
        <p:txBody>
          <a:bodyPr anchor="ctr"/>
          <a:lstStyle/>
          <a:p>
            <a:pPr algn="ctr" rtl="0" eaLnBrk="1" hangingPunct="1">
              <a:defRPr/>
            </a:pPr>
            <a:r>
              <a:rPr lang="en" b="1" i="0" u="none" baseline="0">
                <a:solidFill>
                  <a:schemeClr val="bg1"/>
                </a:solidFill>
              </a:rPr>
              <a:t>Implement HSE methods </a:t>
            </a:r>
          </a:p>
          <a:p>
            <a:pPr algn="ctr" rtl="0" eaLnBrk="1" hangingPunct="1">
              <a:defRPr/>
            </a:pPr>
            <a:r>
              <a:rPr lang="en" b="1" i="0" u="none" baseline="0">
                <a:solidFill>
                  <a:schemeClr val="bg1"/>
                </a:solidFill>
              </a:rPr>
              <a:t>and practices</a:t>
            </a:r>
          </a:p>
        </p:txBody>
      </p:sp>
      <p:sp>
        <p:nvSpPr>
          <p:cNvPr id="33" name="Rectangle à coins arrondis 32"/>
          <p:cNvSpPr/>
          <p:nvPr/>
        </p:nvSpPr>
        <p:spPr>
          <a:xfrm>
            <a:off x="539552" y="5085969"/>
            <a:ext cx="2736304" cy="1094628"/>
          </a:xfrm>
          <a:prstGeom prst="roundRect">
            <a:avLst/>
          </a:prstGeom>
          <a:solidFill>
            <a:schemeClr val="accent6"/>
          </a:solidFill>
        </p:spPr>
        <p:style>
          <a:lnRef idx="0">
            <a:schemeClr val="accent3"/>
          </a:lnRef>
          <a:fillRef idx="3">
            <a:schemeClr val="accent3"/>
          </a:fillRef>
          <a:effectRef idx="3">
            <a:schemeClr val="accent3"/>
          </a:effectRef>
          <a:fontRef idx="minor">
            <a:schemeClr val="lt1"/>
          </a:fontRef>
        </p:style>
        <p:txBody>
          <a:bodyPr anchor="ctr"/>
          <a:lstStyle/>
          <a:p>
            <a:pPr algn="ctr" rtl="0" eaLnBrk="1" hangingPunct="1">
              <a:defRPr/>
            </a:pPr>
            <a:r>
              <a:rPr lang="en" b="1" i="0" u="none" baseline="0">
                <a:solidFill>
                  <a:schemeClr val="bg1"/>
                </a:solidFill>
              </a:rPr>
              <a:t>Improve transparency and communication with third parties</a:t>
            </a:r>
          </a:p>
        </p:txBody>
      </p:sp>
      <p:sp>
        <p:nvSpPr>
          <p:cNvPr id="20505" name="Espace réservé du numéro de diapositive 1"/>
          <p:cNvSpPr>
            <a:spLocks noGrp="1"/>
          </p:cNvSpPr>
          <p:nvPr>
            <p:ph type="sldNum" sz="quarter" idx="11"/>
          </p:nvPr>
        </p:nvSpPr>
        <p:spPr bwMode="auto">
          <a:noFill/>
          <a:ln>
            <a:miter lim="800000"/>
            <a:headEnd/>
            <a:tailEnd/>
          </a:ln>
        </p:spPr>
        <p:txBody>
          <a:bodyPr/>
          <a:lstStyle/>
          <a:p>
            <a:fld id="{BC4C327C-26D0-424D-ADD3-6BA869CAC491}" type="slidenum">
              <a:rPr sz="1800">
                <a:solidFill>
                  <a:schemeClr val="tx1"/>
                </a:solidFill>
                <a:cs typeface="+mn-cs"/>
              </a:rPr>
              <a:pPr/>
              <a:t>5</a:t>
            </a:fld>
            <a:endParaRPr lang="en" altLang="fr-FR" sz="1800" dirty="0">
              <a:solidFill>
                <a:schemeClr val="tx1"/>
              </a:solidFill>
              <a:cs typeface="+mn-cs"/>
            </a:endParaRPr>
          </a:p>
        </p:txBody>
      </p:sp>
      <p:sp>
        <p:nvSpPr>
          <p:cNvPr id="21"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pPr algn="l" rtl="0"/>
            <a:r>
              <a:rPr lang="en" sz="1000" b="0" i="0" u="none" baseline="0" dirty="0">
                <a:latin typeface="Arial" pitchFamily="34" charset="0"/>
                <a:cs typeface="Helvetica" pitchFamily="34" charset="0"/>
              </a:rPr>
              <a:t>H3SE integration kit - TCG 1.3 – The HSEQ charter – V2</a:t>
            </a:r>
            <a:endParaRPr lang="en" altLang="fr-FR" sz="1000" dirty="0" smtClean="0">
              <a:latin typeface="Arial" pitchFamily="34" charset="0"/>
              <a:cs typeface="Helvetica"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theme/theme1.xml><?xml version="1.0" encoding="utf-8"?>
<a:theme xmlns:a="http://schemas.openxmlformats.org/drawingml/2006/main" name="TOTAL-EN-dark red templat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EN PPT DARK RED LOGO.pptx" id="{34FDB752-F90B-4A83-A6C4-9F21502A314C}" vid="{6DFEEC28-5B39-4E16-BB71-270AB66A25A6}"/>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TOTAL-EN-dark red template</Template>
  <TotalTime>105</TotalTime>
  <Words>473</Words>
  <Application>Microsoft Office PowerPoint</Application>
  <PresentationFormat>Affichage à l'écran (4:3)</PresentationFormat>
  <Paragraphs>84</Paragraphs>
  <Slides>5</Slides>
  <Notes>3</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TOTAL-EN-dark red template</vt:lpstr>
      <vt:lpstr>The HSEQ Charter</vt:lpstr>
      <vt:lpstr>MODULE OBJECTIVES</vt:lpstr>
      <vt:lpstr>Health, Safety, Environment and Quality charter </vt:lpstr>
      <vt:lpstr>Identify the elements of the Group's HSE policy</vt:lpstr>
      <vt:lpstr>Identify the elements of the Group's HSE policy</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HSEQ Charter</dc:title>
  <dc:creator>J0489914</dc:creator>
  <cp:lastModifiedBy>J0489914</cp:lastModifiedBy>
  <cp:revision>3</cp:revision>
  <dcterms:created xsi:type="dcterms:W3CDTF">2017-09-22T09:48:39Z</dcterms:created>
  <dcterms:modified xsi:type="dcterms:W3CDTF">2017-09-22T11:34:02Z</dcterms:modified>
</cp:coreProperties>
</file>