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7"/>
  </p:notesMasterIdLst>
  <p:handoutMasterIdLst>
    <p:handoutMasterId r:id="rId8"/>
  </p:handoutMasterIdLst>
  <p:sldIdLst>
    <p:sldId id="256" r:id="rId2"/>
    <p:sldId id="267" r:id="rId3"/>
    <p:sldId id="258" r:id="rId4"/>
    <p:sldId id="264" r:id="rId5"/>
    <p:sldId id="265" r:id="rId6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A00"/>
    <a:srgbClr val="3876AF"/>
    <a:srgbClr val="133C75"/>
    <a:srgbClr val="BD2B0B"/>
    <a:srgbClr val="7ABFC0"/>
    <a:srgbClr val="CAEBEA"/>
    <a:srgbClr val="55DD61"/>
    <a:srgbClr val="3AA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43" autoAdjust="0"/>
    <p:restoredTop sz="94692" autoAdjust="0"/>
  </p:normalViewPr>
  <p:slideViewPr>
    <p:cSldViewPr snapToObjects="1">
      <p:cViewPr>
        <p:scale>
          <a:sx n="110" d="100"/>
          <a:sy n="110" d="100"/>
        </p:scale>
        <p:origin x="-1548" y="-156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50583C2B-EA8D-4E52-8F53-19AA758C63AA}" type="datetimeFigureOut">
              <a:rPr lang="fr-FR" altLang="fr-FR"/>
              <a:pPr/>
              <a:t>07/06/2017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66468400-648E-452C-B950-47C2401378A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10385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26E3439C-C2D1-492F-BB92-85B3C781FB18}" type="datetimeFigureOut">
              <a:rPr lang="fr-FR" altLang="fr-FR"/>
              <a:pPr/>
              <a:t>07/06/2017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DD670DA4-3736-40D0-830E-6612A5135E7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855169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D670DA4-3736-40D0-830E-6612A5135E7A}" type="slidenum">
              <a:rPr/>
              <a:pPr/>
              <a:t>2</a:t>
            </a:fld>
            <a:endParaRPr lang="es" altLang="fr-FR"/>
          </a:p>
        </p:txBody>
      </p:sp>
    </p:spTree>
    <p:extLst>
      <p:ext uri="{BB962C8B-B14F-4D97-AF65-F5344CB8AC3E}">
        <p14:creationId xmlns:p14="http://schemas.microsoft.com/office/powerpoint/2010/main" val="88294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algn="l" rtl="0">
              <a:tabLst>
                <a:tab pos="0" algn="l"/>
                <a:tab pos="444500" algn="l"/>
                <a:tab pos="892175" algn="l"/>
                <a:tab pos="1339850" algn="l"/>
                <a:tab pos="1785938" algn="l"/>
                <a:tab pos="2233613" algn="l"/>
                <a:tab pos="2681288" algn="l"/>
                <a:tab pos="3128963" algn="l"/>
                <a:tab pos="3575050" algn="l"/>
                <a:tab pos="4022725" algn="l"/>
                <a:tab pos="4470400" algn="l"/>
                <a:tab pos="4916488" algn="l"/>
                <a:tab pos="5364163" algn="l"/>
                <a:tab pos="5811838" algn="l"/>
                <a:tab pos="6259513" algn="l"/>
                <a:tab pos="6705600" algn="l"/>
                <a:tab pos="7153275" algn="l"/>
                <a:tab pos="7600950" algn="l"/>
                <a:tab pos="8047038" algn="l"/>
                <a:tab pos="8494713" algn="l"/>
                <a:tab pos="8942388" algn="l"/>
              </a:tabLst>
            </a:pPr>
            <a:fld id="{485E933B-FD46-4889-AA03-994C6A2EDEE6}" type="slidenum">
              <a:rPr sz="110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pPr>
                <a:tabLst>
                  <a:tab pos="0" algn="l"/>
                  <a:tab pos="444500" algn="l"/>
                  <a:tab pos="892175" algn="l"/>
                  <a:tab pos="1339850" algn="l"/>
                  <a:tab pos="1785938" algn="l"/>
                  <a:tab pos="2233613" algn="l"/>
                  <a:tab pos="2681288" algn="l"/>
                  <a:tab pos="3128963" algn="l"/>
                  <a:tab pos="3575050" algn="l"/>
                  <a:tab pos="4022725" algn="l"/>
                  <a:tab pos="4470400" algn="l"/>
                  <a:tab pos="4916488" algn="l"/>
                  <a:tab pos="5364163" algn="l"/>
                  <a:tab pos="5811838" algn="l"/>
                  <a:tab pos="6259513" algn="l"/>
                  <a:tab pos="6705600" algn="l"/>
                  <a:tab pos="7153275" algn="l"/>
                  <a:tab pos="7600950" algn="l"/>
                  <a:tab pos="8047038" algn="l"/>
                  <a:tab pos="8494713" algn="l"/>
                  <a:tab pos="8942388" algn="l"/>
                </a:tabLst>
              </a:pPr>
              <a:t>4</a:t>
            </a:fld>
            <a:endParaRPr lang="es" altLang="fr-FR" sz="11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945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87913" cy="44640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eaLnBrk="1" hangingPunct="1">
              <a:defRPr/>
            </a:pPr>
            <a:r>
              <a:rPr lang="es" b="1" i="1" u="none" baseline="0"/>
              <a:t>Diapositiva animada</a:t>
            </a:r>
          </a:p>
          <a:p>
            <a:pPr algn="l" rtl="0" eaLnBrk="1" hangingPunct="1">
              <a:defRPr/>
            </a:pPr>
            <a:r>
              <a:rPr lang="es" b="0" i="0" u="none" baseline="0"/>
              <a:t>5 min: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s" b="0" i="0" u="none" baseline="0"/>
              <a:t>Presentar el objetivo del taller: localizar los elementos fundamentales de la política HSE del grupo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s" b="0" i="0" u="none" baseline="0"/>
              <a:t>Proponer hacer equipos (5 o 6 equipos como máximo) repartiendo a los participantes de cada rama.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s" b="0" i="0" u="none" baseline="0"/>
              <a:t>Distribuir:  Rotafolio + Post-it grandes + rotuladores + Carta HSE del grupo por equipo</a:t>
            </a:r>
          </a:p>
          <a:p>
            <a:pPr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" b="0" i="0" u="none" baseline="0"/>
              <a:t>10 min aproximadamente: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s" b="0" i="0" u="none" baseline="0"/>
              <a:t>Etapa 1: Pedir a los equipos que anoten 10 temas clave de la carta HSE de TOTAL y los asocien con el N.° de artículo. 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s" b="0" i="0" u="none" baseline="0"/>
              <a:t>No más de 4 palabras por tema. 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s" b="0" i="0" u="none" baseline="0"/>
              <a:t>Un tema por Post-It (escribir lo suficientemente grande con el rotulador) </a:t>
            </a:r>
          </a:p>
          <a:p>
            <a:pPr algn="l" rtl="0" eaLnBrk="1" hangingPunct="1">
              <a:defRPr/>
            </a:pPr>
            <a:r>
              <a:rPr lang="es" b="0" i="0" u="none" baseline="0"/>
              <a:t>8 min aproximadamente: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s" b="0" i="0" u="none" baseline="0"/>
              <a:t>Turno de los equipos con un ponente / equipo que presente las respuestas</a:t>
            </a:r>
          </a:p>
          <a:p>
            <a:pPr marL="171450" indent="-17145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" b="0" i="0" u="none" baseline="0"/>
              <a:t>Respuestas esperadas: Compromiso de Dirección General, cultura HSE, reconocimiento de rendimiento HSE por los colaboradores, gestión HSE de los socios, sistema de gestión HSE, gestión de crisis, evaluación de riesgos, respeto a la legislación, aceptación por terceros, desarrollo sostenible.  </a:t>
            </a:r>
          </a:p>
          <a:p>
            <a:pPr algn="l" rtl="0" eaLnBrk="1" hangingPunct="1">
              <a:defRPr/>
            </a:pPr>
            <a:r>
              <a:rPr lang="es" b="0" i="0" u="none" baseline="0"/>
              <a:t>1 min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s" b="0" i="0" u="none" baseline="0"/>
              <a:t>Hacer clic para mostrar la corrección</a:t>
            </a:r>
          </a:p>
          <a:p>
            <a:pPr algn="l" rtl="0" eaLnBrk="1" hangingPunct="1">
              <a:defRPr/>
            </a:pPr>
            <a:endParaRPr lang="es" altLang="fr-FR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933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algn="l" rtl="0">
              <a:tabLst>
                <a:tab pos="0" algn="l"/>
                <a:tab pos="444500" algn="l"/>
                <a:tab pos="892175" algn="l"/>
                <a:tab pos="1339850" algn="l"/>
                <a:tab pos="1785938" algn="l"/>
                <a:tab pos="2233613" algn="l"/>
                <a:tab pos="2681288" algn="l"/>
                <a:tab pos="3128963" algn="l"/>
                <a:tab pos="3575050" algn="l"/>
                <a:tab pos="4022725" algn="l"/>
                <a:tab pos="4470400" algn="l"/>
                <a:tab pos="4916488" algn="l"/>
                <a:tab pos="5364163" algn="l"/>
                <a:tab pos="5811838" algn="l"/>
                <a:tab pos="6259513" algn="l"/>
                <a:tab pos="6705600" algn="l"/>
                <a:tab pos="7153275" algn="l"/>
                <a:tab pos="7600950" algn="l"/>
                <a:tab pos="8047038" algn="l"/>
                <a:tab pos="8494713" algn="l"/>
                <a:tab pos="8942388" algn="l"/>
              </a:tabLst>
            </a:pPr>
            <a:fld id="{B68A4959-2B1E-4AA1-B805-AA2C9FEC9A93}" type="slidenum">
              <a:rPr sz="110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pPr>
                <a:tabLst>
                  <a:tab pos="0" algn="l"/>
                  <a:tab pos="444500" algn="l"/>
                  <a:tab pos="892175" algn="l"/>
                  <a:tab pos="1339850" algn="l"/>
                  <a:tab pos="1785938" algn="l"/>
                  <a:tab pos="2233613" algn="l"/>
                  <a:tab pos="2681288" algn="l"/>
                  <a:tab pos="3128963" algn="l"/>
                  <a:tab pos="3575050" algn="l"/>
                  <a:tab pos="4022725" algn="l"/>
                  <a:tab pos="4470400" algn="l"/>
                  <a:tab pos="4916488" algn="l"/>
                  <a:tab pos="5364163" algn="l"/>
                  <a:tab pos="5811838" algn="l"/>
                  <a:tab pos="6259513" algn="l"/>
                  <a:tab pos="6705600" algn="l"/>
                  <a:tab pos="7153275" algn="l"/>
                  <a:tab pos="7600950" algn="l"/>
                  <a:tab pos="8047038" algn="l"/>
                  <a:tab pos="8494713" algn="l"/>
                  <a:tab pos="8942388" algn="l"/>
                </a:tabLst>
              </a:pPr>
              <a:t>5</a:t>
            </a:fld>
            <a:endParaRPr lang="es" altLang="fr-FR" sz="11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1507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87913" cy="44640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eaLnBrk="1" hangingPunct="1">
              <a:defRPr/>
            </a:pPr>
            <a:r>
              <a:rPr lang="es" b="0" i="0" u="none" baseline="0"/>
              <a:t>Diapositiva animada</a:t>
            </a:r>
          </a:p>
          <a:p>
            <a:pPr algn="l" rtl="0" eaLnBrk="1" hangingPunct="1">
              <a:defRPr/>
            </a:pPr>
            <a:r>
              <a:rPr lang="es" b="0" i="0" u="none" baseline="0"/>
              <a:t>5 min: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s" b="0" i="0" u="none" baseline="0"/>
              <a:t>Etapa 2: Pedir a los equipos que esbocen 3 ejes principales de la carta de TOTAL. 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s" b="0" i="0" u="none" baseline="0"/>
              <a:t>Será necesario:</a:t>
            </a:r>
          </a:p>
          <a:p>
            <a:pPr marL="628650" lvl="1" indent="-171450" algn="l" rtl="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" b="0" i="0" u="none" baseline="0"/>
              <a:t>Agrupar los 10 temas (Post-it) por eje en el rotafolio</a:t>
            </a:r>
            <a:endParaRPr lang="es" dirty="0" smtClean="0"/>
          </a:p>
          <a:p>
            <a:pPr marL="628650" lvl="1" indent="-171450" algn="l" rtl="0" eaLnBrk="1" hangingPunct="1">
              <a:buFontTx/>
              <a:buChar char="-"/>
              <a:defRPr/>
            </a:pPr>
            <a:r>
              <a:rPr lang="es" b="0" i="0" u="none" baseline="0"/>
              <a:t>Designar cada eje comenzando por un verbo de acción (rotulador + rotafolio). 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s" b="0" i="0" u="none" baseline="0"/>
              <a:t>Tipo de respuesta esperada:</a:t>
            </a:r>
          </a:p>
          <a:p>
            <a:pPr marL="628650" lvl="1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s" b="0" i="0" u="none" baseline="0"/>
              <a:t>Eje 1: Aumentar el compromiso de la dirección </a:t>
            </a:r>
          </a:p>
          <a:p>
            <a:pPr marL="628650" lvl="1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s" b="0" i="0" u="none" baseline="0"/>
              <a:t>Eje 2: Desarrollar los métodos y las prácticas HSE</a:t>
            </a:r>
          </a:p>
          <a:p>
            <a:pPr marL="628650" lvl="1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s" b="0" i="0" u="none" baseline="0"/>
              <a:t>Eje 3: Mejorar la transparencia y la comunicación con terceros</a:t>
            </a:r>
          </a:p>
          <a:p>
            <a:pPr algn="l" rtl="0" eaLnBrk="1" hangingPunct="1">
              <a:defRPr/>
            </a:pPr>
            <a:r>
              <a:rPr lang="es" b="0" i="0" u="none" baseline="0"/>
              <a:t>1 min: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s" b="0" i="0" u="none" baseline="0"/>
              <a:t>Hacer clic para mostrar la corrección</a:t>
            </a:r>
          </a:p>
          <a:p>
            <a:pPr algn="l" rtl="0" eaLnBrk="1" hangingPunct="1">
              <a:defRPr/>
            </a:pPr>
            <a:endParaRPr lang="es" altLang="fr-FR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6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02584F-830C-4836-9487-F675E038D9B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Helvetica" pitchFamily="34" charset="0"/>
              </a:defRPr>
            </a:lvl1pPr>
          </a:lstStyle>
          <a:p>
            <a:r>
              <a:rPr lang="en-US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82D6AF-16A7-4E04-847C-28A5C9A6757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D6C3949B-A515-4D91-81B3-F8A5407B269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DAFFC4-A139-4C5C-ADEE-057CB4024B6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BBD161-2BD7-4B81-84DB-B142DD2F862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55605C7-F1F9-4B2B-AF68-8B14797646A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E9964F-3C22-478C-BCAA-75B31DFD790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59C672B-C567-4B85-8859-CC9D115E90E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5D91E06-3686-420E-A70D-A7A6BF56552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2A03BF-CB61-45B7-8A62-973FD3A4AB2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latin typeface="Arial" charset="0"/>
                <a:ea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Helvetica" pitchFamily="34" charset="0"/>
              </a:defRPr>
            </a:lvl1pPr>
          </a:lstStyle>
          <a:p>
            <a:fld id="{30F96869-20A8-4573-9A2A-023254F563EF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1" hangingPunct="1"/>
            <a:endParaRPr lang="es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s" b="1" i="0" u="none" baseline="0">
                <a:ea typeface="+mj-ea"/>
              </a:rPr>
              <a:t>LA carta HSEQ</a:t>
            </a:r>
            <a:endParaRPr lang="es" dirty="0">
              <a:ea typeface="+mj-ea"/>
            </a:endParaRPr>
          </a:p>
        </p:txBody>
      </p:sp>
      <p:sp>
        <p:nvSpPr>
          <p:cNvPr id="15363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algn="l" rtl="0" eaLnBrk="1" hangingPunct="1"/>
            <a:r>
              <a:rPr lang="es" b="0" i="0" u="none" baseline="0">
                <a:cs typeface="Arial" pitchFamily="34" charset="0"/>
              </a:rPr>
              <a:t>Kit de integración H3SE</a:t>
            </a:r>
          </a:p>
          <a:p>
            <a:pPr algn="l" rtl="0" eaLnBrk="1" hangingPunct="1"/>
            <a:r>
              <a:rPr lang="es" b="0" i="0" u="none" baseline="0">
                <a:cs typeface="Arial" pitchFamily="34" charset="0"/>
              </a:rPr>
              <a:t>Módulo TCG 1.3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es" b="1" i="0" u="none" baseline="0"/>
              <a:t>LOS OBJETIVOS DEL MÓDULO</a:t>
            </a:r>
            <a:endParaRPr lang="es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marL="0" indent="0" algn="l" rtl="0">
              <a:buFont typeface="Lucida Grande"/>
              <a:buNone/>
            </a:pPr>
            <a:r>
              <a:rPr lang="es" b="0" i="0" u="none" baseline="0">
                <a:cs typeface="Arial" pitchFamily="34" charset="0"/>
              </a:rPr>
              <a:t>Después de este módulo:</a:t>
            </a:r>
          </a:p>
          <a:p>
            <a:pPr marL="0" indent="0" algn="l" rtl="0"/>
            <a:endParaRPr lang="es" altLang="fr-FR" dirty="0" smtClean="0">
              <a:cs typeface="Arial" pitchFamily="34" charset="0"/>
            </a:endParaRPr>
          </a:p>
          <a:p>
            <a:pPr marL="263525" indent="-263525" algn="just" rtl="0"/>
            <a:r>
              <a:rPr lang="es" b="0" i="0" u="none" baseline="0">
                <a:cs typeface="Arial" pitchFamily="34" charset="0"/>
              </a:rPr>
              <a:t>Relacionarán el valor de seguridad con la carta HSEQ del grupo.</a:t>
            </a:r>
          </a:p>
          <a:p>
            <a:pPr marL="263525" indent="-263525" algn="just" rtl="0"/>
            <a:endParaRPr lang="es" altLang="fr-FR" dirty="0" smtClean="0">
              <a:cs typeface="Arial" pitchFamily="34" charset="0"/>
            </a:endParaRPr>
          </a:p>
          <a:p>
            <a:pPr marL="263525" indent="-263525" algn="just" rtl="0"/>
            <a:r>
              <a:rPr lang="es" b="0" i="0" u="none" baseline="0">
                <a:cs typeface="Arial" pitchFamily="34" charset="0"/>
              </a:rPr>
              <a:t>Conocerán la carta HSEQ y sabrán explicar los principios. </a:t>
            </a:r>
          </a:p>
        </p:txBody>
      </p:sp>
      <p:sp>
        <p:nvSpPr>
          <p:cNvPr id="16387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s" b="0" i="0" u="none" baseline="0">
                <a:latin typeface="Arial" pitchFamily="34" charset="0"/>
                <a:cs typeface="Helvetica" pitchFamily="34" charset="0"/>
              </a:rPr>
              <a:t>Kit de integración H3SE - TCG 1.3 – La carta HSEQ – V2</a:t>
            </a:r>
            <a:endParaRPr lang="es" altLang="fr-FR" dirty="0" smtClean="0">
              <a:latin typeface="Arial" pitchFamily="34" charset="0"/>
              <a:cs typeface="Helvetica" pitchFamily="34" charset="0"/>
            </a:endParaRPr>
          </a:p>
        </p:txBody>
      </p:sp>
      <p:sp>
        <p:nvSpPr>
          <p:cNvPr id="1638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fld id="{BA29D44D-D564-4F21-87C7-E8BA5F4CC2B3}" type="slidenum">
              <a:rPr/>
              <a:pPr/>
              <a:t>2</a:t>
            </a:fld>
            <a:endParaRPr lang="es" alt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s" b="1" i="0" u="none" cap="none" baseline="0">
                <a:cs typeface="Arial" pitchFamily="34" charset="0"/>
              </a:rPr>
              <a:t>Carta de Seguridad, Salud, Medio ambiente, Calidad</a:t>
            </a:r>
            <a:r>
              <a:rPr lang="es" cap="none">
                <a:cs typeface="Arial" pitchFamily="34" charset="0"/>
              </a:rPr>
              <a:t/>
            </a:r>
            <a:br>
              <a:rPr lang="es" cap="none">
                <a:cs typeface="Arial" pitchFamily="34" charset="0"/>
              </a:rPr>
            </a:br>
            <a:endParaRPr lang="es" altLang="fr-FR" cap="none" smtClean="0">
              <a:cs typeface="Arial" pitchFamily="34" charset="0"/>
            </a:endParaRPr>
          </a:p>
        </p:txBody>
      </p:sp>
      <p:pic>
        <p:nvPicPr>
          <p:cNvPr id="17411" name="Imag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5175"/>
            <a:ext cx="3798888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13"/>
          <p:cNvSpPr>
            <a:spLocks noChangeArrowheads="1"/>
          </p:cNvSpPr>
          <p:nvPr/>
        </p:nvSpPr>
        <p:spPr bwMode="auto">
          <a:xfrm>
            <a:off x="4421188" y="2435225"/>
            <a:ext cx="447198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1" hangingPunct="1"/>
            <a:r>
              <a:rPr lang="es" b="1" i="1" u="none" baseline="0">
                <a:solidFill>
                  <a:srgbClr val="002060"/>
                </a:solidFill>
              </a:rPr>
              <a:t>Artículo 1 </a:t>
            </a:r>
          </a:p>
          <a:p>
            <a:pPr algn="just" rtl="0" eaLnBrk="1" hangingPunct="1"/>
            <a:r>
              <a:rPr lang="es" b="0" i="0" u="none" baseline="0"/>
              <a:t>«Total pone a la cabeza de sus prioridades la seguridad, la protección, la salud, el respeto del medio ambiente, la satisfacción de sus clientes, la atención y el diálogo con el conjunto de sus partes implicadas.»</a:t>
            </a:r>
          </a:p>
        </p:txBody>
      </p:sp>
      <p:sp>
        <p:nvSpPr>
          <p:cNvPr id="17413" name="Espace réservé du numéro de diapositive 1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fld id="{BF6D146B-E0B7-4BC6-A16A-D04FA1857B39}" type="slidenum">
              <a:rPr/>
              <a:pPr/>
              <a:t>3</a:t>
            </a:fld>
            <a:endParaRPr lang="es" altLang="fr-FR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s" b="0" i="0" u="none" baseline="0">
                <a:latin typeface="Arial" pitchFamily="34" charset="0"/>
                <a:cs typeface="Helvetica" pitchFamily="34" charset="0"/>
              </a:rPr>
              <a:t>Kit de integración H3SE - TCG 1.3 – La carta HSEQ – V2</a:t>
            </a:r>
            <a:endParaRPr lang="es" altLang="fr-FR" dirty="0" smtClean="0">
              <a:latin typeface="Arial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288" cy="635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s" sz="2000" b="1" i="0" u="none" baseline="0" dirty="0"/>
              <a:t>Identificar los elementos de la política HSE del grupo</a:t>
            </a:r>
          </a:p>
        </p:txBody>
      </p:sp>
      <p:sp>
        <p:nvSpPr>
          <p:cNvPr id="5" name="Carré corné 4"/>
          <p:cNvSpPr>
            <a:spLocks noChangeArrowheads="1"/>
          </p:cNvSpPr>
          <p:nvPr/>
        </p:nvSpPr>
        <p:spPr bwMode="auto">
          <a:xfrm>
            <a:off x="1116013" y="1038225"/>
            <a:ext cx="2055812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/>
            <a:r>
              <a:rPr lang="es" b="0" i="0" u="none" baseline="0"/>
              <a:t>Compromiso HSE</a:t>
            </a:r>
          </a:p>
          <a:p>
            <a:pPr algn="ctr" rtl="0" eaLnBrk="1" hangingPunct="1"/>
            <a:r>
              <a:rPr lang="es" b="0" i="0" u="none" baseline="0"/>
              <a:t>Dirección General</a:t>
            </a:r>
            <a:endParaRPr lang="es" altLang="fr-FR" dirty="0">
              <a:solidFill>
                <a:srgbClr val="000000"/>
              </a:solidFill>
            </a:endParaRPr>
          </a:p>
        </p:txBody>
      </p:sp>
      <p:sp>
        <p:nvSpPr>
          <p:cNvPr id="20" name="Carré corné 19"/>
          <p:cNvSpPr>
            <a:spLocks noChangeArrowheads="1"/>
          </p:cNvSpPr>
          <p:nvPr/>
        </p:nvSpPr>
        <p:spPr bwMode="auto">
          <a:xfrm>
            <a:off x="3851275" y="1038225"/>
            <a:ext cx="2057400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es" b="0" i="0" u="none" baseline="0">
                <a:solidFill>
                  <a:srgbClr val="000000"/>
                </a:solidFill>
                <a:latin typeface="+mn-lt"/>
                <a:cs typeface="+mn-cs"/>
              </a:rPr>
              <a:t>Respeto a la </a:t>
            </a:r>
            <a:r>
              <a:rPr lang="es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es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es" b="0" i="0" u="none" baseline="0">
                <a:solidFill>
                  <a:srgbClr val="000000"/>
                </a:solidFill>
                <a:latin typeface="+mn-lt"/>
                <a:cs typeface="+mn-cs"/>
              </a:rPr>
              <a:t>legislación</a:t>
            </a:r>
            <a:endParaRPr lang="es" altLang="fr-FR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1" name="Carré corné 20"/>
          <p:cNvSpPr>
            <a:spLocks noChangeArrowheads="1"/>
          </p:cNvSpPr>
          <p:nvPr/>
        </p:nvSpPr>
        <p:spPr bwMode="auto">
          <a:xfrm>
            <a:off x="6372225" y="1038225"/>
            <a:ext cx="2055813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es" b="0" i="0" u="none" baseline="0">
                <a:solidFill>
                  <a:srgbClr val="000000"/>
                </a:solidFill>
                <a:latin typeface="+mn-lt"/>
                <a:cs typeface="+mn-cs"/>
              </a:rPr>
              <a:t>Cultura HSE </a:t>
            </a:r>
          </a:p>
        </p:txBody>
      </p:sp>
      <p:sp>
        <p:nvSpPr>
          <p:cNvPr id="22" name="Carré corné 21"/>
          <p:cNvSpPr>
            <a:spLocks noChangeArrowheads="1"/>
          </p:cNvSpPr>
          <p:nvPr/>
        </p:nvSpPr>
        <p:spPr bwMode="auto">
          <a:xfrm>
            <a:off x="1116013" y="2387600"/>
            <a:ext cx="2055812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/>
            <a:r>
              <a:rPr lang="es" b="0" i="0" u="none" baseline="0">
                <a:solidFill>
                  <a:srgbClr val="000000"/>
                </a:solidFill>
              </a:rPr>
              <a:t>Gestión HSE</a:t>
            </a:r>
          </a:p>
          <a:p>
            <a:pPr algn="ctr" rtl="0" eaLnBrk="1" hangingPunct="1"/>
            <a:r>
              <a:rPr lang="es" b="0" i="0" u="none" baseline="0">
                <a:solidFill>
                  <a:srgbClr val="000000"/>
                </a:solidFill>
              </a:rPr>
              <a:t> de los socios </a:t>
            </a:r>
            <a:endParaRPr lang="es" altLang="fr-FR" dirty="0">
              <a:solidFill>
                <a:srgbClr val="000000"/>
              </a:solidFill>
            </a:endParaRPr>
          </a:p>
        </p:txBody>
      </p:sp>
      <p:sp>
        <p:nvSpPr>
          <p:cNvPr id="23" name="Carré corné 22"/>
          <p:cNvSpPr>
            <a:spLocks noChangeArrowheads="1"/>
          </p:cNvSpPr>
          <p:nvPr/>
        </p:nvSpPr>
        <p:spPr bwMode="auto">
          <a:xfrm>
            <a:off x="3851275" y="2387600"/>
            <a:ext cx="2057400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es" b="0" i="0" u="none" baseline="0">
                <a:solidFill>
                  <a:srgbClr val="000000"/>
                </a:solidFill>
                <a:latin typeface="+mn-lt"/>
                <a:cs typeface="+mn-cs"/>
              </a:rPr>
              <a:t>Evaluación de riesgos</a:t>
            </a:r>
          </a:p>
        </p:txBody>
      </p:sp>
      <p:sp>
        <p:nvSpPr>
          <p:cNvPr id="24" name="Carré corné 23"/>
          <p:cNvSpPr>
            <a:spLocks noChangeArrowheads="1"/>
          </p:cNvSpPr>
          <p:nvPr/>
        </p:nvSpPr>
        <p:spPr bwMode="auto">
          <a:xfrm>
            <a:off x="6372225" y="2387600"/>
            <a:ext cx="2055813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es" b="0" i="0" u="none" baseline="0">
                <a:solidFill>
                  <a:srgbClr val="000000"/>
                </a:solidFill>
                <a:latin typeface="+mn-lt"/>
                <a:cs typeface="+mn-cs"/>
              </a:rPr>
              <a:t>Sistema de gestión </a:t>
            </a:r>
          </a:p>
          <a:p>
            <a:pPr algn="ctr" rtl="0" eaLnBrk="1" hangingPunct="1">
              <a:defRPr/>
            </a:pPr>
            <a:r>
              <a:rPr lang="es" b="0" i="0" u="none" baseline="0">
                <a:solidFill>
                  <a:srgbClr val="000000"/>
                </a:solidFill>
                <a:latin typeface="+mn-lt"/>
                <a:cs typeface="+mn-cs"/>
              </a:rPr>
              <a:t>HSE</a:t>
            </a:r>
          </a:p>
        </p:txBody>
      </p:sp>
      <p:sp>
        <p:nvSpPr>
          <p:cNvPr id="25" name="Carré corné 24"/>
          <p:cNvSpPr>
            <a:spLocks noChangeArrowheads="1"/>
          </p:cNvSpPr>
          <p:nvPr/>
        </p:nvSpPr>
        <p:spPr bwMode="auto">
          <a:xfrm>
            <a:off x="1116013" y="3736975"/>
            <a:ext cx="2055812" cy="1150938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es" b="0" i="0" u="none" baseline="0">
                <a:solidFill>
                  <a:srgbClr val="000000"/>
                </a:solidFill>
                <a:latin typeface="+mn-lt"/>
                <a:cs typeface="+mn-cs"/>
              </a:rPr>
              <a:t>Gestión de crisis</a:t>
            </a:r>
          </a:p>
        </p:txBody>
      </p:sp>
      <p:sp>
        <p:nvSpPr>
          <p:cNvPr id="26" name="Carré corné 25"/>
          <p:cNvSpPr>
            <a:spLocks noChangeArrowheads="1"/>
          </p:cNvSpPr>
          <p:nvPr/>
        </p:nvSpPr>
        <p:spPr bwMode="auto">
          <a:xfrm>
            <a:off x="3851275" y="3736975"/>
            <a:ext cx="2057400" cy="1150938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es" b="0" i="0" u="none" baseline="0">
                <a:solidFill>
                  <a:srgbClr val="000000"/>
                </a:solidFill>
                <a:latin typeface="+mn-lt"/>
                <a:cs typeface="+mn-cs"/>
              </a:rPr>
              <a:t>Reconocimiento de rendimiento HSE </a:t>
            </a:r>
          </a:p>
          <a:p>
            <a:pPr algn="ctr" rtl="0" eaLnBrk="1" hangingPunct="1">
              <a:defRPr/>
            </a:pPr>
            <a:r>
              <a:rPr lang="es" b="0" i="0" u="none" baseline="0">
                <a:solidFill>
                  <a:srgbClr val="000000"/>
                </a:solidFill>
                <a:latin typeface="+mn-lt"/>
                <a:cs typeface="+mn-cs"/>
              </a:rPr>
              <a:t>por los colaboradores </a:t>
            </a:r>
          </a:p>
        </p:txBody>
      </p:sp>
      <p:sp>
        <p:nvSpPr>
          <p:cNvPr id="27" name="Carré corné 26"/>
          <p:cNvSpPr>
            <a:spLocks noChangeArrowheads="1"/>
          </p:cNvSpPr>
          <p:nvPr/>
        </p:nvSpPr>
        <p:spPr bwMode="auto">
          <a:xfrm>
            <a:off x="6372225" y="3736975"/>
            <a:ext cx="2055813" cy="1150938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es" b="0" i="0" u="none" baseline="0">
                <a:solidFill>
                  <a:srgbClr val="000000"/>
                </a:solidFill>
                <a:latin typeface="+mn-lt"/>
                <a:cs typeface="+mn-cs"/>
              </a:rPr>
              <a:t>Aceptación por </a:t>
            </a:r>
            <a:r>
              <a:rPr lang="es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es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es" b="0" i="0" u="none" baseline="0">
                <a:solidFill>
                  <a:srgbClr val="000000"/>
                </a:solidFill>
                <a:latin typeface="+mn-lt"/>
                <a:cs typeface="+mn-cs"/>
              </a:rPr>
              <a:t>terceros</a:t>
            </a:r>
          </a:p>
        </p:txBody>
      </p:sp>
      <p:sp>
        <p:nvSpPr>
          <p:cNvPr id="28" name="Carré corné 27"/>
          <p:cNvSpPr>
            <a:spLocks noChangeArrowheads="1"/>
          </p:cNvSpPr>
          <p:nvPr/>
        </p:nvSpPr>
        <p:spPr bwMode="auto">
          <a:xfrm>
            <a:off x="1116013" y="5084763"/>
            <a:ext cx="2055812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es" b="0" i="0" u="none" baseline="0">
                <a:solidFill>
                  <a:srgbClr val="000000"/>
                </a:solidFill>
                <a:latin typeface="+mn-lt"/>
                <a:cs typeface="+mn-cs"/>
              </a:rPr>
              <a:t>Desarrollo sostenible</a:t>
            </a:r>
          </a:p>
        </p:txBody>
      </p:sp>
      <p:sp>
        <p:nvSpPr>
          <p:cNvPr id="18445" name="Espace réservé du numéro de diapositive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fld id="{67830189-CB38-4F42-A5F2-3923D3E5A516}" type="slidenum">
              <a:rPr/>
              <a:pPr/>
              <a:t>4</a:t>
            </a:fld>
            <a:endParaRPr lang="es" altLang="fr-FR"/>
          </a:p>
        </p:txBody>
      </p:sp>
      <p:sp>
        <p:nvSpPr>
          <p:cNvPr id="15" name="Espace réservé du pied de page 3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s" sz="1000" b="0" i="0" u="none" baseline="0">
                <a:latin typeface="Arial" pitchFamily="34" charset="0"/>
                <a:cs typeface="Helvetica" pitchFamily="34" charset="0"/>
              </a:rPr>
              <a:t>Kit de integración H3SE - TCG 1.3 – La carta HSEQ – V2</a:t>
            </a:r>
            <a:endParaRPr lang="es" altLang="fr-FR" sz="1000" dirty="0" smtClean="0">
              <a:latin typeface="Arial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à coins arrondis 35"/>
          <p:cNvSpPr/>
          <p:nvPr/>
        </p:nvSpPr>
        <p:spPr>
          <a:xfrm>
            <a:off x="3421063" y="5013325"/>
            <a:ext cx="5548312" cy="1219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0" eaLnBrk="1" hangingPunct="1"/>
            <a:endParaRPr lang="es" altLang="fr-FR">
              <a:solidFill>
                <a:srgbClr val="00523F"/>
              </a:solidFill>
              <a:cs typeface="Arial" pitchFamily="34" charset="0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3419475" y="2820988"/>
            <a:ext cx="5549900" cy="21209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0" eaLnBrk="1" hangingPunct="1"/>
            <a:endParaRPr lang="es" altLang="fr-FR">
              <a:solidFill>
                <a:srgbClr val="00523F"/>
              </a:solidFill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419475" y="898525"/>
            <a:ext cx="5549900" cy="18827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0" eaLnBrk="1" hangingPunct="1"/>
            <a:endParaRPr lang="es" altLang="fr-FR">
              <a:solidFill>
                <a:srgbClr val="00523F"/>
              </a:solidFill>
              <a:cs typeface="Arial" pitchFamily="34" charset="0"/>
            </a:endParaRPr>
          </a:p>
        </p:txBody>
      </p:sp>
      <p:sp>
        <p:nvSpPr>
          <p:cNvPr id="3072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s" sz="2000" b="1" i="0" u="none" baseline="0"/>
              <a:t>Identificar los elementos de la política HSE del grupo</a:t>
            </a:r>
          </a:p>
        </p:txBody>
      </p:sp>
      <p:sp>
        <p:nvSpPr>
          <p:cNvPr id="22" name="Carré corné 21"/>
          <p:cNvSpPr>
            <a:spLocks noChangeArrowheads="1"/>
          </p:cNvSpPr>
          <p:nvPr/>
        </p:nvSpPr>
        <p:spPr bwMode="auto">
          <a:xfrm>
            <a:off x="3779838" y="976313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/>
            <a:r>
              <a:rPr lang="es" sz="1600" b="0" i="0" u="none" baseline="0">
                <a:solidFill>
                  <a:srgbClr val="000000"/>
                </a:solidFill>
              </a:rPr>
              <a:t>Compromiso HSE</a:t>
            </a:r>
          </a:p>
          <a:p>
            <a:pPr algn="ctr" rtl="0" eaLnBrk="1" hangingPunct="1"/>
            <a:r>
              <a:rPr lang="es" sz="1600" b="0" i="0" u="none" baseline="0">
                <a:solidFill>
                  <a:srgbClr val="000000"/>
                </a:solidFill>
              </a:rPr>
              <a:t>Dirección General</a:t>
            </a:r>
            <a:endParaRPr lang="es" altLang="fr-FR" sz="1600" dirty="0">
              <a:solidFill>
                <a:srgbClr val="000000"/>
              </a:solidFill>
            </a:endParaRPr>
          </a:p>
        </p:txBody>
      </p:sp>
      <p:sp>
        <p:nvSpPr>
          <p:cNvPr id="23" name="Carré corné 22"/>
          <p:cNvSpPr>
            <a:spLocks noChangeArrowheads="1"/>
          </p:cNvSpPr>
          <p:nvPr/>
        </p:nvSpPr>
        <p:spPr bwMode="auto">
          <a:xfrm>
            <a:off x="3559175" y="5157788"/>
            <a:ext cx="1727200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es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Respeto a la </a:t>
            </a:r>
            <a:r>
              <a:rPr lang="es" sz="1600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es" sz="1600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es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legislación</a:t>
            </a:r>
            <a:endParaRPr lang="es" altLang="fr-FR" sz="16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4" name="Carré corné 23"/>
          <p:cNvSpPr>
            <a:spLocks noChangeArrowheads="1"/>
          </p:cNvSpPr>
          <p:nvPr/>
        </p:nvSpPr>
        <p:spPr bwMode="auto">
          <a:xfrm>
            <a:off x="7092950" y="976313"/>
            <a:ext cx="1727200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es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Cultura HSE </a:t>
            </a:r>
          </a:p>
        </p:txBody>
      </p:sp>
      <p:sp>
        <p:nvSpPr>
          <p:cNvPr id="25" name="Carré corné 24"/>
          <p:cNvSpPr>
            <a:spLocks noChangeArrowheads="1"/>
          </p:cNvSpPr>
          <p:nvPr/>
        </p:nvSpPr>
        <p:spPr bwMode="auto">
          <a:xfrm>
            <a:off x="4211638" y="29606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/>
            <a:r>
              <a:rPr lang="es" sz="1600" b="0" i="0" u="none" baseline="0">
                <a:solidFill>
                  <a:srgbClr val="000000"/>
                </a:solidFill>
              </a:rPr>
              <a:t>Gestión HSE</a:t>
            </a:r>
          </a:p>
          <a:p>
            <a:pPr algn="ctr" rtl="0" eaLnBrk="1" hangingPunct="1"/>
            <a:r>
              <a:rPr lang="es" sz="1600" b="0" i="0" u="none" baseline="0">
                <a:solidFill>
                  <a:srgbClr val="000000"/>
                </a:solidFill>
              </a:rPr>
              <a:t> de los socios </a:t>
            </a:r>
            <a:endParaRPr lang="es" altLang="fr-FR" sz="1600" dirty="0">
              <a:solidFill>
                <a:srgbClr val="000000"/>
              </a:solidFill>
            </a:endParaRPr>
          </a:p>
        </p:txBody>
      </p:sp>
      <p:sp>
        <p:nvSpPr>
          <p:cNvPr id="26" name="Carré corné 25"/>
          <p:cNvSpPr>
            <a:spLocks noChangeArrowheads="1"/>
          </p:cNvSpPr>
          <p:nvPr/>
        </p:nvSpPr>
        <p:spPr bwMode="auto">
          <a:xfrm>
            <a:off x="6494463" y="29606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es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Evaluación de riesgos</a:t>
            </a:r>
          </a:p>
        </p:txBody>
      </p:sp>
      <p:sp>
        <p:nvSpPr>
          <p:cNvPr id="27" name="Carré corné 26"/>
          <p:cNvSpPr>
            <a:spLocks noChangeArrowheads="1"/>
          </p:cNvSpPr>
          <p:nvPr/>
        </p:nvSpPr>
        <p:spPr bwMode="auto">
          <a:xfrm>
            <a:off x="4211638" y="3975100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es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Sistema de gestión </a:t>
            </a:r>
          </a:p>
          <a:p>
            <a:pPr algn="ctr" rtl="0" eaLnBrk="1" hangingPunct="1">
              <a:defRPr/>
            </a:pPr>
            <a:r>
              <a:rPr lang="es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HSE</a:t>
            </a:r>
          </a:p>
        </p:txBody>
      </p:sp>
      <p:sp>
        <p:nvSpPr>
          <p:cNvPr id="28" name="Carré corné 27"/>
          <p:cNvSpPr>
            <a:spLocks noChangeArrowheads="1"/>
          </p:cNvSpPr>
          <p:nvPr/>
        </p:nvSpPr>
        <p:spPr bwMode="auto">
          <a:xfrm>
            <a:off x="6494463" y="3975100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es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Gestión de crisis</a:t>
            </a:r>
          </a:p>
        </p:txBody>
      </p:sp>
      <p:sp>
        <p:nvSpPr>
          <p:cNvPr id="29" name="Carré corné 28"/>
          <p:cNvSpPr>
            <a:spLocks noChangeArrowheads="1"/>
          </p:cNvSpPr>
          <p:nvPr/>
        </p:nvSpPr>
        <p:spPr bwMode="auto">
          <a:xfrm>
            <a:off x="5441950" y="1676400"/>
            <a:ext cx="2016000" cy="93345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marL="92075" algn="ctr" rtl="0" eaLnBrk="1" hangingPunct="1">
              <a:defRPr/>
            </a:pPr>
            <a:r>
              <a:rPr lang="es" sz="1600" b="0" i="0" u="none" baseline="0" dirty="0">
                <a:solidFill>
                  <a:srgbClr val="000000"/>
                </a:solidFill>
                <a:latin typeface="+mn-lt"/>
                <a:cs typeface="+mn-cs"/>
              </a:rPr>
              <a:t>Reconocimiento de rendimiento HSE </a:t>
            </a:r>
          </a:p>
          <a:p>
            <a:pPr algn="ctr" rtl="0" eaLnBrk="1" hangingPunct="1">
              <a:defRPr/>
            </a:pPr>
            <a:r>
              <a:rPr lang="es" sz="1600" b="0" i="0" u="none" baseline="0" dirty="0">
                <a:solidFill>
                  <a:srgbClr val="000000"/>
                </a:solidFill>
                <a:latin typeface="+mn-lt"/>
                <a:cs typeface="+mn-cs"/>
              </a:rPr>
              <a:t>por los colaboradores </a:t>
            </a:r>
          </a:p>
        </p:txBody>
      </p:sp>
      <p:sp>
        <p:nvSpPr>
          <p:cNvPr id="30" name="Carré corné 29"/>
          <p:cNvSpPr>
            <a:spLocks noChangeArrowheads="1"/>
          </p:cNvSpPr>
          <p:nvPr/>
        </p:nvSpPr>
        <p:spPr bwMode="auto">
          <a:xfrm>
            <a:off x="5360988" y="51577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es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Aceptación por </a:t>
            </a:r>
            <a:r>
              <a:rPr lang="es" sz="1600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es" sz="1600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es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terceros</a:t>
            </a:r>
          </a:p>
        </p:txBody>
      </p:sp>
      <p:sp>
        <p:nvSpPr>
          <p:cNvPr id="31" name="Carré corné 30"/>
          <p:cNvSpPr>
            <a:spLocks noChangeArrowheads="1"/>
          </p:cNvSpPr>
          <p:nvPr/>
        </p:nvSpPr>
        <p:spPr bwMode="auto">
          <a:xfrm>
            <a:off x="7164388" y="51577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es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Desarrollo sostenible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539552" y="1204532"/>
            <a:ext cx="2736304" cy="1038697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1" hangingPunct="1">
              <a:defRPr/>
            </a:pPr>
            <a:r>
              <a:rPr lang="es" b="1" i="0" u="none" baseline="0">
                <a:solidFill>
                  <a:schemeClr val="bg1"/>
                </a:solidFill>
              </a:rPr>
              <a:t>Aumentar el compromiso</a:t>
            </a:r>
          </a:p>
          <a:p>
            <a:pPr algn="ctr" rtl="0" eaLnBrk="1" hangingPunct="1">
              <a:defRPr/>
            </a:pPr>
            <a:r>
              <a:rPr lang="es" b="1" i="0" u="none" baseline="0">
                <a:solidFill>
                  <a:schemeClr val="bg1"/>
                </a:solidFill>
              </a:rPr>
              <a:t> de la dirección y los colaboradores</a:t>
            </a:r>
            <a:endParaRPr lang="es" b="1" dirty="0">
              <a:solidFill>
                <a:schemeClr val="bg1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539552" y="3160807"/>
            <a:ext cx="2736304" cy="1038697"/>
          </a:xfrm>
          <a:prstGeom prst="roundRect">
            <a:avLst/>
          </a:prstGeom>
          <a:solidFill>
            <a:schemeClr val="accent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1" hangingPunct="1">
              <a:defRPr/>
            </a:pPr>
            <a:r>
              <a:rPr lang="es" b="1" i="0" u="none" baseline="0">
                <a:solidFill>
                  <a:schemeClr val="bg1"/>
                </a:solidFill>
              </a:rPr>
              <a:t>Aplicar los métodos </a:t>
            </a:r>
          </a:p>
          <a:p>
            <a:pPr algn="ctr" rtl="0" eaLnBrk="1" hangingPunct="1">
              <a:defRPr/>
            </a:pPr>
            <a:r>
              <a:rPr lang="es" b="1" i="0" u="none" baseline="0">
                <a:solidFill>
                  <a:schemeClr val="bg1"/>
                </a:solidFill>
              </a:rPr>
              <a:t>y las prácticas HSE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539552" y="5085969"/>
            <a:ext cx="2736304" cy="1094628"/>
          </a:xfrm>
          <a:prstGeom prst="roundRect">
            <a:avLst/>
          </a:prstGeom>
          <a:solidFill>
            <a:schemeClr val="accent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1" hangingPunct="1">
              <a:defRPr/>
            </a:pPr>
            <a:r>
              <a:rPr lang="es" b="1" i="0" u="none" baseline="0">
                <a:solidFill>
                  <a:schemeClr val="bg1"/>
                </a:solidFill>
              </a:rPr>
              <a:t>Mejorar la transparencia y la comunicación con terceros</a:t>
            </a:r>
          </a:p>
        </p:txBody>
      </p:sp>
      <p:sp>
        <p:nvSpPr>
          <p:cNvPr id="20505" name="Espace réservé du numéro de diapositive 1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fld id="{BC4C327C-26D0-424D-ADD3-6BA869CAC491}" type="slidenum">
              <a:rPr/>
              <a:pPr/>
              <a:t>5</a:t>
            </a:fld>
            <a:endParaRPr lang="es" altLang="fr-FR"/>
          </a:p>
        </p:txBody>
      </p:sp>
      <p:sp>
        <p:nvSpPr>
          <p:cNvPr id="21" name="Espace réservé du pied de page 3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s" sz="1000" b="0" i="0" u="none" baseline="0">
                <a:latin typeface="Arial" pitchFamily="34" charset="0"/>
                <a:cs typeface="Helvetica" pitchFamily="34" charset="0"/>
              </a:rPr>
              <a:t>Kit de integración H3SE - TCG 1.3 – La carta HSEQ – V2</a:t>
            </a:r>
            <a:endParaRPr lang="es" altLang="fr-FR" sz="1000" dirty="0" smtClean="0">
              <a:latin typeface="Arial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91</TotalTime>
  <Words>508</Words>
  <Application>Microsoft Office PowerPoint</Application>
  <PresentationFormat>Affichage à l'écran (4:3)</PresentationFormat>
  <Paragraphs>84</Paragraphs>
  <Slides>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fr_total_modele_rouge_fonce</vt:lpstr>
      <vt:lpstr>LA carta HSEQ</vt:lpstr>
      <vt:lpstr>LOS OBJETIVOS DEL MÓDULO</vt:lpstr>
      <vt:lpstr>Carta de Seguridad, Salud, Medio ambiente, Calidad </vt:lpstr>
      <vt:lpstr>Identificar los elementos de la política HSE del grupo</vt:lpstr>
      <vt:lpstr>Identificar los elementos de la política HSE del grupo</vt:lpstr>
    </vt:vector>
  </TitlesOfParts>
  <Company>TOTAL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Denise Bedouret</cp:lastModifiedBy>
  <cp:revision>21</cp:revision>
  <dcterms:created xsi:type="dcterms:W3CDTF">2015-09-07T13:13:13Z</dcterms:created>
  <dcterms:modified xsi:type="dcterms:W3CDTF">2017-06-07T19:23:38Z</dcterms:modified>
</cp:coreProperties>
</file>