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Lst>
  <p:notesMasterIdLst>
    <p:notesMasterId r:id="rId7"/>
  </p:notesMasterIdLst>
  <p:handoutMasterIdLst>
    <p:handoutMasterId r:id="rId8"/>
  </p:handoutMasterIdLst>
  <p:sldIdLst>
    <p:sldId id="257" r:id="rId2"/>
    <p:sldId id="258" r:id="rId3"/>
    <p:sldId id="259" r:id="rId4"/>
    <p:sldId id="260" r:id="rId5"/>
    <p:sldId id="261" r:id="rId6"/>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162">
          <p15:clr>
            <a:srgbClr val="A4A3A4"/>
          </p15:clr>
        </p15:guide>
        <p15:guide id="2" orient="horz" pos="3412">
          <p15:clr>
            <a:srgbClr val="A4A3A4"/>
          </p15:clr>
        </p15:guide>
        <p15:guide id="3" orient="horz" pos="2264">
          <p15:clr>
            <a:srgbClr val="A4A3A4"/>
          </p15:clr>
        </p15:guide>
        <p15:guide id="4" orient="horz" pos="165">
          <p15:clr>
            <a:srgbClr val="A4A3A4"/>
          </p15:clr>
        </p15:guide>
        <p15:guide id="5" orient="horz" pos="2292">
          <p15:clr>
            <a:srgbClr val="A4A3A4"/>
          </p15:clr>
        </p15:guide>
        <p15:guide id="6" pos="756">
          <p15:clr>
            <a:srgbClr val="A4A3A4"/>
          </p15:clr>
        </p15:guide>
        <p15:guide id="7" pos="53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76AF"/>
    <a:srgbClr val="133C75"/>
    <a:srgbClr val="BD2B0B"/>
    <a:srgbClr val="7ABFC0"/>
    <a:srgbClr val="CAEBEA"/>
    <a:srgbClr val="55DD61"/>
    <a:srgbClr val="3AAFC3"/>
    <a:srgbClr val="FFAA00"/>
    <a:srgbClr val="ABCE36"/>
    <a:srgbClr val="00241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8" autoAdjust="0"/>
    <p:restoredTop sz="94692" autoAdjust="0"/>
  </p:normalViewPr>
  <p:slideViewPr>
    <p:cSldViewPr snapToObjects="1" showGuides="1">
      <p:cViewPr varScale="1">
        <p:scale>
          <a:sx n="102" d="100"/>
          <a:sy n="102" d="100"/>
        </p:scale>
        <p:origin x="-96" y="-156"/>
      </p:cViewPr>
      <p:guideLst>
        <p:guide orient="horz" pos="1162"/>
        <p:guide orient="horz" pos="3412"/>
        <p:guide orient="horz" pos="2264"/>
        <p:guide orient="horz" pos="165"/>
        <p:guide orient="horz" pos="2292"/>
        <p:guide pos="756"/>
        <p:guide pos="532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8026C1A-E9C0-3649-8DE0-0F721770D521}" type="datetimeFigureOut">
              <a:rPr lang="fr-FR" smtClean="0"/>
              <a:pPr/>
              <a:t>21/09/2017</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56351CB-C7E3-8F4F-AA6E-DB407BF173DE}" type="slidenum">
              <a:rPr lang="fr-FR" smtClean="0"/>
              <a:pPr/>
              <a:t>‹N°›</a:t>
            </a:fld>
            <a:endParaRPr lang="fr-FR"/>
          </a:p>
        </p:txBody>
      </p:sp>
    </p:spTree>
    <p:extLst>
      <p:ext uri="{BB962C8B-B14F-4D97-AF65-F5344CB8AC3E}">
        <p14:creationId xmlns:p14="http://schemas.microsoft.com/office/powerpoint/2010/main" xmlns="" val="41562076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B6820A-C1B1-9944-A68D-DA5B884778EE}" type="datetimeFigureOut">
              <a:rPr lang="fr-FR" smtClean="0"/>
              <a:pPr/>
              <a:t>21/09/2017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EBCA58-F001-2A42-AB6A-B366B18E47A3}" type="slidenum">
              <a:rPr lang="fr-FR" smtClean="0"/>
              <a:pPr/>
              <a:t>‹N°›</a:t>
            </a:fld>
            <a:endParaRPr lang="fr-FR"/>
          </a:p>
        </p:txBody>
      </p:sp>
    </p:spTree>
    <p:extLst>
      <p:ext uri="{BB962C8B-B14F-4D97-AF65-F5344CB8AC3E}">
        <p14:creationId xmlns:p14="http://schemas.microsoft.com/office/powerpoint/2010/main" xmlns="" val="227210863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D670DA4-3736-40D0-830E-6612A5135E7A}" type="slidenum">
              <a:rPr lang="fr-FR" altLang="fr-FR" smtClean="0"/>
              <a:pPr/>
              <a:t>2</a:t>
            </a:fld>
            <a:endParaRPr lang="fr-FR" altLang="fr-FR"/>
          </a:p>
        </p:txBody>
      </p:sp>
    </p:spTree>
    <p:extLst>
      <p:ext uri="{BB962C8B-B14F-4D97-AF65-F5344CB8AC3E}">
        <p14:creationId xmlns="" xmlns:p14="http://schemas.microsoft.com/office/powerpoint/2010/main" val="882945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idx="5"/>
          </p:nvPr>
        </p:nvSpPr>
        <p:spPr bwMode="auto">
          <a:noFill/>
          <a:ln>
            <a:round/>
            <a:headEnd/>
            <a:tailEnd/>
          </a:ln>
        </p:spPr>
        <p:txBody>
          <a:bodyPr/>
          <a:lstStyle/>
          <a:p>
            <a:pPr>
              <a:tabLst>
                <a:tab pos="0" algn="l"/>
                <a:tab pos="444500" algn="l"/>
                <a:tab pos="892175" algn="l"/>
                <a:tab pos="1339850" algn="l"/>
                <a:tab pos="1785938" algn="l"/>
                <a:tab pos="2233613" algn="l"/>
                <a:tab pos="2681288" algn="l"/>
                <a:tab pos="3128963" algn="l"/>
                <a:tab pos="3575050" algn="l"/>
                <a:tab pos="4022725" algn="l"/>
                <a:tab pos="4470400" algn="l"/>
                <a:tab pos="4916488" algn="l"/>
                <a:tab pos="5364163" algn="l"/>
                <a:tab pos="5811838" algn="l"/>
                <a:tab pos="6259513" algn="l"/>
                <a:tab pos="6705600" algn="l"/>
                <a:tab pos="7153275" algn="l"/>
                <a:tab pos="7600950" algn="l"/>
                <a:tab pos="8047038" algn="l"/>
                <a:tab pos="8494713" algn="l"/>
                <a:tab pos="8942388" algn="l"/>
              </a:tabLst>
            </a:pPr>
            <a:fld id="{485E933B-FD46-4889-AA03-994C6A2EDEE6}" type="slidenum">
              <a:rPr lang="fr-FR" altLang="fr-FR" sz="1100">
                <a:solidFill>
                  <a:srgbClr val="000000"/>
                </a:solidFill>
                <a:latin typeface="Arial" pitchFamily="34" charset="0"/>
                <a:ea typeface="MS PGothic" pitchFamily="34" charset="-128"/>
              </a:rPr>
              <a:pPr>
                <a:tabLst>
                  <a:tab pos="0" algn="l"/>
                  <a:tab pos="444500" algn="l"/>
                  <a:tab pos="892175" algn="l"/>
                  <a:tab pos="1339850" algn="l"/>
                  <a:tab pos="1785938" algn="l"/>
                  <a:tab pos="2233613" algn="l"/>
                  <a:tab pos="2681288" algn="l"/>
                  <a:tab pos="3128963" algn="l"/>
                  <a:tab pos="3575050" algn="l"/>
                  <a:tab pos="4022725" algn="l"/>
                  <a:tab pos="4470400" algn="l"/>
                  <a:tab pos="4916488" algn="l"/>
                  <a:tab pos="5364163" algn="l"/>
                  <a:tab pos="5811838" algn="l"/>
                  <a:tab pos="6259513" algn="l"/>
                  <a:tab pos="6705600" algn="l"/>
                  <a:tab pos="7153275" algn="l"/>
                  <a:tab pos="7600950" algn="l"/>
                  <a:tab pos="8047038" algn="l"/>
                  <a:tab pos="8494713" algn="l"/>
                  <a:tab pos="8942388" algn="l"/>
                </a:tabLst>
              </a:pPr>
              <a:t>4</a:t>
            </a:fld>
            <a:endParaRPr lang="fr-FR" altLang="fr-FR" sz="1100">
              <a:solidFill>
                <a:srgbClr val="000000"/>
              </a:solidFill>
              <a:latin typeface="Arial" pitchFamily="34" charset="0"/>
              <a:ea typeface="MS PGothic" pitchFamily="34" charset="-128"/>
            </a:endParaRPr>
          </a:p>
        </p:txBody>
      </p:sp>
      <p:sp>
        <p:nvSpPr>
          <p:cNvPr id="19459" name="Text Box 1"/>
          <p:cNvSpPr>
            <a:spLocks noGrp="1" noRot="1" noChangeAspect="1" noChangeArrowheads="1" noTextEdit="1"/>
          </p:cNvSpPr>
          <p:nvPr>
            <p:ph type="sldImg"/>
          </p:nvPr>
        </p:nvSpPr>
        <p:spPr bwMode="auto">
          <a:xfrm>
            <a:off x="854075" y="744538"/>
            <a:ext cx="4960938" cy="3722687"/>
          </a:xfrm>
          <a:noFill/>
          <a:ln>
            <a:solidFill>
              <a:srgbClr val="000000"/>
            </a:solidFill>
            <a:miter lim="800000"/>
            <a:headEnd/>
            <a:tailEnd/>
          </a:ln>
        </p:spPr>
      </p:sp>
      <p:sp>
        <p:nvSpPr>
          <p:cNvPr id="31748" name="Text Box 2"/>
          <p:cNvSpPr txBox="1">
            <a:spLocks noGrp="1" noChangeArrowheads="1"/>
          </p:cNvSpPr>
          <p:nvPr>
            <p:ph type="body" idx="1"/>
          </p:nvPr>
        </p:nvSpPr>
        <p:spPr>
          <a:xfrm>
            <a:off x="889000" y="4716463"/>
            <a:ext cx="4887913" cy="4464050"/>
          </a:xfrm>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pPr eaLnBrk="1" hangingPunct="1">
              <a:defRPr/>
            </a:pPr>
            <a:r>
              <a:rPr lang="fr-FR" b="1" i="1" dirty="0" smtClean="0"/>
              <a:t>Diapositive animée</a:t>
            </a:r>
          </a:p>
          <a:p>
            <a:pPr eaLnBrk="1" hangingPunct="1">
              <a:defRPr/>
            </a:pPr>
            <a:r>
              <a:rPr lang="fr-FR" dirty="0" smtClean="0"/>
              <a:t>5 min:</a:t>
            </a:r>
          </a:p>
          <a:p>
            <a:pPr marL="171450" indent="-171450" eaLnBrk="1" hangingPunct="1">
              <a:buFont typeface="Arial" panose="020B0604020202020204" pitchFamily="34" charset="0"/>
              <a:buChar char="•"/>
              <a:defRPr/>
            </a:pPr>
            <a:r>
              <a:rPr lang="fr-FR" dirty="0" smtClean="0"/>
              <a:t>Présenter l’objectif de l’atelier : repérer les éléments fondamentaux de la politique HSE du groupe</a:t>
            </a:r>
          </a:p>
          <a:p>
            <a:pPr marL="171450" indent="-171450" eaLnBrk="1" hangingPunct="1">
              <a:buFont typeface="Arial" panose="020B0604020202020204" pitchFamily="34" charset="0"/>
              <a:buChar char="•"/>
              <a:defRPr/>
            </a:pPr>
            <a:r>
              <a:rPr lang="fr-FR" dirty="0" smtClean="0"/>
              <a:t>Proposer de faire des équipes (5 ou 6 équipes au maximum) en dispersant les participants de chaque branche.</a:t>
            </a:r>
          </a:p>
          <a:p>
            <a:pPr marL="171450" indent="-171450" eaLnBrk="1" hangingPunct="1">
              <a:buFont typeface="Arial" panose="020B0604020202020204" pitchFamily="34" charset="0"/>
              <a:buChar char="•"/>
              <a:defRPr/>
            </a:pPr>
            <a:r>
              <a:rPr lang="fr-FR" dirty="0" smtClean="0"/>
              <a:t>Distribuer :  </a:t>
            </a:r>
            <a:r>
              <a:rPr lang="fr-FR" dirty="0" err="1" smtClean="0"/>
              <a:t>Paperboard</a:t>
            </a:r>
            <a:r>
              <a:rPr lang="fr-FR" dirty="0" smtClean="0"/>
              <a:t> + Post-it larges + feutres + Charte HSE du groupe par équipe</a:t>
            </a:r>
          </a:p>
          <a:p>
            <a:pPr eaLnBrk="1" fontAlgn="auto" hangingPunct="1">
              <a:spcBef>
                <a:spcPts val="0"/>
              </a:spcBef>
              <a:spcAft>
                <a:spcPts val="0"/>
              </a:spcAft>
              <a:defRPr/>
            </a:pPr>
            <a:r>
              <a:rPr lang="fr-FR" dirty="0" smtClean="0"/>
              <a:t>10 min environ:</a:t>
            </a:r>
          </a:p>
          <a:p>
            <a:pPr marL="171450" indent="-171450" eaLnBrk="1" hangingPunct="1">
              <a:buFont typeface="Arial" panose="020B0604020202020204" pitchFamily="34" charset="0"/>
              <a:buChar char="•"/>
              <a:defRPr/>
            </a:pPr>
            <a:r>
              <a:rPr lang="fr-FR" dirty="0" smtClean="0"/>
              <a:t>Etape 1 : Demander aux équipes de lister 10 thèmes clés de la charte HSE de TOTAL et les associer avec le N° de l’article. </a:t>
            </a:r>
          </a:p>
          <a:p>
            <a:pPr marL="171450" indent="-171450" eaLnBrk="1" hangingPunct="1">
              <a:buFont typeface="Arial" panose="020B0604020202020204" pitchFamily="34" charset="0"/>
              <a:buChar char="•"/>
              <a:defRPr/>
            </a:pPr>
            <a:r>
              <a:rPr lang="fr-FR" dirty="0" smtClean="0"/>
              <a:t>Pas plus de 4 mots par thème. </a:t>
            </a:r>
          </a:p>
          <a:p>
            <a:pPr marL="171450" indent="-171450" eaLnBrk="1" hangingPunct="1">
              <a:buFont typeface="Arial" panose="020B0604020202020204" pitchFamily="34" charset="0"/>
              <a:buChar char="•"/>
              <a:defRPr/>
            </a:pPr>
            <a:r>
              <a:rPr lang="fr-FR" dirty="0" smtClean="0"/>
              <a:t>Un thème par Post-It (écrire suffisamment gros avec le feutre) </a:t>
            </a:r>
          </a:p>
          <a:p>
            <a:pPr eaLnBrk="1" hangingPunct="1">
              <a:defRPr/>
            </a:pPr>
            <a:r>
              <a:rPr lang="fr-FR" dirty="0" smtClean="0"/>
              <a:t>8 min environ:</a:t>
            </a:r>
          </a:p>
          <a:p>
            <a:pPr marL="171450" indent="-171450" eaLnBrk="1" hangingPunct="1">
              <a:buFont typeface="Arial" panose="020B0604020202020204" pitchFamily="34" charset="0"/>
              <a:buChar char="•"/>
              <a:defRPr/>
            </a:pPr>
            <a:r>
              <a:rPr lang="fr-FR" dirty="0" smtClean="0"/>
              <a:t>Tour des équipes avec un rapporteur / équipe qui présente les réponses</a:t>
            </a:r>
          </a:p>
          <a:p>
            <a:pPr marL="171450" indent="-171450" eaLnBrk="1" fontAlgn="auto" hangingPunct="1">
              <a:spcBef>
                <a:spcPts val="0"/>
              </a:spcBef>
              <a:spcAft>
                <a:spcPts val="0"/>
              </a:spcAft>
              <a:buFont typeface="Arial" panose="020B0604020202020204" pitchFamily="34" charset="0"/>
              <a:buChar char="•"/>
              <a:defRPr/>
            </a:pPr>
            <a:r>
              <a:rPr lang="fr-FR" dirty="0" smtClean="0"/>
              <a:t>Réponses attendues : Engagement Direction Générale, Culture HSE, Reconnaissance performance HSE collaborateurs, Gestion HSE des partenaires, Système Management HSE, Gestion des crises, Evaluation des risques, Respect législation, Acceptation par les tiers, Développement durable.  </a:t>
            </a:r>
          </a:p>
          <a:p>
            <a:pPr eaLnBrk="1" hangingPunct="1">
              <a:defRPr/>
            </a:pPr>
            <a:r>
              <a:rPr lang="fr-FR" dirty="0" smtClean="0"/>
              <a:t>1 min</a:t>
            </a:r>
          </a:p>
          <a:p>
            <a:pPr marL="171450" indent="-171450" eaLnBrk="1" hangingPunct="1">
              <a:buFont typeface="Arial" panose="020B0604020202020204" pitchFamily="34" charset="0"/>
              <a:buChar char="•"/>
              <a:defRPr/>
            </a:pPr>
            <a:r>
              <a:rPr lang="fr-FR" dirty="0" smtClean="0"/>
              <a:t>Cliquer pour montrer la correction</a:t>
            </a:r>
          </a:p>
          <a:p>
            <a:pPr eaLnBrk="1" hangingPunct="1">
              <a:defRPr/>
            </a:pPr>
            <a:endParaRPr lang="fr-FR" altLang="fr-FR" dirty="0" smtClean="0">
              <a:latin typeface="Times New Roman" pitchFamily="18" charset="0"/>
            </a:endParaRPr>
          </a:p>
        </p:txBody>
      </p:sp>
    </p:spTree>
    <p:extLst>
      <p:ext uri="{BB962C8B-B14F-4D97-AF65-F5344CB8AC3E}">
        <p14:creationId xmlns="" xmlns:p14="http://schemas.microsoft.com/office/powerpoint/2010/main" val="1805933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9"/>
          <p:cNvSpPr>
            <a:spLocks noGrp="1" noChangeArrowheads="1"/>
          </p:cNvSpPr>
          <p:nvPr>
            <p:ph type="sldNum" sz="quarter" idx="5"/>
          </p:nvPr>
        </p:nvSpPr>
        <p:spPr bwMode="auto">
          <a:noFill/>
          <a:ln>
            <a:round/>
            <a:headEnd/>
            <a:tailEnd/>
          </a:ln>
        </p:spPr>
        <p:txBody>
          <a:bodyPr/>
          <a:lstStyle/>
          <a:p>
            <a:pPr>
              <a:tabLst>
                <a:tab pos="0" algn="l"/>
                <a:tab pos="444500" algn="l"/>
                <a:tab pos="892175" algn="l"/>
                <a:tab pos="1339850" algn="l"/>
                <a:tab pos="1785938" algn="l"/>
                <a:tab pos="2233613" algn="l"/>
                <a:tab pos="2681288" algn="l"/>
                <a:tab pos="3128963" algn="l"/>
                <a:tab pos="3575050" algn="l"/>
                <a:tab pos="4022725" algn="l"/>
                <a:tab pos="4470400" algn="l"/>
                <a:tab pos="4916488" algn="l"/>
                <a:tab pos="5364163" algn="l"/>
                <a:tab pos="5811838" algn="l"/>
                <a:tab pos="6259513" algn="l"/>
                <a:tab pos="6705600" algn="l"/>
                <a:tab pos="7153275" algn="l"/>
                <a:tab pos="7600950" algn="l"/>
                <a:tab pos="8047038" algn="l"/>
                <a:tab pos="8494713" algn="l"/>
                <a:tab pos="8942388" algn="l"/>
              </a:tabLst>
            </a:pPr>
            <a:fld id="{B68A4959-2B1E-4AA1-B805-AA2C9FEC9A93}" type="slidenum">
              <a:rPr lang="fr-FR" altLang="fr-FR" sz="1100">
                <a:solidFill>
                  <a:srgbClr val="000000"/>
                </a:solidFill>
                <a:latin typeface="Arial" pitchFamily="34" charset="0"/>
                <a:ea typeface="MS PGothic" pitchFamily="34" charset="-128"/>
              </a:rPr>
              <a:pPr>
                <a:tabLst>
                  <a:tab pos="0" algn="l"/>
                  <a:tab pos="444500" algn="l"/>
                  <a:tab pos="892175" algn="l"/>
                  <a:tab pos="1339850" algn="l"/>
                  <a:tab pos="1785938" algn="l"/>
                  <a:tab pos="2233613" algn="l"/>
                  <a:tab pos="2681288" algn="l"/>
                  <a:tab pos="3128963" algn="l"/>
                  <a:tab pos="3575050" algn="l"/>
                  <a:tab pos="4022725" algn="l"/>
                  <a:tab pos="4470400" algn="l"/>
                  <a:tab pos="4916488" algn="l"/>
                  <a:tab pos="5364163" algn="l"/>
                  <a:tab pos="5811838" algn="l"/>
                  <a:tab pos="6259513" algn="l"/>
                  <a:tab pos="6705600" algn="l"/>
                  <a:tab pos="7153275" algn="l"/>
                  <a:tab pos="7600950" algn="l"/>
                  <a:tab pos="8047038" algn="l"/>
                  <a:tab pos="8494713" algn="l"/>
                  <a:tab pos="8942388" algn="l"/>
                </a:tabLst>
              </a:pPr>
              <a:t>5</a:t>
            </a:fld>
            <a:endParaRPr lang="fr-FR" altLang="fr-FR" sz="1100">
              <a:solidFill>
                <a:srgbClr val="000000"/>
              </a:solidFill>
              <a:latin typeface="Arial" pitchFamily="34" charset="0"/>
              <a:ea typeface="MS PGothic" pitchFamily="34" charset="-128"/>
            </a:endParaRPr>
          </a:p>
        </p:txBody>
      </p:sp>
      <p:sp>
        <p:nvSpPr>
          <p:cNvPr id="21507" name="Text Box 1"/>
          <p:cNvSpPr>
            <a:spLocks noGrp="1" noRot="1" noChangeAspect="1" noChangeArrowheads="1" noTextEdit="1"/>
          </p:cNvSpPr>
          <p:nvPr>
            <p:ph type="sldImg"/>
          </p:nvPr>
        </p:nvSpPr>
        <p:spPr bwMode="auto">
          <a:xfrm>
            <a:off x="854075" y="744538"/>
            <a:ext cx="4960938" cy="3722687"/>
          </a:xfrm>
          <a:noFill/>
          <a:ln>
            <a:solidFill>
              <a:srgbClr val="000000"/>
            </a:solidFill>
            <a:miter lim="800000"/>
            <a:headEnd/>
            <a:tailEnd/>
          </a:ln>
        </p:spPr>
      </p:sp>
      <p:sp>
        <p:nvSpPr>
          <p:cNvPr id="31748" name="Text Box 2"/>
          <p:cNvSpPr txBox="1">
            <a:spLocks noGrp="1" noChangeArrowheads="1"/>
          </p:cNvSpPr>
          <p:nvPr>
            <p:ph type="body" idx="1"/>
          </p:nvPr>
        </p:nvSpPr>
        <p:spPr>
          <a:xfrm>
            <a:off x="889000" y="4716463"/>
            <a:ext cx="4887913" cy="4464050"/>
          </a:xfrm>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pPr eaLnBrk="1" hangingPunct="1">
              <a:defRPr/>
            </a:pPr>
            <a:r>
              <a:rPr lang="fr-FR" dirty="0" smtClean="0"/>
              <a:t>Diapositive animée</a:t>
            </a:r>
          </a:p>
          <a:p>
            <a:pPr eaLnBrk="1" hangingPunct="1">
              <a:defRPr/>
            </a:pPr>
            <a:r>
              <a:rPr lang="fr-FR" dirty="0" smtClean="0"/>
              <a:t>5 min:</a:t>
            </a:r>
          </a:p>
          <a:p>
            <a:pPr marL="171450" indent="-171450" eaLnBrk="1" hangingPunct="1">
              <a:buFont typeface="Arial" panose="020B0604020202020204" pitchFamily="34" charset="0"/>
              <a:buChar char="•"/>
              <a:defRPr/>
            </a:pPr>
            <a:r>
              <a:rPr lang="fr-FR" dirty="0" smtClean="0"/>
              <a:t>Etape 2 : Demander aux équipes de faire ressortir 3 axes majeurs de la charte TOTAL. </a:t>
            </a:r>
          </a:p>
          <a:p>
            <a:pPr marL="171450" indent="-171450" eaLnBrk="1" hangingPunct="1">
              <a:buFont typeface="Arial" panose="020B0604020202020204" pitchFamily="34" charset="0"/>
              <a:buChar char="•"/>
              <a:defRPr/>
            </a:pPr>
            <a:r>
              <a:rPr lang="fr-FR" dirty="0" smtClean="0"/>
              <a:t>Il faudra :</a:t>
            </a:r>
          </a:p>
          <a:p>
            <a:pPr marL="628650" lvl="1" indent="-171450" eaLnBrk="1" fontAlgn="auto" hangingPunct="1">
              <a:spcBef>
                <a:spcPts val="0"/>
              </a:spcBef>
              <a:spcAft>
                <a:spcPts val="0"/>
              </a:spcAft>
              <a:buFontTx/>
              <a:buChar char="-"/>
              <a:defRPr/>
            </a:pPr>
            <a:r>
              <a:rPr lang="fr-FR" dirty="0" smtClean="0"/>
              <a:t>Regrouper les 10 thèmes (Post-it) par axe sur le </a:t>
            </a:r>
            <a:r>
              <a:rPr lang="fr-FR" dirty="0" err="1" smtClean="0"/>
              <a:t>paperboard</a:t>
            </a:r>
            <a:endParaRPr lang="fr-FR" dirty="0" smtClean="0"/>
          </a:p>
          <a:p>
            <a:pPr marL="628650" lvl="1" indent="-171450" eaLnBrk="1" hangingPunct="1">
              <a:buFontTx/>
              <a:buChar char="-"/>
              <a:defRPr/>
            </a:pPr>
            <a:r>
              <a:rPr lang="fr-FR" dirty="0" smtClean="0"/>
              <a:t>Nommer chaque axe en commençant par un verbe d’action (feutre + </a:t>
            </a:r>
            <a:r>
              <a:rPr lang="fr-FR" dirty="0" err="1" smtClean="0"/>
              <a:t>paperboard</a:t>
            </a:r>
            <a:r>
              <a:rPr lang="fr-FR" dirty="0" smtClean="0"/>
              <a:t>). </a:t>
            </a:r>
          </a:p>
          <a:p>
            <a:pPr marL="171450" indent="-171450" eaLnBrk="1" hangingPunct="1">
              <a:buFont typeface="Arial" panose="020B0604020202020204" pitchFamily="34" charset="0"/>
              <a:buChar char="•"/>
              <a:defRPr/>
            </a:pPr>
            <a:r>
              <a:rPr lang="fr-FR" dirty="0" smtClean="0"/>
              <a:t>Type de réponse attendue :</a:t>
            </a:r>
          </a:p>
          <a:p>
            <a:pPr marL="628650" lvl="1" indent="-171450" eaLnBrk="1" hangingPunct="1">
              <a:buFont typeface="Arial" panose="020B0604020202020204" pitchFamily="34" charset="0"/>
              <a:buChar char="•"/>
              <a:defRPr/>
            </a:pPr>
            <a:r>
              <a:rPr lang="fr-FR" dirty="0" smtClean="0"/>
              <a:t>Axe 1 : Accroitre l’engagement de l’encadrement </a:t>
            </a:r>
          </a:p>
          <a:p>
            <a:pPr marL="628650" lvl="1" indent="-171450" eaLnBrk="1" hangingPunct="1">
              <a:buFont typeface="Arial" panose="020B0604020202020204" pitchFamily="34" charset="0"/>
              <a:buChar char="•"/>
              <a:defRPr/>
            </a:pPr>
            <a:r>
              <a:rPr lang="fr-FR" dirty="0" smtClean="0"/>
              <a:t>Axe 2 : Développer les méthodes et pratiques HSE</a:t>
            </a:r>
          </a:p>
          <a:p>
            <a:pPr marL="628650" lvl="1" indent="-171450" eaLnBrk="1" hangingPunct="1">
              <a:buFont typeface="Arial" panose="020B0604020202020204" pitchFamily="34" charset="0"/>
              <a:buChar char="•"/>
              <a:defRPr/>
            </a:pPr>
            <a:r>
              <a:rPr lang="fr-FR" dirty="0" smtClean="0"/>
              <a:t>Axe 3 : Améliorer la transparence et la communication avec les tiers</a:t>
            </a:r>
          </a:p>
          <a:p>
            <a:pPr eaLnBrk="1" hangingPunct="1">
              <a:defRPr/>
            </a:pPr>
            <a:r>
              <a:rPr lang="fr-FR" dirty="0" smtClean="0"/>
              <a:t>1 min:</a:t>
            </a:r>
          </a:p>
          <a:p>
            <a:pPr marL="171450" indent="-171450" eaLnBrk="1" hangingPunct="1">
              <a:buFont typeface="Arial" panose="020B0604020202020204" pitchFamily="34" charset="0"/>
              <a:buChar char="•"/>
              <a:defRPr/>
            </a:pPr>
            <a:r>
              <a:rPr lang="fr-FR" dirty="0" smtClean="0"/>
              <a:t>Cliquer pour montrer la correction</a:t>
            </a:r>
          </a:p>
          <a:p>
            <a:pPr eaLnBrk="1" hangingPunct="1">
              <a:defRPr/>
            </a:pPr>
            <a:endParaRPr lang="fr-FR" altLang="fr-FR" dirty="0" smtClean="0">
              <a:latin typeface="Times New Roman" pitchFamily="18" charset="0"/>
            </a:endParaRPr>
          </a:p>
        </p:txBody>
      </p:sp>
    </p:spTree>
    <p:extLst>
      <p:ext uri="{BB962C8B-B14F-4D97-AF65-F5344CB8AC3E}">
        <p14:creationId xmlns="" xmlns:p14="http://schemas.microsoft.com/office/powerpoint/2010/main" val="19417666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2" name="Rectangle 1"/>
          <p:cNvSpPr/>
          <p:nvPr userDrawn="1"/>
        </p:nvSpPr>
        <p:spPr>
          <a:xfrm>
            <a:off x="-2433" y="0"/>
            <a:ext cx="9146433"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5" name="Titre 4"/>
          <p:cNvSpPr>
            <a:spLocks noGrp="1"/>
          </p:cNvSpPr>
          <p:nvPr>
            <p:ph type="title"/>
          </p:nvPr>
        </p:nvSpPr>
        <p:spPr>
          <a:xfrm>
            <a:off x="1188000" y="2106000"/>
            <a:ext cx="7276629" cy="1487487"/>
          </a:xfrm>
        </p:spPr>
        <p:txBody>
          <a:bodyPr lIns="0" rIns="0" anchor="b">
            <a:noAutofit/>
          </a:bodyPr>
          <a:lstStyle>
            <a:lvl1pPr>
              <a:defRPr sz="3200">
                <a:solidFill>
                  <a:schemeClr val="bg1"/>
                </a:solidFill>
              </a:defRPr>
            </a:lvl1pPr>
          </a:lstStyle>
          <a:p>
            <a:r>
              <a:rPr lang="fr-FR" noProof="0" smtClean="0"/>
              <a:t>Cliquez pour modifier le style du titre</a:t>
            </a:r>
            <a:endParaRPr lang="fr-FR" noProof="0" dirty="0"/>
          </a:p>
        </p:txBody>
      </p:sp>
      <p:sp>
        <p:nvSpPr>
          <p:cNvPr id="16" name="Espace réservé du texte 15"/>
          <p:cNvSpPr>
            <a:spLocks noGrp="1"/>
          </p:cNvSpPr>
          <p:nvPr>
            <p:ph type="body" sz="quarter" idx="10" hasCustomPrompt="1"/>
          </p:nvPr>
        </p:nvSpPr>
        <p:spPr>
          <a:xfrm>
            <a:off x="1188000" y="3639600"/>
            <a:ext cx="7276629" cy="1778000"/>
          </a:xfrm>
        </p:spPr>
        <p:txBody>
          <a:bodyPr lIns="0" rIns="0">
            <a:noAutofit/>
          </a:bodyPr>
          <a:lstStyle>
            <a:lvl1pPr marL="0" indent="0">
              <a:buNone/>
              <a:defRPr>
                <a:solidFill>
                  <a:schemeClr val="bg1"/>
                </a:solidFill>
              </a:defRPr>
            </a:lvl1pPr>
          </a:lstStyle>
          <a:p>
            <a:pPr lvl="0"/>
            <a:r>
              <a:rPr lang="fr-FR" noProof="0" dirty="0" smtClean="0"/>
              <a:t>Cliquez pour modifier les styles des sous-titres du masque</a:t>
            </a:r>
          </a:p>
        </p:txBody>
      </p:sp>
      <p:sp>
        <p:nvSpPr>
          <p:cNvPr id="7" name="Rectangle 6"/>
          <p:cNvSpPr/>
          <p:nvPr userDrawn="1"/>
        </p:nvSpPr>
        <p:spPr>
          <a:xfrm>
            <a:off x="0" y="6750000"/>
            <a:ext cx="9144000" cy="108000"/>
          </a:xfrm>
          <a:prstGeom prst="rect">
            <a:avLst/>
          </a:prstGeom>
          <a:solidFill>
            <a:schemeClr val="accent3">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8" name="Image 7" descr="TOTAL_LOGO_bandeau_01_haut_T_RGB.png"/>
          <p:cNvPicPr>
            <a:picLocks noChangeAspect="1"/>
          </p:cNvPicPr>
          <p:nvPr userDrawn="1"/>
        </p:nvPicPr>
        <p:blipFill>
          <a:blip r:embed="rId2"/>
          <a:stretch>
            <a:fillRect/>
          </a:stretch>
        </p:blipFill>
        <p:spPr>
          <a:xfrm>
            <a:off x="1" y="363225"/>
            <a:ext cx="6084167" cy="86093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ns contenu">
    <p:spTree>
      <p:nvGrpSpPr>
        <p:cNvPr id="1" name=""/>
        <p:cNvGrpSpPr/>
        <p:nvPr/>
      </p:nvGrpSpPr>
      <p:grpSpPr>
        <a:xfrm>
          <a:off x="0" y="0"/>
          <a:ext cx="0" cy="0"/>
          <a:chOff x="0" y="0"/>
          <a:chExt cx="0" cy="0"/>
        </a:xfrm>
      </p:grpSpPr>
      <p:sp>
        <p:nvSpPr>
          <p:cNvPr id="3" name="Espace réservé du pied de page 2"/>
          <p:cNvSpPr>
            <a:spLocks noGrp="1"/>
          </p:cNvSpPr>
          <p:nvPr>
            <p:ph type="ftr" sz="quarter" idx="10"/>
          </p:nvPr>
        </p:nvSpPr>
        <p:spPr/>
        <p:txBody>
          <a:bodyPr/>
          <a:lstStyle/>
          <a:p>
            <a:r>
              <a:rPr lang="en-US" noProof="0" smtClean="0"/>
              <a:t>Presentation title - Place and Country - Date Month Day Year</a:t>
            </a:r>
            <a:endParaRPr lang="fr-FR" noProof="0"/>
          </a:p>
        </p:txBody>
      </p:sp>
      <p:sp>
        <p:nvSpPr>
          <p:cNvPr id="4" name="Espace réservé du numéro de diapositive 3"/>
          <p:cNvSpPr>
            <a:spLocks noGrp="1"/>
          </p:cNvSpPr>
          <p:nvPr>
            <p:ph type="sldNum" sz="quarter" idx="11"/>
          </p:nvPr>
        </p:nvSpPr>
        <p:spPr/>
        <p:txBody>
          <a:bodyPr/>
          <a:lstStyle/>
          <a:p>
            <a:fld id="{21F90BE8-D879-4F46-ACF9-7BCC67DCFB75}"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dirty="0"/>
          </a:p>
        </p:txBody>
      </p:sp>
      <p:sp>
        <p:nvSpPr>
          <p:cNvPr id="3" name="Espace réservé du pied de page 3"/>
          <p:cNvSpPr>
            <a:spLocks noGrp="1"/>
          </p:cNvSpPr>
          <p:nvPr>
            <p:ph type="ftr" sz="quarter" idx="10"/>
          </p:nvPr>
        </p:nvSpPr>
        <p:spPr/>
        <p:txBody>
          <a:bodyPr/>
          <a:lstStyle>
            <a:lvl1pPr>
              <a:defRPr smtClean="0">
                <a:latin typeface="Arial" pitchFamily="34" charset="0"/>
                <a:cs typeface="Helvetica" pitchFamily="34" charset="0"/>
              </a:defRPr>
            </a:lvl1pPr>
          </a:lstStyle>
          <a:p>
            <a:r>
              <a:rPr lang="en-US" altLang="fr-FR" smtClean="0"/>
              <a:t>Kit intégration H3SE - TCG 1.3 – La charte HSEQ – V1</a:t>
            </a:r>
            <a:endParaRPr lang="fr-FR" altLang="fr-FR"/>
          </a:p>
        </p:txBody>
      </p:sp>
      <p:sp>
        <p:nvSpPr>
          <p:cNvPr id="4" name="Espace réservé du numéro de diapositive 4"/>
          <p:cNvSpPr>
            <a:spLocks noGrp="1"/>
          </p:cNvSpPr>
          <p:nvPr>
            <p:ph type="sldNum" sz="quarter" idx="11"/>
          </p:nvPr>
        </p:nvSpPr>
        <p:spPr/>
        <p:txBody>
          <a:bodyPr/>
          <a:lstStyle>
            <a:lvl1pPr>
              <a:defRPr/>
            </a:lvl1pPr>
          </a:lstStyle>
          <a:p>
            <a:fld id="{8782D6AF-16A7-4E04-847C-28A5C9A6757A}" type="slidenum">
              <a:rPr lang="fr-FR" altLang="fr-FR"/>
              <a:pPr/>
              <a:t>‹N°›</a:t>
            </a:fld>
            <a:endParaRPr lang="fr-FR" alt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noProof="0" smtClean="0"/>
              <a:t>Cliquez pour modifier le style du titre</a:t>
            </a:r>
            <a:endParaRPr lang="fr-FR" noProof="0" dirty="0"/>
          </a:p>
        </p:txBody>
      </p:sp>
      <p:sp>
        <p:nvSpPr>
          <p:cNvPr id="3" name="Espace réservé du pied de page 2"/>
          <p:cNvSpPr>
            <a:spLocks noGrp="1"/>
          </p:cNvSpPr>
          <p:nvPr>
            <p:ph type="ftr" sz="quarter" idx="10"/>
          </p:nvPr>
        </p:nvSpPr>
        <p:spPr/>
        <p:txBody>
          <a:bodyPr/>
          <a:lstStyle/>
          <a:p>
            <a:r>
              <a:rPr lang="en-US" noProof="0" smtClean="0"/>
              <a:t>Presentation title - Place and Country - Date Month Day Year</a:t>
            </a:r>
            <a:endParaRPr lang="fr-FR" noProof="0"/>
          </a:p>
        </p:txBody>
      </p:sp>
      <p:sp>
        <p:nvSpPr>
          <p:cNvPr id="4" name="Espace réservé du numéro de diapositive 3"/>
          <p:cNvSpPr>
            <a:spLocks noGrp="1"/>
          </p:cNvSpPr>
          <p:nvPr>
            <p:ph type="sldNum" sz="quarter" idx="11"/>
          </p:nvPr>
        </p:nvSpPr>
        <p:spPr/>
        <p:txBody>
          <a:bodyPr/>
          <a:lstStyle/>
          <a:p>
            <a:fld id="{21F90BE8-D879-4F46-ACF9-7BCC67DCFB75}" type="slidenum">
              <a:rPr lang="fr-FR" smtClean="0"/>
              <a:pPr/>
              <a:t>‹N°›</a:t>
            </a:fld>
            <a:endParaRPr lang="fr-FR" dirty="0"/>
          </a:p>
        </p:txBody>
      </p:sp>
      <p:sp>
        <p:nvSpPr>
          <p:cNvPr id="6" name="Espace réservé du texte 5"/>
          <p:cNvSpPr>
            <a:spLocks noGrp="1"/>
          </p:cNvSpPr>
          <p:nvPr>
            <p:ph type="body" sz="quarter" idx="12"/>
          </p:nvPr>
        </p:nvSpPr>
        <p:spPr>
          <a:xfrm>
            <a:off x="457200" y="1125538"/>
            <a:ext cx="8218800" cy="5040311"/>
          </a:xfrm>
        </p:spPr>
        <p:txBody>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Tree>
    <p:extLst>
      <p:ext uri="{BB962C8B-B14F-4D97-AF65-F5344CB8AC3E}">
        <p14:creationId xmlns:p14="http://schemas.microsoft.com/office/powerpoint/2010/main" xmlns="" val="3658184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2493952"/>
            <a:ext cx="7772400" cy="1362075"/>
          </a:xfrm>
        </p:spPr>
        <p:txBody>
          <a:bodyPr anchor="ctr">
            <a:noAutofit/>
          </a:bodyPr>
          <a:lstStyle>
            <a:lvl1pPr algn="l">
              <a:defRPr sz="3200" b="1" cap="all">
                <a:solidFill>
                  <a:schemeClr val="accent3">
                    <a:lumMod val="75000"/>
                  </a:schemeClr>
                </a:solidFill>
              </a:defRPr>
            </a:lvl1pPr>
          </a:lstStyle>
          <a:p>
            <a:r>
              <a:rPr lang="fr-FR" noProof="0" smtClean="0"/>
              <a:t>Cliquez pour modifier le style du titre</a:t>
            </a:r>
            <a:endParaRPr lang="fr-FR" noProof="0" dirty="0"/>
          </a:p>
        </p:txBody>
      </p:sp>
      <p:sp>
        <p:nvSpPr>
          <p:cNvPr id="5" name="Espace réservé du pied de page 4"/>
          <p:cNvSpPr>
            <a:spLocks noGrp="1"/>
          </p:cNvSpPr>
          <p:nvPr>
            <p:ph type="ftr" sz="quarter" idx="11"/>
          </p:nvPr>
        </p:nvSpPr>
        <p:spPr/>
        <p:txBody>
          <a:bodyPr/>
          <a:lstStyle/>
          <a:p>
            <a:r>
              <a:rPr lang="en-US" noProof="0" smtClean="0"/>
              <a:t>Presentation title - Place and Country - Date Month Day Year</a:t>
            </a:r>
            <a:endParaRPr lang="fr-FR" noProof="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‹N°›</a:t>
            </a:fld>
            <a:endParaRPr lang="fr-FR"/>
          </a:p>
        </p:txBody>
      </p:sp>
      <p:sp>
        <p:nvSpPr>
          <p:cNvPr id="7" name="Rectangle 6"/>
          <p:cNvSpPr/>
          <p:nvPr userDrawn="1"/>
        </p:nvSpPr>
        <p:spPr>
          <a:xfrm>
            <a:off x="8928000" y="0"/>
            <a:ext cx="216000"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latin typeface="Helvetica"/>
              <a:cs typeface="Helvetic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noProof="0" smtClean="0"/>
              <a:t>Cliquez pour modifier le style du titre</a:t>
            </a:r>
            <a:endParaRPr lang="fr-FR" noProof="0" dirty="0"/>
          </a:p>
        </p:txBody>
      </p:sp>
      <p:sp>
        <p:nvSpPr>
          <p:cNvPr id="3" name="Espace réservé du contenu 2"/>
          <p:cNvSpPr>
            <a:spLocks noGrp="1"/>
          </p:cNvSpPr>
          <p:nvPr>
            <p:ph sz="half" idx="1"/>
          </p:nvPr>
        </p:nvSpPr>
        <p:spPr>
          <a:xfrm>
            <a:off x="457200" y="1125538"/>
            <a:ext cx="4038600" cy="5000625"/>
          </a:xfrm>
          <a:prstGeom prst="rect">
            <a:avLst/>
          </a:prstGeom>
        </p:spPr>
        <p:txBody>
          <a:bodyPr/>
          <a:lstStyle>
            <a:lvl1pPr>
              <a:defRPr sz="1600"/>
            </a:lvl1pPr>
            <a:lvl2pPr>
              <a:defRPr sz="1400"/>
            </a:lvl2pPr>
            <a:lvl3pPr>
              <a:defRPr sz="1200"/>
            </a:lvl3pPr>
            <a:lvl4pPr marL="1080000" indent="-180000">
              <a:defRPr sz="1200"/>
            </a:lvl4pPr>
            <a:lvl5pPr>
              <a:defRPr sz="18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4" name="Espace réservé du contenu 3"/>
          <p:cNvSpPr>
            <a:spLocks noGrp="1"/>
          </p:cNvSpPr>
          <p:nvPr>
            <p:ph sz="half" idx="2"/>
          </p:nvPr>
        </p:nvSpPr>
        <p:spPr>
          <a:xfrm>
            <a:off x="4648200" y="1125538"/>
            <a:ext cx="4038600" cy="5000625"/>
          </a:xfrm>
          <a:prstGeom prst="rect">
            <a:avLst/>
          </a:prstGeom>
        </p:spPr>
        <p:txBody>
          <a:bodyPr/>
          <a:lstStyle>
            <a:lvl1pPr>
              <a:defRPr sz="1600"/>
            </a:lvl1pPr>
            <a:lvl2pPr>
              <a:defRPr sz="1400"/>
            </a:lvl2pPr>
            <a:lvl3pPr>
              <a:defRPr sz="1200"/>
            </a:lvl3pPr>
            <a:lvl4pPr>
              <a:defRPr sz="1200"/>
            </a:lvl4pPr>
            <a:lvl5pPr>
              <a:defRPr sz="18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6" name="Espace réservé du pied de page 5"/>
          <p:cNvSpPr>
            <a:spLocks noGrp="1"/>
          </p:cNvSpPr>
          <p:nvPr>
            <p:ph type="ftr" sz="quarter" idx="11"/>
          </p:nvPr>
        </p:nvSpPr>
        <p:spPr/>
        <p:txBody>
          <a:bodyPr/>
          <a:lstStyle/>
          <a:p>
            <a:r>
              <a:rPr lang="en-US" noProof="0" smtClean="0"/>
              <a:t>Presentation title - Place and Country - Date Month Day Year</a:t>
            </a:r>
            <a:endParaRPr lang="fr-FR" noProof="0" dirty="0"/>
          </a:p>
        </p:txBody>
      </p:sp>
      <p:sp>
        <p:nvSpPr>
          <p:cNvPr id="7" name="Espace réservé du numéro de diapositive 6"/>
          <p:cNvSpPr>
            <a:spLocks noGrp="1"/>
          </p:cNvSpPr>
          <p:nvPr>
            <p:ph type="sldNum" sz="quarter" idx="12"/>
          </p:nvPr>
        </p:nvSpPr>
        <p:spPr/>
        <p:txBody>
          <a:bodyPr/>
          <a:lstStyle/>
          <a:p>
            <a:fld id="{21F90BE8-D879-4F46-ACF9-7BCC67DCFB7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aphique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1695600"/>
            <a:ext cx="8218800" cy="4284000"/>
          </a:xfrm>
          <a:prstGeom prst="rect">
            <a:avLst/>
          </a:prstGeom>
        </p:spPr>
        <p:txBody>
          <a:bodyPr/>
          <a:lstStyle>
            <a:lvl1pPr>
              <a:defRPr/>
            </a:lvl1pPr>
          </a:lstStyle>
          <a:p>
            <a:pPr lvl="0"/>
            <a:r>
              <a:rPr lang="fr-FR" dirty="0" smtClean="0"/>
              <a:t>Bar graph</a:t>
            </a:r>
            <a:endParaRPr lang="fr-FR" dirty="0"/>
          </a:p>
        </p:txBody>
      </p:sp>
      <p:sp>
        <p:nvSpPr>
          <p:cNvPr id="5" name="Espace réservé du pied de page 4"/>
          <p:cNvSpPr>
            <a:spLocks noGrp="1"/>
          </p:cNvSpPr>
          <p:nvPr>
            <p:ph type="ftr" sz="quarter" idx="11"/>
          </p:nvPr>
        </p:nvSpPr>
        <p:spPr/>
        <p:txBody>
          <a:bodyPr/>
          <a:lstStyle/>
          <a:p>
            <a:r>
              <a:rPr lang="en-US" smtClean="0"/>
              <a:t>Presentation title - Place and Country - Date Month Day Year</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‹N°›</a:t>
            </a:fld>
            <a:endParaRPr lang="fr-FR"/>
          </a:p>
        </p:txBody>
      </p:sp>
      <p:sp>
        <p:nvSpPr>
          <p:cNvPr id="7" name="Espace réservé du texte 7"/>
          <p:cNvSpPr>
            <a:spLocks noGrp="1"/>
          </p:cNvSpPr>
          <p:nvPr>
            <p:ph type="body" sz="quarter" idx="13" hasCustomPrompt="1"/>
          </p:nvPr>
        </p:nvSpPr>
        <p:spPr>
          <a:xfrm>
            <a:off x="2267744" y="1418400"/>
            <a:ext cx="4608512" cy="338554"/>
          </a:xfrm>
        </p:spPr>
        <p:txBody>
          <a:bodyPr wrap="square" anchor="t" anchorCtr="1">
            <a:spAutoFit/>
          </a:bodyPr>
          <a:lstStyle>
            <a:lvl1pPr algn="ctr">
              <a:buNone/>
              <a:defRPr sz="1600"/>
            </a:lvl1pPr>
          </a:lstStyle>
          <a:p>
            <a:pPr lvl="0"/>
            <a:r>
              <a:rPr lang="fr-FR" dirty="0" smtClean="0"/>
              <a:t>Bar graph </a:t>
            </a:r>
            <a:r>
              <a:rPr lang="fr-FR" dirty="0" err="1" smtClean="0"/>
              <a:t>title</a:t>
            </a:r>
            <a:endParaRPr lang="fr-FR" dirty="0"/>
          </a:p>
        </p:txBody>
      </p:sp>
      <p:sp>
        <p:nvSpPr>
          <p:cNvPr id="8"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xmlns="" val="2300454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ux Graphiques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972000"/>
            <a:ext cx="8218800" cy="2484000"/>
          </a:xfrm>
          <a:prstGeom prst="rect">
            <a:avLst/>
          </a:prstGeom>
        </p:spPr>
        <p:txBody>
          <a:bodyPr/>
          <a:lstStyle>
            <a:lvl1pPr>
              <a:defRPr/>
            </a:lvl1pPr>
          </a:lstStyle>
          <a:p>
            <a:pPr lvl="0"/>
            <a:r>
              <a:rPr lang="fr-FR" dirty="0" smtClean="0"/>
              <a:t>Bar graph</a:t>
            </a:r>
            <a:endParaRPr lang="fr-FR" dirty="0"/>
          </a:p>
        </p:txBody>
      </p:sp>
      <p:sp>
        <p:nvSpPr>
          <p:cNvPr id="5" name="Espace réservé du pied de page 4"/>
          <p:cNvSpPr>
            <a:spLocks noGrp="1"/>
          </p:cNvSpPr>
          <p:nvPr>
            <p:ph type="ftr" sz="quarter" idx="11"/>
          </p:nvPr>
        </p:nvSpPr>
        <p:spPr/>
        <p:txBody>
          <a:bodyPr/>
          <a:lstStyle/>
          <a:p>
            <a:r>
              <a:rPr lang="en-US" smtClean="0"/>
              <a:t>Presentation title - Place and Country - Date Month Day Year</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‹N°›</a:t>
            </a:fld>
            <a:endParaRPr lang="fr-FR"/>
          </a:p>
        </p:txBody>
      </p:sp>
      <p:sp>
        <p:nvSpPr>
          <p:cNvPr id="8" name="Espace réservé du contenu 2"/>
          <p:cNvSpPr>
            <a:spLocks noGrp="1"/>
          </p:cNvSpPr>
          <p:nvPr>
            <p:ph idx="13" hasCustomPrompt="1"/>
          </p:nvPr>
        </p:nvSpPr>
        <p:spPr>
          <a:xfrm>
            <a:off x="457200" y="3510000"/>
            <a:ext cx="8218800" cy="2484000"/>
          </a:xfrm>
          <a:prstGeom prst="rect">
            <a:avLst/>
          </a:prstGeom>
        </p:spPr>
        <p:txBody>
          <a:bodyPr/>
          <a:lstStyle>
            <a:lvl1pPr>
              <a:defRPr/>
            </a:lvl1pPr>
          </a:lstStyle>
          <a:p>
            <a:pPr lvl="0"/>
            <a:r>
              <a:rPr lang="fr-FR" dirty="0" smtClean="0"/>
              <a:t>Bar graph</a:t>
            </a:r>
            <a:endParaRPr lang="fr-FR" dirty="0"/>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xmlns="" val="2300454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aphique ann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1767600"/>
            <a:ext cx="8218800" cy="4248000"/>
          </a:xfrm>
          <a:prstGeom prst="rect">
            <a:avLst/>
          </a:prstGeom>
        </p:spPr>
        <p:txBody>
          <a:bodyPr/>
          <a:lstStyle>
            <a:lvl1pPr>
              <a:defRPr sz="2000"/>
            </a:lvl1pPr>
          </a:lstStyle>
          <a:p>
            <a:pPr lvl="0"/>
            <a:r>
              <a:rPr lang="fr-FR" dirty="0" smtClean="0"/>
              <a:t>Ring graph</a:t>
            </a:r>
          </a:p>
        </p:txBody>
      </p:sp>
      <p:sp>
        <p:nvSpPr>
          <p:cNvPr id="5" name="Espace réservé du pied de page 4"/>
          <p:cNvSpPr>
            <a:spLocks noGrp="1"/>
          </p:cNvSpPr>
          <p:nvPr>
            <p:ph type="ftr" sz="quarter" idx="11"/>
          </p:nvPr>
        </p:nvSpPr>
        <p:spPr/>
        <p:txBody>
          <a:bodyPr/>
          <a:lstStyle/>
          <a:p>
            <a:r>
              <a:rPr lang="en-US" smtClean="0"/>
              <a:t>Presentation title - Place and Country - Date Month Day Year</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‹N°›</a:t>
            </a:fld>
            <a:endParaRPr lang="fr-FR"/>
          </a:p>
        </p:txBody>
      </p:sp>
      <p:sp>
        <p:nvSpPr>
          <p:cNvPr id="8" name="Espace réservé du texte 7"/>
          <p:cNvSpPr>
            <a:spLocks noGrp="1"/>
          </p:cNvSpPr>
          <p:nvPr>
            <p:ph type="body" sz="quarter" idx="13" hasCustomPrompt="1"/>
          </p:nvPr>
        </p:nvSpPr>
        <p:spPr>
          <a:xfrm>
            <a:off x="2267744" y="1418400"/>
            <a:ext cx="4608512" cy="338554"/>
          </a:xfrm>
        </p:spPr>
        <p:txBody>
          <a:bodyPr wrap="square" anchor="t" anchorCtr="1">
            <a:spAutoFit/>
          </a:bodyPr>
          <a:lstStyle>
            <a:lvl1pPr algn="ctr">
              <a:spcBef>
                <a:spcPct val="50000"/>
              </a:spcBef>
              <a:buNone/>
              <a:defRPr sz="1600"/>
            </a:lvl1pPr>
          </a:lstStyle>
          <a:p>
            <a:pPr algn="ctr">
              <a:spcBef>
                <a:spcPct val="50000"/>
              </a:spcBef>
            </a:pPr>
            <a:r>
              <a:rPr lang="en-GB" sz="1600" dirty="0" smtClean="0">
                <a:cs typeface="Arial"/>
              </a:rPr>
              <a:t>Ring graph title</a:t>
            </a:r>
            <a:endParaRPr lang="en-GB" sz="1600" dirty="0">
              <a:cs typeface="Arial"/>
            </a:endParaRPr>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xmlns="" val="2300454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1125538"/>
            <a:ext cx="8218488" cy="4896000"/>
          </a:xfrm>
          <a:prstGeom prst="rect">
            <a:avLst/>
          </a:prstGeom>
        </p:spPr>
        <p:txBody>
          <a:bodyPr anchor="t" anchorCtr="0"/>
          <a:lstStyle>
            <a:lvl1pPr>
              <a:defRPr/>
            </a:lvl1pPr>
          </a:lstStyle>
          <a:p>
            <a:pPr lvl="0"/>
            <a:r>
              <a:rPr lang="fr-FR" dirty="0" smtClean="0"/>
              <a:t>Table</a:t>
            </a:r>
          </a:p>
        </p:txBody>
      </p:sp>
      <p:sp>
        <p:nvSpPr>
          <p:cNvPr id="5" name="Espace réservé du pied de page 4"/>
          <p:cNvSpPr>
            <a:spLocks noGrp="1"/>
          </p:cNvSpPr>
          <p:nvPr>
            <p:ph type="ftr" sz="quarter" idx="11"/>
          </p:nvPr>
        </p:nvSpPr>
        <p:spPr/>
        <p:txBody>
          <a:bodyPr/>
          <a:lstStyle/>
          <a:p>
            <a:r>
              <a:rPr lang="en-US" smtClean="0"/>
              <a:t>Presentation title - Place and Country - Date Month Day Year</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‹N°›</a:t>
            </a:fld>
            <a:endParaRPr lang="fr-FR"/>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xmlns="" val="2300454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noProof="0" smtClean="0"/>
              <a:t>Cliquez pour modifier le style du titre</a:t>
            </a:r>
            <a:endParaRPr lang="fr-FR" noProof="0" dirty="0"/>
          </a:p>
        </p:txBody>
      </p:sp>
      <p:sp>
        <p:nvSpPr>
          <p:cNvPr id="5" name="Espace réservé du pied de page 4"/>
          <p:cNvSpPr>
            <a:spLocks noGrp="1"/>
          </p:cNvSpPr>
          <p:nvPr>
            <p:ph type="ftr" sz="quarter" idx="11"/>
          </p:nvPr>
        </p:nvSpPr>
        <p:spPr/>
        <p:txBody>
          <a:bodyPr/>
          <a:lstStyle/>
          <a:p>
            <a:r>
              <a:rPr lang="en-US" noProof="0" smtClean="0"/>
              <a:t>Presentation title - Place and Country - Date Month Day Year</a:t>
            </a:r>
            <a:endParaRPr lang="fr-FR" noProof="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‹N°›</a:t>
            </a:fld>
            <a:endParaRPr lang="fr-FR"/>
          </a:p>
        </p:txBody>
      </p:sp>
    </p:spTree>
    <p:extLst>
      <p:ext uri="{BB962C8B-B14F-4D97-AF65-F5344CB8AC3E}">
        <p14:creationId xmlns:p14="http://schemas.microsoft.com/office/powerpoint/2010/main" xmlns="" val="2957685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18488" cy="635000"/>
          </a:xfrm>
          <a:prstGeom prst="rect">
            <a:avLst/>
          </a:prstGeom>
        </p:spPr>
        <p:txBody>
          <a:bodyPr vert="horz" lIns="91440" tIns="45720" rIns="91440" bIns="45720" rtlCol="0" anchor="t">
            <a:noAutofit/>
          </a:bodyPr>
          <a:lstStyle/>
          <a:p>
            <a:r>
              <a:rPr lang="fr-FR" noProof="0" dirty="0" smtClean="0"/>
              <a:t>Cliquez et modifiez le titre</a:t>
            </a:r>
            <a:endParaRPr lang="fr-FR" noProof="0" dirty="0"/>
          </a:p>
        </p:txBody>
      </p:sp>
      <p:sp>
        <p:nvSpPr>
          <p:cNvPr id="5" name="Espace réservé du pied de page 4"/>
          <p:cNvSpPr>
            <a:spLocks noGrp="1"/>
          </p:cNvSpPr>
          <p:nvPr>
            <p:ph type="ftr" sz="quarter" idx="3"/>
          </p:nvPr>
        </p:nvSpPr>
        <p:spPr>
          <a:xfrm>
            <a:off x="457200" y="6411916"/>
            <a:ext cx="5562600" cy="365125"/>
          </a:xfrm>
          <a:prstGeom prst="rect">
            <a:avLst/>
          </a:prstGeom>
        </p:spPr>
        <p:txBody>
          <a:bodyPr vert="horz" lIns="0" tIns="45720" rIns="91440" bIns="45720" rtlCol="0" anchor="ctr"/>
          <a:lstStyle>
            <a:lvl1pPr algn="l">
              <a:defRPr sz="900">
                <a:solidFill>
                  <a:schemeClr val="tx1"/>
                </a:solidFill>
                <a:latin typeface="+mn-lt"/>
                <a:cs typeface="Helvetica"/>
              </a:defRPr>
            </a:lvl1pPr>
          </a:lstStyle>
          <a:p>
            <a:r>
              <a:rPr lang="en-US" dirty="0" smtClean="0"/>
              <a:t>Presentation title - Place and Country - Date Month Day Year</a:t>
            </a:r>
            <a:endParaRPr lang="fr-FR" dirty="0"/>
          </a:p>
        </p:txBody>
      </p:sp>
      <p:sp>
        <p:nvSpPr>
          <p:cNvPr id="6" name="Espace réservé du numéro de diapositive 5"/>
          <p:cNvSpPr>
            <a:spLocks noGrp="1"/>
          </p:cNvSpPr>
          <p:nvPr>
            <p:ph type="sldNum" sz="quarter" idx="4"/>
          </p:nvPr>
        </p:nvSpPr>
        <p:spPr>
          <a:xfrm>
            <a:off x="6553200" y="6411916"/>
            <a:ext cx="725488" cy="365125"/>
          </a:xfrm>
          <a:prstGeom prst="rect">
            <a:avLst/>
          </a:prstGeom>
        </p:spPr>
        <p:txBody>
          <a:bodyPr vert="horz" lIns="91440" tIns="45720" rIns="91440" bIns="45720" rtlCol="0" anchor="ctr"/>
          <a:lstStyle>
            <a:lvl1pPr algn="r">
              <a:defRPr sz="1200">
                <a:solidFill>
                  <a:schemeClr val="tx1">
                    <a:tint val="75000"/>
                  </a:schemeClr>
                </a:solidFill>
                <a:latin typeface="+mn-lt"/>
                <a:cs typeface="Helvetica"/>
              </a:defRPr>
            </a:lvl1pPr>
          </a:lstStyle>
          <a:p>
            <a:fld id="{21F90BE8-D879-4F46-ACF9-7BCC67DCFB75}" type="slidenum">
              <a:rPr lang="fr-FR" smtClean="0"/>
              <a:pPr/>
              <a:t>‹N°›</a:t>
            </a:fld>
            <a:endParaRPr lang="fr-FR" dirty="0"/>
          </a:p>
        </p:txBody>
      </p:sp>
      <p:sp>
        <p:nvSpPr>
          <p:cNvPr id="7" name="Rectangle 6"/>
          <p:cNvSpPr/>
          <p:nvPr/>
        </p:nvSpPr>
        <p:spPr>
          <a:xfrm>
            <a:off x="9031305" y="0"/>
            <a:ext cx="112695"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latin typeface="Helvetica"/>
              <a:cs typeface="Helvetica"/>
            </a:endParaRPr>
          </a:p>
        </p:txBody>
      </p:sp>
      <p:cxnSp>
        <p:nvCxnSpPr>
          <p:cNvPr id="9" name="Connecteur droit 8"/>
          <p:cNvCxnSpPr/>
          <p:nvPr/>
        </p:nvCxnSpPr>
        <p:spPr>
          <a:xfrm>
            <a:off x="457200" y="6311850"/>
            <a:ext cx="8686800" cy="1588"/>
          </a:xfrm>
          <a:prstGeom prst="line">
            <a:avLst/>
          </a:prstGeom>
          <a:ln w="9525" cap="flat" cmpd="sng" algn="ctr">
            <a:solidFill>
              <a:schemeClr val="accent3">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5400000">
            <a:off x="7334251" y="6594478"/>
            <a:ext cx="365125" cy="1588"/>
          </a:xfrm>
          <a:prstGeom prst="line">
            <a:avLst/>
          </a:prstGeom>
          <a:ln w="6350" cap="flat" cmpd="sng" algn="ctr">
            <a:solidFill>
              <a:schemeClr val="tx1">
                <a:alpha val="70000"/>
              </a:schemeClr>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4" name="Espace réservé du texte 3"/>
          <p:cNvSpPr>
            <a:spLocks noGrp="1"/>
          </p:cNvSpPr>
          <p:nvPr>
            <p:ph type="body" idx="1"/>
          </p:nvPr>
        </p:nvSpPr>
        <p:spPr>
          <a:xfrm>
            <a:off x="457200" y="1124744"/>
            <a:ext cx="8218488" cy="5001420"/>
          </a:xfrm>
          <a:prstGeom prst="rect">
            <a:avLst/>
          </a:prstGeom>
        </p:spPr>
        <p:txBody>
          <a:bodyPr vert="horz" lIns="91440" tIns="45720" rIns="91440" bIns="45720" rtlCol="0">
            <a:normAutofit/>
          </a:bodyPr>
          <a:lstStyle/>
          <a:p>
            <a:pPr lvl="0"/>
            <a:r>
              <a:rPr lang="fr-FR" noProof="0" dirty="0" smtClean="0"/>
              <a:t>Modifiez les styles du texte du masque</a:t>
            </a:r>
          </a:p>
          <a:p>
            <a:pPr lvl="1"/>
            <a:r>
              <a:rPr lang="fr-FR" noProof="0" dirty="0" smtClean="0"/>
              <a:t>Deuxième niveau</a:t>
            </a:r>
          </a:p>
          <a:p>
            <a:pPr lvl="2"/>
            <a:r>
              <a:rPr lang="fr-FR" noProof="0" dirty="0" smtClean="0"/>
              <a:t>Troisième niveau</a:t>
            </a:r>
          </a:p>
          <a:p>
            <a:pPr lvl="3"/>
            <a:r>
              <a:rPr lang="fr-FR" noProof="0" dirty="0" smtClean="0"/>
              <a:t>Quatrième niveau</a:t>
            </a:r>
          </a:p>
        </p:txBody>
      </p:sp>
      <p:pic>
        <p:nvPicPr>
          <p:cNvPr id="11" name="Image 10" descr="TOTAL_ADM.png"/>
          <p:cNvPicPr>
            <a:picLocks noChangeAspect="1"/>
          </p:cNvPicPr>
          <p:nvPr/>
        </p:nvPicPr>
        <p:blipFill>
          <a:blip r:embed="rId13">
            <a:extLst>
              <a:ext uri="{28A0092B-C50C-407E-A947-70E740481C1C}">
                <a14:useLocalDpi xmlns:a14="http://schemas.microsoft.com/office/drawing/2010/main" xmlns="" val="0"/>
              </a:ext>
            </a:extLst>
          </a:blip>
          <a:stretch>
            <a:fillRect/>
          </a:stretch>
        </p:blipFill>
        <p:spPr>
          <a:xfrm>
            <a:off x="7685087" y="6374892"/>
            <a:ext cx="1008000" cy="402149"/>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90" r:id="rId2"/>
    <p:sldLayoutId id="2147483658" r:id="rId3"/>
    <p:sldLayoutId id="2147483659" r:id="rId4"/>
    <p:sldLayoutId id="2147483692" r:id="rId5"/>
    <p:sldLayoutId id="2147483693" r:id="rId6"/>
    <p:sldLayoutId id="2147483694" r:id="rId7"/>
    <p:sldLayoutId id="2147483695" r:id="rId8"/>
    <p:sldLayoutId id="2147483696" r:id="rId9"/>
    <p:sldLayoutId id="2147483697" r:id="rId10"/>
    <p:sldLayoutId id="2147483698" r:id="rId11"/>
  </p:sldLayoutIdLst>
  <p:hf hdr="0" dt="0"/>
  <p:txStyles>
    <p:titleStyle>
      <a:lvl1pPr algn="l" defTabSz="457200" rtl="0" eaLnBrk="1" latinLnBrk="0" hangingPunct="1">
        <a:spcBef>
          <a:spcPct val="0"/>
        </a:spcBef>
        <a:buNone/>
        <a:defRPr sz="2200" b="1" i="0" kern="1200" cap="all">
          <a:solidFill>
            <a:schemeClr val="accent3">
              <a:lumMod val="75000"/>
            </a:schemeClr>
          </a:solidFill>
          <a:latin typeface="+mj-lt"/>
          <a:ea typeface="+mj-ea"/>
          <a:cs typeface="Arial"/>
        </a:defRPr>
      </a:lvl1pPr>
    </p:titleStyle>
    <p:bodyStyle>
      <a:lvl1pPr marL="285750" indent="-285750" algn="l" defTabSz="457200" rtl="0" eaLnBrk="1" latinLnBrk="0" hangingPunct="1">
        <a:spcBef>
          <a:spcPts val="300"/>
        </a:spcBef>
        <a:spcAft>
          <a:spcPts val="300"/>
        </a:spcAft>
        <a:buClr>
          <a:schemeClr val="accent3">
            <a:lumMod val="75000"/>
          </a:schemeClr>
        </a:buClr>
        <a:buSzPct val="120000"/>
        <a:buFont typeface="Lucida Grande"/>
        <a:buChar char="●"/>
        <a:defRPr sz="2000" kern="1200">
          <a:solidFill>
            <a:schemeClr val="tx1"/>
          </a:solidFill>
          <a:latin typeface="+mn-lt"/>
          <a:ea typeface="+mn-ea"/>
          <a:cs typeface="Arial"/>
        </a:defRPr>
      </a:lvl1pPr>
      <a:lvl2pPr marL="447675" indent="-180975" algn="l" defTabSz="533400" rtl="0" eaLnBrk="1" latinLnBrk="0" hangingPunct="1">
        <a:spcBef>
          <a:spcPts val="300"/>
        </a:spcBef>
        <a:spcAft>
          <a:spcPts val="300"/>
        </a:spcAft>
        <a:buClr>
          <a:schemeClr val="accent3">
            <a:lumMod val="75000"/>
          </a:schemeClr>
        </a:buClr>
        <a:buFont typeface="Lucida Grande"/>
        <a:buChar char="-"/>
        <a:defRPr sz="1800" kern="1200">
          <a:solidFill>
            <a:schemeClr val="tx1"/>
          </a:solidFill>
          <a:latin typeface="+mn-lt"/>
          <a:ea typeface="+mn-ea"/>
          <a:cs typeface="Arial"/>
        </a:defRPr>
      </a:lvl2pPr>
      <a:lvl3pPr marL="806450" indent="-180975" algn="l" defTabSz="457200" rtl="0" eaLnBrk="1" latinLnBrk="0" hangingPunct="1">
        <a:spcBef>
          <a:spcPts val="300"/>
        </a:spcBef>
        <a:spcAft>
          <a:spcPts val="300"/>
        </a:spcAft>
        <a:buClr>
          <a:schemeClr val="accent3">
            <a:lumMod val="75000"/>
          </a:schemeClr>
        </a:buClr>
        <a:buSzPct val="100000"/>
        <a:buFont typeface="Lucida Grande"/>
        <a:buChar char="•"/>
        <a:defRPr sz="1600" kern="1200">
          <a:solidFill>
            <a:schemeClr val="tx1"/>
          </a:solidFill>
          <a:latin typeface="+mn-lt"/>
          <a:ea typeface="+mn-ea"/>
          <a:cs typeface="Arial"/>
        </a:defRPr>
      </a:lvl3pPr>
      <a:lvl4pPr marL="1076325" indent="-171450" algn="l" defTabSz="457200" rtl="0" eaLnBrk="1" latinLnBrk="0" hangingPunct="1">
        <a:spcBef>
          <a:spcPts val="300"/>
        </a:spcBef>
        <a:spcAft>
          <a:spcPts val="300"/>
        </a:spcAft>
        <a:buClr>
          <a:schemeClr val="accent3">
            <a:lumMod val="75000"/>
          </a:schemeClr>
        </a:buClr>
        <a:buSzPct val="80000"/>
        <a:buFont typeface="Lucida Grande"/>
        <a:buChar char="-"/>
        <a:tabLst/>
        <a:defRPr sz="1600" kern="1200">
          <a:solidFill>
            <a:schemeClr val="tx1"/>
          </a:solidFill>
          <a:latin typeface="+mn-lt"/>
          <a:ea typeface="+mn-ea"/>
          <a:cs typeface="Helvetica"/>
        </a:defRPr>
      </a:lvl4pPr>
      <a:lvl5pPr marL="1260000" indent="-180975" algn="l" defTabSz="352425" rtl="0" eaLnBrk="1" latinLnBrk="0" hangingPunct="1">
        <a:spcBef>
          <a:spcPts val="300"/>
        </a:spcBef>
        <a:spcAft>
          <a:spcPts val="300"/>
        </a:spcAft>
        <a:buClr>
          <a:srgbClr val="800000"/>
        </a:buClr>
        <a:buSzPct val="100000"/>
        <a:buFont typeface="Lucida Grande"/>
        <a:buNone/>
        <a:defRPr sz="1600" kern="1200">
          <a:solidFill>
            <a:schemeClr val="tx1"/>
          </a:solidFill>
          <a:latin typeface="+mn-lt"/>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ZoneTexte 1"/>
          <p:cNvSpPr txBox="1">
            <a:spLocks noChangeArrowheads="1"/>
          </p:cNvSpPr>
          <p:nvPr/>
        </p:nvSpPr>
        <p:spPr bwMode="auto">
          <a:xfrm>
            <a:off x="3200400" y="3276600"/>
            <a:ext cx="184150" cy="369888"/>
          </a:xfrm>
          <a:prstGeom prst="rect">
            <a:avLst/>
          </a:prstGeom>
          <a:noFill/>
          <a:ln w="9525">
            <a:noFill/>
            <a:miter lim="800000"/>
            <a:headEnd/>
            <a:tailEnd/>
          </a:ln>
        </p:spPr>
        <p:txBody>
          <a:bodyPr wrap="none">
            <a:spAutoFit/>
          </a:bodyPr>
          <a:lstStyle/>
          <a:p>
            <a:pPr eaLnBrk="1" hangingPunct="1"/>
            <a:endParaRPr lang="fr-FR" altLang="fr-FR"/>
          </a:p>
        </p:txBody>
      </p:sp>
      <p:sp>
        <p:nvSpPr>
          <p:cNvPr id="3" name="Titre 2"/>
          <p:cNvSpPr>
            <a:spLocks noGrp="1"/>
          </p:cNvSpPr>
          <p:nvPr>
            <p:ph type="title"/>
          </p:nvPr>
        </p:nvSpPr>
        <p:spPr>
          <a:xfrm>
            <a:off x="1187450" y="2106613"/>
            <a:ext cx="7277100" cy="1487487"/>
          </a:xfrm>
        </p:spPr>
        <p:txBody>
          <a:bodyPr/>
          <a:lstStyle/>
          <a:p>
            <a:pPr eaLnBrk="1" fontAlgn="auto" hangingPunct="1">
              <a:spcAft>
                <a:spcPts val="0"/>
              </a:spcAft>
              <a:defRPr/>
            </a:pPr>
            <a:r>
              <a:rPr lang="fr-FR" dirty="0" smtClean="0">
                <a:ea typeface="+mj-ea"/>
              </a:rPr>
              <a:t>LA charte HSEQ</a:t>
            </a:r>
            <a:endParaRPr lang="fr-FR" dirty="0">
              <a:ea typeface="+mj-ea"/>
            </a:endParaRPr>
          </a:p>
        </p:txBody>
      </p:sp>
      <p:sp>
        <p:nvSpPr>
          <p:cNvPr id="15363" name="Espace réservé du texte 5"/>
          <p:cNvSpPr>
            <a:spLocks noGrp="1"/>
          </p:cNvSpPr>
          <p:nvPr>
            <p:ph type="body" sz="quarter" idx="10"/>
          </p:nvPr>
        </p:nvSpPr>
        <p:spPr>
          <a:xfrm>
            <a:off x="1187450" y="3640138"/>
            <a:ext cx="7277100" cy="1778000"/>
          </a:xfrm>
        </p:spPr>
        <p:txBody>
          <a:bodyPr/>
          <a:lstStyle/>
          <a:p>
            <a:r>
              <a:rPr lang="fr-FR" altLang="fr-FR" dirty="0" smtClean="0">
                <a:cs typeface="Arial" pitchFamily="34" charset="0"/>
              </a:rPr>
              <a:t>Formation Sécurité des Nouveaux Embauchés</a:t>
            </a:r>
          </a:p>
          <a:p>
            <a:pPr eaLnBrk="1" hangingPunct="1"/>
            <a:r>
              <a:rPr lang="fr-FR" altLang="fr-FR" dirty="0" smtClean="0">
                <a:cs typeface="Arial" pitchFamily="34" charset="0"/>
              </a:rPr>
              <a:t>Module </a:t>
            </a:r>
            <a:r>
              <a:rPr lang="fr-FR" altLang="fr-FR" dirty="0" smtClean="0">
                <a:cs typeface="Arial" pitchFamily="34" charset="0"/>
              </a:rPr>
              <a:t>TCG 1.3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dirty="0" smtClean="0"/>
              <a:t>LES OBJECTIFS DU MODULE</a:t>
            </a:r>
            <a:endParaRPr lang="fr-FR" dirty="0"/>
          </a:p>
        </p:txBody>
      </p:sp>
      <p:sp>
        <p:nvSpPr>
          <p:cNvPr id="16386" name="Espace réservé du texte 2"/>
          <p:cNvSpPr>
            <a:spLocks noGrp="1"/>
          </p:cNvSpPr>
          <p:nvPr>
            <p:ph type="body" sz="quarter" idx="12"/>
          </p:nvPr>
        </p:nvSpPr>
        <p:spPr>
          <a:xfrm>
            <a:off x="457200" y="1125538"/>
            <a:ext cx="8218488" cy="5040312"/>
          </a:xfrm>
        </p:spPr>
        <p:txBody>
          <a:bodyPr/>
          <a:lstStyle/>
          <a:p>
            <a:pPr marL="0" indent="0">
              <a:buFont typeface="Lucida Grande"/>
              <a:buNone/>
            </a:pPr>
            <a:r>
              <a:rPr lang="fr-FR" altLang="fr-FR" dirty="0" smtClean="0">
                <a:cs typeface="Arial" pitchFamily="34" charset="0"/>
              </a:rPr>
              <a:t>A l’issue de ce module :</a:t>
            </a:r>
          </a:p>
          <a:p>
            <a:pPr marL="0" indent="0"/>
            <a:endParaRPr lang="fr-FR" altLang="fr-FR" dirty="0" smtClean="0">
              <a:cs typeface="Arial" pitchFamily="34" charset="0"/>
            </a:endParaRPr>
          </a:p>
          <a:p>
            <a:pPr marL="263525" indent="-263525" algn="just"/>
            <a:r>
              <a:rPr lang="fr-FR" altLang="fr-FR" dirty="0" smtClean="0">
                <a:cs typeface="Arial" pitchFamily="34" charset="0"/>
              </a:rPr>
              <a:t>Vous ferez le lien entre la valeur Sécurité et la charte HSEQ du Groupe.</a:t>
            </a:r>
          </a:p>
          <a:p>
            <a:pPr marL="263525" indent="-263525" algn="just"/>
            <a:endParaRPr lang="fr-FR" altLang="fr-FR" dirty="0" smtClean="0">
              <a:cs typeface="Arial" pitchFamily="34" charset="0"/>
            </a:endParaRPr>
          </a:p>
          <a:p>
            <a:pPr marL="263525" indent="-263525" algn="just"/>
            <a:r>
              <a:rPr lang="fr-FR" altLang="fr-FR" dirty="0" smtClean="0">
                <a:cs typeface="Arial" pitchFamily="34" charset="0"/>
              </a:rPr>
              <a:t>Vous connaîtrez la charte HSEQ et saurez en expliquer les principes. </a:t>
            </a:r>
          </a:p>
        </p:txBody>
      </p:sp>
      <p:sp>
        <p:nvSpPr>
          <p:cNvPr id="16388" name="Espace réservé du numéro de diapositive 4"/>
          <p:cNvSpPr>
            <a:spLocks noGrp="1"/>
          </p:cNvSpPr>
          <p:nvPr>
            <p:ph type="sldNum" sz="quarter" idx="4294967295"/>
          </p:nvPr>
        </p:nvSpPr>
        <p:spPr bwMode="auto">
          <a:xfrm>
            <a:off x="6553200" y="6411913"/>
            <a:ext cx="725488" cy="365125"/>
          </a:xfrm>
          <a:prstGeom prst="rect">
            <a:avLst/>
          </a:prstGeom>
          <a:noFill/>
          <a:ln>
            <a:miter lim="800000"/>
            <a:headEnd/>
            <a:tailEnd/>
          </a:ln>
        </p:spPr>
        <p:txBody>
          <a:bodyPr/>
          <a:lstStyle/>
          <a:p>
            <a:fld id="{BA29D44D-D564-4F21-87C7-E8BA5F4CC2B3}" type="slidenum">
              <a:rPr lang="fr-FR" altLang="fr-FR"/>
              <a:pPr/>
              <a:t>2</a:t>
            </a:fld>
            <a:endParaRPr lang="fr-FR" altLang="fr-FR"/>
          </a:p>
        </p:txBody>
      </p:sp>
      <p:sp>
        <p:nvSpPr>
          <p:cNvPr id="6" name="Espace réservé du pied de page 3"/>
          <p:cNvSpPr>
            <a:spLocks noGrp="1"/>
          </p:cNvSpPr>
          <p:nvPr>
            <p:ph type="ftr" sz="quarter" idx="4294967295"/>
          </p:nvPr>
        </p:nvSpPr>
        <p:spPr bwMode="auto">
          <a:xfrm>
            <a:off x="457200" y="6411913"/>
            <a:ext cx="5562600" cy="365125"/>
          </a:xfrm>
          <a:prstGeom prst="rect">
            <a:avLst/>
          </a:prstGeom>
          <a:noFill/>
          <a:ln>
            <a:miter lim="800000"/>
            <a:headEnd/>
            <a:tailEnd/>
          </a:ln>
        </p:spPr>
        <p:txBody>
          <a:bodyPr/>
          <a:lstStyle/>
          <a:p>
            <a:r>
              <a:rPr lang="fr-FR" altLang="fr-FR" sz="1000" dirty="0" smtClean="0">
                <a:latin typeface="Arial" pitchFamily="34" charset="0"/>
                <a:cs typeface="Helvetica" pitchFamily="34" charset="0"/>
              </a:rPr>
              <a:t>Kit intégration H3SE - TCG 1.3 – La charte HSEQ – V2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1"/>
          <p:cNvSpPr>
            <a:spLocks noGrp="1"/>
          </p:cNvSpPr>
          <p:nvPr>
            <p:ph type="title"/>
          </p:nvPr>
        </p:nvSpPr>
        <p:spPr bwMode="auto"/>
        <p:txBody>
          <a:bodyPr wrap="square" numCol="1" anchorCtr="0" compatLnSpc="1">
            <a:prstTxWarp prst="textNoShape">
              <a:avLst/>
            </a:prstTxWarp>
          </a:bodyPr>
          <a:lstStyle/>
          <a:p>
            <a:pPr eaLnBrk="1" hangingPunct="1"/>
            <a:r>
              <a:rPr lang="fr-FR" altLang="fr-FR" cap="none" smtClean="0">
                <a:cs typeface="Arial" pitchFamily="34" charset="0"/>
              </a:rPr>
              <a:t>Charte Sécurité, Santé, Environnement, Qualité</a:t>
            </a:r>
            <a:br>
              <a:rPr lang="fr-FR" altLang="fr-FR" cap="none" smtClean="0">
                <a:cs typeface="Arial" pitchFamily="34" charset="0"/>
              </a:rPr>
            </a:br>
            <a:endParaRPr lang="fr-FR" altLang="fr-FR" cap="none" smtClean="0">
              <a:cs typeface="Arial" pitchFamily="34" charset="0"/>
            </a:endParaRPr>
          </a:p>
        </p:txBody>
      </p:sp>
      <p:pic>
        <p:nvPicPr>
          <p:cNvPr id="17411" name="Image 11"/>
          <p:cNvPicPr>
            <a:picLocks noChangeAspect="1"/>
          </p:cNvPicPr>
          <p:nvPr/>
        </p:nvPicPr>
        <p:blipFill>
          <a:blip r:embed="rId2"/>
          <a:srcRect/>
          <a:stretch>
            <a:fillRect/>
          </a:stretch>
        </p:blipFill>
        <p:spPr bwMode="auto">
          <a:xfrm>
            <a:off x="457200" y="765175"/>
            <a:ext cx="3798888" cy="5372100"/>
          </a:xfrm>
          <a:prstGeom prst="rect">
            <a:avLst/>
          </a:prstGeom>
          <a:noFill/>
          <a:ln w="9525">
            <a:noFill/>
            <a:miter lim="800000"/>
            <a:headEnd/>
            <a:tailEnd/>
          </a:ln>
        </p:spPr>
      </p:pic>
      <p:sp>
        <p:nvSpPr>
          <p:cNvPr id="17412" name="Rectangle 13"/>
          <p:cNvSpPr>
            <a:spLocks noChangeArrowheads="1"/>
          </p:cNvSpPr>
          <p:nvPr/>
        </p:nvSpPr>
        <p:spPr bwMode="auto">
          <a:xfrm>
            <a:off x="4421188" y="2435225"/>
            <a:ext cx="4471987" cy="1754188"/>
          </a:xfrm>
          <a:prstGeom prst="rect">
            <a:avLst/>
          </a:prstGeom>
          <a:noFill/>
          <a:ln w="9525">
            <a:noFill/>
            <a:miter lim="800000"/>
            <a:headEnd/>
            <a:tailEnd/>
          </a:ln>
        </p:spPr>
        <p:txBody>
          <a:bodyPr>
            <a:spAutoFit/>
          </a:bodyPr>
          <a:lstStyle/>
          <a:p>
            <a:pPr eaLnBrk="1" hangingPunct="1"/>
            <a:r>
              <a:rPr lang="fr-FR" altLang="fr-FR" b="1" i="1">
                <a:solidFill>
                  <a:srgbClr val="002060"/>
                </a:solidFill>
              </a:rPr>
              <a:t>Article 1 </a:t>
            </a:r>
          </a:p>
          <a:p>
            <a:pPr algn="just" eaLnBrk="1" hangingPunct="1"/>
            <a:r>
              <a:rPr lang="fr-FR" altLang="fr-FR"/>
              <a:t>« Total place en tête de ses priorités la sécurité, la sûreté, la santé, le respect de l’environnement, la satisfaction de ses clients, l’écoute et le dialogue avec l’ensemble de ses parties prenantes. »</a:t>
            </a:r>
          </a:p>
        </p:txBody>
      </p:sp>
      <p:sp>
        <p:nvSpPr>
          <p:cNvPr id="17413" name="Espace réservé du numéro de diapositive 1"/>
          <p:cNvSpPr>
            <a:spLocks noGrp="1"/>
          </p:cNvSpPr>
          <p:nvPr>
            <p:ph type="sldNum" sz="quarter" idx="4294967295"/>
          </p:nvPr>
        </p:nvSpPr>
        <p:spPr bwMode="auto">
          <a:xfrm>
            <a:off x="6553200" y="6411913"/>
            <a:ext cx="725488" cy="365125"/>
          </a:xfrm>
          <a:prstGeom prst="rect">
            <a:avLst/>
          </a:prstGeom>
          <a:noFill/>
          <a:ln>
            <a:miter lim="800000"/>
            <a:headEnd/>
            <a:tailEnd/>
          </a:ln>
        </p:spPr>
        <p:txBody>
          <a:bodyPr/>
          <a:lstStyle/>
          <a:p>
            <a:fld id="{BF6D146B-E0B7-4BC6-A16A-D04FA1857B39}" type="slidenum">
              <a:rPr lang="fr-FR" altLang="fr-FR"/>
              <a:pPr/>
              <a:t>3</a:t>
            </a:fld>
            <a:endParaRPr lang="fr-FR" altLang="fr-FR"/>
          </a:p>
        </p:txBody>
      </p:sp>
      <p:sp>
        <p:nvSpPr>
          <p:cNvPr id="8" name="Espace réservé du pied de page 3"/>
          <p:cNvSpPr>
            <a:spLocks noGrp="1"/>
          </p:cNvSpPr>
          <p:nvPr>
            <p:ph type="ftr" sz="quarter" idx="4294967295"/>
          </p:nvPr>
        </p:nvSpPr>
        <p:spPr bwMode="auto">
          <a:xfrm>
            <a:off x="457200" y="6411913"/>
            <a:ext cx="5562600" cy="365125"/>
          </a:xfrm>
          <a:prstGeom prst="rect">
            <a:avLst/>
          </a:prstGeom>
          <a:noFill/>
          <a:ln>
            <a:miter lim="800000"/>
            <a:headEnd/>
            <a:tailEnd/>
          </a:ln>
        </p:spPr>
        <p:txBody>
          <a:bodyPr/>
          <a:lstStyle/>
          <a:p>
            <a:r>
              <a:rPr lang="fr-FR" altLang="fr-FR" sz="1000" dirty="0" smtClean="0">
                <a:latin typeface="Arial" pitchFamily="34" charset="0"/>
                <a:cs typeface="Helvetica" pitchFamily="34" charset="0"/>
              </a:rPr>
              <a:t>Kit intégration H3SE - TCG 1.3 – La charte HSEQ – V2</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1"/>
          <p:cNvSpPr>
            <a:spLocks noGrp="1" noChangeArrowheads="1"/>
          </p:cNvSpPr>
          <p:nvPr>
            <p:ph type="title"/>
          </p:nvPr>
        </p:nvSpPr>
        <p:spPr/>
        <p:txBody>
          <a:bodyPr/>
          <a:lstStyle/>
          <a:p>
            <a:pPr eaLnBrk="1" hangingPunct="1">
              <a:defRPr/>
            </a:pPr>
            <a:r>
              <a:rPr lang="fr-CH" altLang="fr-FR" sz="2000" dirty="0" smtClean="0"/>
              <a:t>Identifier les éléments de la politique hse du groupe</a:t>
            </a:r>
          </a:p>
        </p:txBody>
      </p:sp>
      <p:sp>
        <p:nvSpPr>
          <p:cNvPr id="5" name="Carré corné 4"/>
          <p:cNvSpPr>
            <a:spLocks noChangeArrowheads="1"/>
          </p:cNvSpPr>
          <p:nvPr/>
        </p:nvSpPr>
        <p:spPr bwMode="auto">
          <a:xfrm>
            <a:off x="1116013" y="1038225"/>
            <a:ext cx="2055812" cy="1152525"/>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eaLnBrk="1" hangingPunct="1"/>
            <a:r>
              <a:rPr lang="fr-FR" altLang="fr-FR" dirty="0" smtClean="0"/>
              <a:t>Engagement </a:t>
            </a:r>
            <a:r>
              <a:rPr lang="fr-FR" altLang="fr-FR" dirty="0"/>
              <a:t>HSE</a:t>
            </a:r>
          </a:p>
          <a:p>
            <a:pPr algn="ctr" eaLnBrk="1" hangingPunct="1"/>
            <a:r>
              <a:rPr lang="fr-FR" altLang="fr-FR" dirty="0"/>
              <a:t>Direction Générale</a:t>
            </a:r>
            <a:endParaRPr lang="fr-CH" altLang="fr-FR" dirty="0">
              <a:solidFill>
                <a:srgbClr val="000000"/>
              </a:solidFill>
            </a:endParaRPr>
          </a:p>
        </p:txBody>
      </p:sp>
      <p:sp>
        <p:nvSpPr>
          <p:cNvPr id="20" name="Carré corné 19"/>
          <p:cNvSpPr>
            <a:spLocks noChangeArrowheads="1"/>
          </p:cNvSpPr>
          <p:nvPr/>
        </p:nvSpPr>
        <p:spPr bwMode="auto">
          <a:xfrm>
            <a:off x="3851275" y="1038225"/>
            <a:ext cx="2057400" cy="1152525"/>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eaLnBrk="1" hangingPunct="1">
              <a:defRPr/>
            </a:pPr>
            <a:r>
              <a:rPr lang="fr-CH" altLang="fr-FR" dirty="0" smtClean="0">
                <a:solidFill>
                  <a:srgbClr val="000000"/>
                </a:solidFill>
                <a:latin typeface="+mn-lt"/>
                <a:cs typeface="+mn-cs"/>
              </a:rPr>
              <a:t>Respect </a:t>
            </a:r>
            <a:br>
              <a:rPr lang="fr-CH" altLang="fr-FR" dirty="0" smtClean="0">
                <a:solidFill>
                  <a:srgbClr val="000000"/>
                </a:solidFill>
                <a:latin typeface="+mn-lt"/>
                <a:cs typeface="+mn-cs"/>
              </a:rPr>
            </a:br>
            <a:r>
              <a:rPr lang="fr-CH" altLang="fr-FR" dirty="0" smtClean="0">
                <a:solidFill>
                  <a:srgbClr val="000000"/>
                </a:solidFill>
                <a:latin typeface="+mn-lt"/>
                <a:cs typeface="+mn-cs"/>
              </a:rPr>
              <a:t>législation</a:t>
            </a:r>
            <a:endParaRPr lang="fr-CH" altLang="fr-FR" dirty="0">
              <a:solidFill>
                <a:srgbClr val="000000"/>
              </a:solidFill>
              <a:latin typeface="+mn-lt"/>
              <a:cs typeface="+mn-cs"/>
            </a:endParaRPr>
          </a:p>
        </p:txBody>
      </p:sp>
      <p:sp>
        <p:nvSpPr>
          <p:cNvPr id="21" name="Carré corné 20"/>
          <p:cNvSpPr>
            <a:spLocks noChangeArrowheads="1"/>
          </p:cNvSpPr>
          <p:nvPr/>
        </p:nvSpPr>
        <p:spPr bwMode="auto">
          <a:xfrm>
            <a:off x="6372225" y="1038225"/>
            <a:ext cx="2055813" cy="1152525"/>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eaLnBrk="1" hangingPunct="1">
              <a:defRPr/>
            </a:pPr>
            <a:r>
              <a:rPr lang="fr-CH" altLang="fr-FR" dirty="0" smtClean="0">
                <a:solidFill>
                  <a:srgbClr val="000000"/>
                </a:solidFill>
                <a:latin typeface="+mn-lt"/>
                <a:cs typeface="+mn-cs"/>
              </a:rPr>
              <a:t>Culture </a:t>
            </a:r>
            <a:r>
              <a:rPr lang="fr-CH" altLang="fr-FR" dirty="0">
                <a:solidFill>
                  <a:srgbClr val="000000"/>
                </a:solidFill>
                <a:latin typeface="+mn-lt"/>
                <a:cs typeface="+mn-cs"/>
              </a:rPr>
              <a:t>HSE </a:t>
            </a:r>
          </a:p>
        </p:txBody>
      </p:sp>
      <p:sp>
        <p:nvSpPr>
          <p:cNvPr id="22" name="Carré corné 21"/>
          <p:cNvSpPr>
            <a:spLocks noChangeArrowheads="1"/>
          </p:cNvSpPr>
          <p:nvPr/>
        </p:nvSpPr>
        <p:spPr bwMode="auto">
          <a:xfrm>
            <a:off x="1116013" y="2387600"/>
            <a:ext cx="2055812" cy="1152525"/>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eaLnBrk="1" hangingPunct="1"/>
            <a:r>
              <a:rPr lang="fr-FR" altLang="fr-FR" dirty="0" smtClean="0">
                <a:solidFill>
                  <a:srgbClr val="000000"/>
                </a:solidFill>
              </a:rPr>
              <a:t>Gestion </a:t>
            </a:r>
            <a:r>
              <a:rPr lang="fr-FR" altLang="fr-FR" dirty="0">
                <a:solidFill>
                  <a:srgbClr val="000000"/>
                </a:solidFill>
              </a:rPr>
              <a:t>HSE</a:t>
            </a:r>
          </a:p>
          <a:p>
            <a:pPr algn="ctr" eaLnBrk="1" hangingPunct="1"/>
            <a:r>
              <a:rPr lang="fr-FR" altLang="fr-FR" dirty="0">
                <a:solidFill>
                  <a:srgbClr val="000000"/>
                </a:solidFill>
              </a:rPr>
              <a:t> des partenaires </a:t>
            </a:r>
            <a:endParaRPr lang="fr-CH" altLang="fr-FR" dirty="0">
              <a:solidFill>
                <a:srgbClr val="000000"/>
              </a:solidFill>
            </a:endParaRPr>
          </a:p>
        </p:txBody>
      </p:sp>
      <p:sp>
        <p:nvSpPr>
          <p:cNvPr id="23" name="Carré corné 22"/>
          <p:cNvSpPr>
            <a:spLocks noChangeArrowheads="1"/>
          </p:cNvSpPr>
          <p:nvPr/>
        </p:nvSpPr>
        <p:spPr bwMode="auto">
          <a:xfrm>
            <a:off x="3851275" y="2387600"/>
            <a:ext cx="2057400" cy="1152525"/>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eaLnBrk="1" hangingPunct="1">
              <a:defRPr/>
            </a:pPr>
            <a:r>
              <a:rPr lang="fr-FR" altLang="fr-FR" dirty="0" smtClean="0">
                <a:solidFill>
                  <a:srgbClr val="000000"/>
                </a:solidFill>
                <a:latin typeface="+mn-lt"/>
                <a:cs typeface="+mn-cs"/>
              </a:rPr>
              <a:t>Evaluation </a:t>
            </a:r>
            <a:r>
              <a:rPr lang="fr-FR" altLang="fr-FR" dirty="0">
                <a:solidFill>
                  <a:srgbClr val="000000"/>
                </a:solidFill>
                <a:latin typeface="+mn-lt"/>
                <a:cs typeface="+mn-cs"/>
              </a:rPr>
              <a:t>des risques</a:t>
            </a:r>
          </a:p>
        </p:txBody>
      </p:sp>
      <p:sp>
        <p:nvSpPr>
          <p:cNvPr id="24" name="Carré corné 23"/>
          <p:cNvSpPr>
            <a:spLocks noChangeArrowheads="1"/>
          </p:cNvSpPr>
          <p:nvPr/>
        </p:nvSpPr>
        <p:spPr bwMode="auto">
          <a:xfrm>
            <a:off x="6372225" y="2387600"/>
            <a:ext cx="2055813" cy="1152525"/>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eaLnBrk="1" hangingPunct="1">
              <a:defRPr/>
            </a:pPr>
            <a:r>
              <a:rPr lang="fr-FR" altLang="fr-FR" dirty="0" smtClean="0">
                <a:solidFill>
                  <a:srgbClr val="000000"/>
                </a:solidFill>
                <a:latin typeface="+mn-lt"/>
                <a:cs typeface="+mn-cs"/>
              </a:rPr>
              <a:t>Système </a:t>
            </a:r>
            <a:r>
              <a:rPr lang="fr-FR" altLang="fr-FR" dirty="0">
                <a:solidFill>
                  <a:srgbClr val="000000"/>
                </a:solidFill>
                <a:latin typeface="+mn-lt"/>
                <a:cs typeface="+mn-cs"/>
              </a:rPr>
              <a:t>Management </a:t>
            </a:r>
          </a:p>
          <a:p>
            <a:pPr algn="ctr" eaLnBrk="1" hangingPunct="1">
              <a:defRPr/>
            </a:pPr>
            <a:r>
              <a:rPr lang="fr-FR" altLang="fr-FR" dirty="0">
                <a:solidFill>
                  <a:srgbClr val="000000"/>
                </a:solidFill>
                <a:latin typeface="+mn-lt"/>
                <a:cs typeface="+mn-cs"/>
              </a:rPr>
              <a:t>HSE</a:t>
            </a:r>
          </a:p>
        </p:txBody>
      </p:sp>
      <p:sp>
        <p:nvSpPr>
          <p:cNvPr id="25" name="Carré corné 24"/>
          <p:cNvSpPr>
            <a:spLocks noChangeArrowheads="1"/>
          </p:cNvSpPr>
          <p:nvPr/>
        </p:nvSpPr>
        <p:spPr bwMode="auto">
          <a:xfrm>
            <a:off x="1116013" y="3736975"/>
            <a:ext cx="2055812" cy="1150938"/>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eaLnBrk="1" hangingPunct="1">
              <a:defRPr/>
            </a:pPr>
            <a:r>
              <a:rPr lang="fr-FR" altLang="fr-FR" dirty="0" smtClean="0">
                <a:solidFill>
                  <a:srgbClr val="000000"/>
                </a:solidFill>
                <a:latin typeface="+mn-lt"/>
                <a:cs typeface="+mn-cs"/>
              </a:rPr>
              <a:t>Gestion </a:t>
            </a:r>
            <a:r>
              <a:rPr lang="fr-FR" altLang="fr-FR" dirty="0">
                <a:solidFill>
                  <a:srgbClr val="000000"/>
                </a:solidFill>
                <a:latin typeface="+mn-lt"/>
                <a:cs typeface="+mn-cs"/>
              </a:rPr>
              <a:t>des crises</a:t>
            </a:r>
          </a:p>
        </p:txBody>
      </p:sp>
      <p:sp>
        <p:nvSpPr>
          <p:cNvPr id="26" name="Carré corné 25"/>
          <p:cNvSpPr>
            <a:spLocks noChangeArrowheads="1"/>
          </p:cNvSpPr>
          <p:nvPr/>
        </p:nvSpPr>
        <p:spPr bwMode="auto">
          <a:xfrm>
            <a:off x="3851275" y="3736975"/>
            <a:ext cx="2057400" cy="1150938"/>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eaLnBrk="1" hangingPunct="1">
              <a:defRPr/>
            </a:pPr>
            <a:r>
              <a:rPr lang="fr-FR" altLang="fr-FR" dirty="0" smtClean="0">
                <a:solidFill>
                  <a:srgbClr val="000000"/>
                </a:solidFill>
                <a:latin typeface="+mn-lt"/>
                <a:cs typeface="+mn-cs"/>
              </a:rPr>
              <a:t>Reconnaissance </a:t>
            </a:r>
            <a:r>
              <a:rPr lang="fr-FR" altLang="fr-FR" dirty="0">
                <a:solidFill>
                  <a:srgbClr val="000000"/>
                </a:solidFill>
                <a:latin typeface="+mn-lt"/>
                <a:cs typeface="+mn-cs"/>
              </a:rPr>
              <a:t>performance HSE </a:t>
            </a:r>
          </a:p>
          <a:p>
            <a:pPr algn="ctr" eaLnBrk="1" hangingPunct="1">
              <a:defRPr/>
            </a:pPr>
            <a:r>
              <a:rPr lang="fr-FR" altLang="fr-FR" dirty="0">
                <a:solidFill>
                  <a:srgbClr val="000000"/>
                </a:solidFill>
                <a:latin typeface="+mn-lt"/>
                <a:cs typeface="+mn-cs"/>
              </a:rPr>
              <a:t>collaborateurs </a:t>
            </a:r>
          </a:p>
        </p:txBody>
      </p:sp>
      <p:sp>
        <p:nvSpPr>
          <p:cNvPr id="27" name="Carré corné 26"/>
          <p:cNvSpPr>
            <a:spLocks noChangeArrowheads="1"/>
          </p:cNvSpPr>
          <p:nvPr/>
        </p:nvSpPr>
        <p:spPr bwMode="auto">
          <a:xfrm>
            <a:off x="6372225" y="3736975"/>
            <a:ext cx="2055813" cy="1150938"/>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eaLnBrk="1" hangingPunct="1">
              <a:defRPr/>
            </a:pPr>
            <a:r>
              <a:rPr lang="fr-FR" altLang="fr-FR" dirty="0" smtClean="0">
                <a:solidFill>
                  <a:srgbClr val="000000"/>
                </a:solidFill>
                <a:latin typeface="+mn-lt"/>
                <a:cs typeface="+mn-cs"/>
              </a:rPr>
              <a:t>Acceptation </a:t>
            </a:r>
            <a:r>
              <a:rPr lang="fr-FR" altLang="fr-FR">
                <a:solidFill>
                  <a:srgbClr val="000000"/>
                </a:solidFill>
                <a:latin typeface="+mn-lt"/>
                <a:cs typeface="+mn-cs"/>
              </a:rPr>
              <a:t>par </a:t>
            </a:r>
            <a:r>
              <a:rPr lang="fr-FR" altLang="fr-FR" smtClean="0">
                <a:solidFill>
                  <a:srgbClr val="000000"/>
                </a:solidFill>
                <a:latin typeface="+mn-lt"/>
                <a:cs typeface="+mn-cs"/>
              </a:rPr>
              <a:t/>
            </a:r>
            <a:br>
              <a:rPr lang="fr-FR" altLang="fr-FR" smtClean="0">
                <a:solidFill>
                  <a:srgbClr val="000000"/>
                </a:solidFill>
                <a:latin typeface="+mn-lt"/>
                <a:cs typeface="+mn-cs"/>
              </a:rPr>
            </a:br>
            <a:r>
              <a:rPr lang="fr-FR" altLang="fr-FR" smtClean="0">
                <a:solidFill>
                  <a:srgbClr val="000000"/>
                </a:solidFill>
                <a:latin typeface="+mn-lt"/>
                <a:cs typeface="+mn-cs"/>
              </a:rPr>
              <a:t>les </a:t>
            </a:r>
            <a:r>
              <a:rPr lang="fr-FR" altLang="fr-FR" dirty="0">
                <a:solidFill>
                  <a:srgbClr val="000000"/>
                </a:solidFill>
                <a:latin typeface="+mn-lt"/>
                <a:cs typeface="+mn-cs"/>
              </a:rPr>
              <a:t>Tiers</a:t>
            </a:r>
          </a:p>
        </p:txBody>
      </p:sp>
      <p:sp>
        <p:nvSpPr>
          <p:cNvPr id="28" name="Carré corné 27"/>
          <p:cNvSpPr>
            <a:spLocks noChangeArrowheads="1"/>
          </p:cNvSpPr>
          <p:nvPr/>
        </p:nvSpPr>
        <p:spPr bwMode="auto">
          <a:xfrm>
            <a:off x="1116013" y="5084763"/>
            <a:ext cx="2055812" cy="1152525"/>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eaLnBrk="1" hangingPunct="1">
              <a:defRPr/>
            </a:pPr>
            <a:r>
              <a:rPr lang="fr-FR" altLang="fr-FR" dirty="0" smtClean="0">
                <a:solidFill>
                  <a:srgbClr val="000000"/>
                </a:solidFill>
                <a:latin typeface="+mn-lt"/>
                <a:cs typeface="+mn-cs"/>
              </a:rPr>
              <a:t>Développement </a:t>
            </a:r>
            <a:r>
              <a:rPr lang="fr-FR" altLang="fr-FR" dirty="0">
                <a:solidFill>
                  <a:srgbClr val="000000"/>
                </a:solidFill>
                <a:latin typeface="+mn-lt"/>
                <a:cs typeface="+mn-cs"/>
              </a:rPr>
              <a:t>durable</a:t>
            </a:r>
          </a:p>
        </p:txBody>
      </p:sp>
      <p:sp>
        <p:nvSpPr>
          <p:cNvPr id="18445" name="Espace réservé du numéro de diapositive 2"/>
          <p:cNvSpPr>
            <a:spLocks noGrp="1"/>
          </p:cNvSpPr>
          <p:nvPr>
            <p:ph type="sldNum" sz="quarter" idx="11"/>
          </p:nvPr>
        </p:nvSpPr>
        <p:spPr bwMode="auto">
          <a:noFill/>
          <a:ln>
            <a:miter lim="800000"/>
            <a:headEnd/>
            <a:tailEnd/>
          </a:ln>
        </p:spPr>
        <p:txBody>
          <a:bodyPr/>
          <a:lstStyle/>
          <a:p>
            <a:fld id="{67830189-CB38-4F42-A5F2-3923D3E5A516}" type="slidenum">
              <a:rPr lang="fr-FR" altLang="fr-FR"/>
              <a:pPr/>
              <a:t>4</a:t>
            </a:fld>
            <a:endParaRPr lang="fr-FR" altLang="fr-FR"/>
          </a:p>
        </p:txBody>
      </p:sp>
      <p:sp>
        <p:nvSpPr>
          <p:cNvPr id="15" name="Espace réservé du pied de page 3"/>
          <p:cNvSpPr>
            <a:spLocks noGrp="1"/>
          </p:cNvSpPr>
          <p:nvPr>
            <p:ph type="ftr" sz="quarter" idx="4294967295"/>
          </p:nvPr>
        </p:nvSpPr>
        <p:spPr bwMode="auto">
          <a:xfrm>
            <a:off x="457200" y="6411913"/>
            <a:ext cx="5562600" cy="365125"/>
          </a:xfrm>
          <a:prstGeom prst="rect">
            <a:avLst/>
          </a:prstGeom>
          <a:noFill/>
          <a:ln>
            <a:miter lim="800000"/>
            <a:headEnd/>
            <a:tailEnd/>
          </a:ln>
        </p:spPr>
        <p:txBody>
          <a:bodyPr/>
          <a:lstStyle/>
          <a:p>
            <a:r>
              <a:rPr lang="fr-FR" altLang="fr-FR" sz="1000" dirty="0" smtClean="0">
                <a:latin typeface="Arial" pitchFamily="34" charset="0"/>
                <a:cs typeface="Helvetica" pitchFamily="34" charset="0"/>
              </a:rPr>
              <a:t>Kit intégration H3SE - TCG 1.3 – La charte HSEQ – V2</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p:cTn id="12" dur="500" fill="hold"/>
                                        <p:tgtEl>
                                          <p:spTgt spid="20"/>
                                        </p:tgtEl>
                                        <p:attrNameLst>
                                          <p:attrName>ppt_w</p:attrName>
                                        </p:attrNameLst>
                                      </p:cBhvr>
                                      <p:tavLst>
                                        <p:tav tm="0">
                                          <p:val>
                                            <p:fltVal val="0"/>
                                          </p:val>
                                        </p:tav>
                                        <p:tav tm="100000">
                                          <p:val>
                                            <p:strVal val="#ppt_w"/>
                                          </p:val>
                                        </p:tav>
                                      </p:tavLst>
                                    </p:anim>
                                    <p:anim calcmode="lin" valueType="num">
                                      <p:cBhvr>
                                        <p:cTn id="13" dur="500" fill="hold"/>
                                        <p:tgtEl>
                                          <p:spTgt spid="20"/>
                                        </p:tgtEl>
                                        <p:attrNameLst>
                                          <p:attrName>ppt_h</p:attrName>
                                        </p:attrNameLst>
                                      </p:cBhvr>
                                      <p:tavLst>
                                        <p:tav tm="0">
                                          <p:val>
                                            <p:fltVal val="0"/>
                                          </p:val>
                                        </p:tav>
                                        <p:tav tm="100000">
                                          <p:val>
                                            <p:strVal val="#ppt_h"/>
                                          </p:val>
                                        </p:tav>
                                      </p:tavLst>
                                    </p:anim>
                                    <p:animEffect transition="in" filter="fade">
                                      <p:cBhvr>
                                        <p:cTn id="14" dur="500"/>
                                        <p:tgtEl>
                                          <p:spTgt spid="20"/>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fltVal val="0"/>
                                          </p:val>
                                        </p:tav>
                                        <p:tav tm="100000">
                                          <p:val>
                                            <p:strVal val="#ppt_h"/>
                                          </p:val>
                                        </p:tav>
                                      </p:tavLst>
                                    </p:anim>
                                    <p:animEffect transition="in" filter="fade">
                                      <p:cBhvr>
                                        <p:cTn id="19" dur="500"/>
                                        <p:tgtEl>
                                          <p:spTgt spid="21"/>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 calcmode="lin" valueType="num">
                                      <p:cBhvr>
                                        <p:cTn id="22" dur="500" fill="hold"/>
                                        <p:tgtEl>
                                          <p:spTgt spid="22"/>
                                        </p:tgtEl>
                                        <p:attrNameLst>
                                          <p:attrName>ppt_w</p:attrName>
                                        </p:attrNameLst>
                                      </p:cBhvr>
                                      <p:tavLst>
                                        <p:tav tm="0">
                                          <p:val>
                                            <p:fltVal val="0"/>
                                          </p:val>
                                        </p:tav>
                                        <p:tav tm="100000">
                                          <p:val>
                                            <p:strVal val="#ppt_w"/>
                                          </p:val>
                                        </p:tav>
                                      </p:tavLst>
                                    </p:anim>
                                    <p:anim calcmode="lin" valueType="num">
                                      <p:cBhvr>
                                        <p:cTn id="23" dur="500" fill="hold"/>
                                        <p:tgtEl>
                                          <p:spTgt spid="22"/>
                                        </p:tgtEl>
                                        <p:attrNameLst>
                                          <p:attrName>ppt_h</p:attrName>
                                        </p:attrNameLst>
                                      </p:cBhvr>
                                      <p:tavLst>
                                        <p:tav tm="0">
                                          <p:val>
                                            <p:fltVal val="0"/>
                                          </p:val>
                                        </p:tav>
                                        <p:tav tm="100000">
                                          <p:val>
                                            <p:strVal val="#ppt_h"/>
                                          </p:val>
                                        </p:tav>
                                      </p:tavLst>
                                    </p:anim>
                                    <p:animEffect transition="in" filter="fade">
                                      <p:cBhvr>
                                        <p:cTn id="24" dur="500"/>
                                        <p:tgtEl>
                                          <p:spTgt spid="22"/>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p:cTn id="27" dur="500" fill="hold"/>
                                        <p:tgtEl>
                                          <p:spTgt spid="23"/>
                                        </p:tgtEl>
                                        <p:attrNameLst>
                                          <p:attrName>ppt_w</p:attrName>
                                        </p:attrNameLst>
                                      </p:cBhvr>
                                      <p:tavLst>
                                        <p:tav tm="0">
                                          <p:val>
                                            <p:fltVal val="0"/>
                                          </p:val>
                                        </p:tav>
                                        <p:tav tm="100000">
                                          <p:val>
                                            <p:strVal val="#ppt_w"/>
                                          </p:val>
                                        </p:tav>
                                      </p:tavLst>
                                    </p:anim>
                                    <p:anim calcmode="lin" valueType="num">
                                      <p:cBhvr>
                                        <p:cTn id="28" dur="500" fill="hold"/>
                                        <p:tgtEl>
                                          <p:spTgt spid="23"/>
                                        </p:tgtEl>
                                        <p:attrNameLst>
                                          <p:attrName>ppt_h</p:attrName>
                                        </p:attrNameLst>
                                      </p:cBhvr>
                                      <p:tavLst>
                                        <p:tav tm="0">
                                          <p:val>
                                            <p:fltVal val="0"/>
                                          </p:val>
                                        </p:tav>
                                        <p:tav tm="100000">
                                          <p:val>
                                            <p:strVal val="#ppt_h"/>
                                          </p:val>
                                        </p:tav>
                                      </p:tavLst>
                                    </p:anim>
                                    <p:animEffect transition="in" filter="fade">
                                      <p:cBhvr>
                                        <p:cTn id="29" dur="500"/>
                                        <p:tgtEl>
                                          <p:spTgt spid="23"/>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4"/>
                                        </p:tgtEl>
                                        <p:attrNameLst>
                                          <p:attrName>style.visibility</p:attrName>
                                        </p:attrNameLst>
                                      </p:cBhvr>
                                      <p:to>
                                        <p:strVal val="visible"/>
                                      </p:to>
                                    </p:set>
                                    <p:anim calcmode="lin" valueType="num">
                                      <p:cBhvr>
                                        <p:cTn id="32" dur="500" fill="hold"/>
                                        <p:tgtEl>
                                          <p:spTgt spid="24"/>
                                        </p:tgtEl>
                                        <p:attrNameLst>
                                          <p:attrName>ppt_w</p:attrName>
                                        </p:attrNameLst>
                                      </p:cBhvr>
                                      <p:tavLst>
                                        <p:tav tm="0">
                                          <p:val>
                                            <p:fltVal val="0"/>
                                          </p:val>
                                        </p:tav>
                                        <p:tav tm="100000">
                                          <p:val>
                                            <p:strVal val="#ppt_w"/>
                                          </p:val>
                                        </p:tav>
                                      </p:tavLst>
                                    </p:anim>
                                    <p:anim calcmode="lin" valueType="num">
                                      <p:cBhvr>
                                        <p:cTn id="33" dur="500" fill="hold"/>
                                        <p:tgtEl>
                                          <p:spTgt spid="24"/>
                                        </p:tgtEl>
                                        <p:attrNameLst>
                                          <p:attrName>ppt_h</p:attrName>
                                        </p:attrNameLst>
                                      </p:cBhvr>
                                      <p:tavLst>
                                        <p:tav tm="0">
                                          <p:val>
                                            <p:fltVal val="0"/>
                                          </p:val>
                                        </p:tav>
                                        <p:tav tm="100000">
                                          <p:val>
                                            <p:strVal val="#ppt_h"/>
                                          </p:val>
                                        </p:tav>
                                      </p:tavLst>
                                    </p:anim>
                                    <p:animEffect transition="in" filter="fade">
                                      <p:cBhvr>
                                        <p:cTn id="34" dur="500"/>
                                        <p:tgtEl>
                                          <p:spTgt spid="24"/>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anim calcmode="lin" valueType="num">
                                      <p:cBhvr>
                                        <p:cTn id="37" dur="500" fill="hold"/>
                                        <p:tgtEl>
                                          <p:spTgt spid="25"/>
                                        </p:tgtEl>
                                        <p:attrNameLst>
                                          <p:attrName>ppt_w</p:attrName>
                                        </p:attrNameLst>
                                      </p:cBhvr>
                                      <p:tavLst>
                                        <p:tav tm="0">
                                          <p:val>
                                            <p:fltVal val="0"/>
                                          </p:val>
                                        </p:tav>
                                        <p:tav tm="100000">
                                          <p:val>
                                            <p:strVal val="#ppt_w"/>
                                          </p:val>
                                        </p:tav>
                                      </p:tavLst>
                                    </p:anim>
                                    <p:anim calcmode="lin" valueType="num">
                                      <p:cBhvr>
                                        <p:cTn id="38" dur="500" fill="hold"/>
                                        <p:tgtEl>
                                          <p:spTgt spid="25"/>
                                        </p:tgtEl>
                                        <p:attrNameLst>
                                          <p:attrName>ppt_h</p:attrName>
                                        </p:attrNameLst>
                                      </p:cBhvr>
                                      <p:tavLst>
                                        <p:tav tm="0">
                                          <p:val>
                                            <p:fltVal val="0"/>
                                          </p:val>
                                        </p:tav>
                                        <p:tav tm="100000">
                                          <p:val>
                                            <p:strVal val="#ppt_h"/>
                                          </p:val>
                                        </p:tav>
                                      </p:tavLst>
                                    </p:anim>
                                    <p:animEffect transition="in" filter="fade">
                                      <p:cBhvr>
                                        <p:cTn id="39" dur="500"/>
                                        <p:tgtEl>
                                          <p:spTgt spid="25"/>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26"/>
                                        </p:tgtEl>
                                        <p:attrNameLst>
                                          <p:attrName>style.visibility</p:attrName>
                                        </p:attrNameLst>
                                      </p:cBhvr>
                                      <p:to>
                                        <p:strVal val="visible"/>
                                      </p:to>
                                    </p:set>
                                    <p:anim calcmode="lin" valueType="num">
                                      <p:cBhvr>
                                        <p:cTn id="42" dur="500" fill="hold"/>
                                        <p:tgtEl>
                                          <p:spTgt spid="26"/>
                                        </p:tgtEl>
                                        <p:attrNameLst>
                                          <p:attrName>ppt_w</p:attrName>
                                        </p:attrNameLst>
                                      </p:cBhvr>
                                      <p:tavLst>
                                        <p:tav tm="0">
                                          <p:val>
                                            <p:fltVal val="0"/>
                                          </p:val>
                                        </p:tav>
                                        <p:tav tm="100000">
                                          <p:val>
                                            <p:strVal val="#ppt_w"/>
                                          </p:val>
                                        </p:tav>
                                      </p:tavLst>
                                    </p:anim>
                                    <p:anim calcmode="lin" valueType="num">
                                      <p:cBhvr>
                                        <p:cTn id="43" dur="500" fill="hold"/>
                                        <p:tgtEl>
                                          <p:spTgt spid="26"/>
                                        </p:tgtEl>
                                        <p:attrNameLst>
                                          <p:attrName>ppt_h</p:attrName>
                                        </p:attrNameLst>
                                      </p:cBhvr>
                                      <p:tavLst>
                                        <p:tav tm="0">
                                          <p:val>
                                            <p:fltVal val="0"/>
                                          </p:val>
                                        </p:tav>
                                        <p:tav tm="100000">
                                          <p:val>
                                            <p:strVal val="#ppt_h"/>
                                          </p:val>
                                        </p:tav>
                                      </p:tavLst>
                                    </p:anim>
                                    <p:animEffect transition="in" filter="fade">
                                      <p:cBhvr>
                                        <p:cTn id="44" dur="500"/>
                                        <p:tgtEl>
                                          <p:spTgt spid="26"/>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27"/>
                                        </p:tgtEl>
                                        <p:attrNameLst>
                                          <p:attrName>style.visibility</p:attrName>
                                        </p:attrNameLst>
                                      </p:cBhvr>
                                      <p:to>
                                        <p:strVal val="visible"/>
                                      </p:to>
                                    </p:set>
                                    <p:anim calcmode="lin" valueType="num">
                                      <p:cBhvr>
                                        <p:cTn id="47" dur="500" fill="hold"/>
                                        <p:tgtEl>
                                          <p:spTgt spid="27"/>
                                        </p:tgtEl>
                                        <p:attrNameLst>
                                          <p:attrName>ppt_w</p:attrName>
                                        </p:attrNameLst>
                                      </p:cBhvr>
                                      <p:tavLst>
                                        <p:tav tm="0">
                                          <p:val>
                                            <p:fltVal val="0"/>
                                          </p:val>
                                        </p:tav>
                                        <p:tav tm="100000">
                                          <p:val>
                                            <p:strVal val="#ppt_w"/>
                                          </p:val>
                                        </p:tav>
                                      </p:tavLst>
                                    </p:anim>
                                    <p:anim calcmode="lin" valueType="num">
                                      <p:cBhvr>
                                        <p:cTn id="48" dur="500" fill="hold"/>
                                        <p:tgtEl>
                                          <p:spTgt spid="27"/>
                                        </p:tgtEl>
                                        <p:attrNameLst>
                                          <p:attrName>ppt_h</p:attrName>
                                        </p:attrNameLst>
                                      </p:cBhvr>
                                      <p:tavLst>
                                        <p:tav tm="0">
                                          <p:val>
                                            <p:fltVal val="0"/>
                                          </p:val>
                                        </p:tav>
                                        <p:tav tm="100000">
                                          <p:val>
                                            <p:strVal val="#ppt_h"/>
                                          </p:val>
                                        </p:tav>
                                      </p:tavLst>
                                    </p:anim>
                                    <p:animEffect transition="in" filter="fade">
                                      <p:cBhvr>
                                        <p:cTn id="49" dur="500"/>
                                        <p:tgtEl>
                                          <p:spTgt spid="27"/>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28"/>
                                        </p:tgtEl>
                                        <p:attrNameLst>
                                          <p:attrName>style.visibility</p:attrName>
                                        </p:attrNameLst>
                                      </p:cBhvr>
                                      <p:to>
                                        <p:strVal val="visible"/>
                                      </p:to>
                                    </p:set>
                                    <p:anim calcmode="lin" valueType="num">
                                      <p:cBhvr>
                                        <p:cTn id="52" dur="500" fill="hold"/>
                                        <p:tgtEl>
                                          <p:spTgt spid="28"/>
                                        </p:tgtEl>
                                        <p:attrNameLst>
                                          <p:attrName>ppt_w</p:attrName>
                                        </p:attrNameLst>
                                      </p:cBhvr>
                                      <p:tavLst>
                                        <p:tav tm="0">
                                          <p:val>
                                            <p:fltVal val="0"/>
                                          </p:val>
                                        </p:tav>
                                        <p:tav tm="100000">
                                          <p:val>
                                            <p:strVal val="#ppt_w"/>
                                          </p:val>
                                        </p:tav>
                                      </p:tavLst>
                                    </p:anim>
                                    <p:anim calcmode="lin" valueType="num">
                                      <p:cBhvr>
                                        <p:cTn id="53" dur="500" fill="hold"/>
                                        <p:tgtEl>
                                          <p:spTgt spid="28"/>
                                        </p:tgtEl>
                                        <p:attrNameLst>
                                          <p:attrName>ppt_h</p:attrName>
                                        </p:attrNameLst>
                                      </p:cBhvr>
                                      <p:tavLst>
                                        <p:tav tm="0">
                                          <p:val>
                                            <p:fltVal val="0"/>
                                          </p:val>
                                        </p:tav>
                                        <p:tav tm="100000">
                                          <p:val>
                                            <p:strVal val="#ppt_h"/>
                                          </p:val>
                                        </p:tav>
                                      </p:tavLst>
                                    </p:anim>
                                    <p:animEffect transition="in" filter="fade">
                                      <p:cBhvr>
                                        <p:cTn id="54"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0" grpId="0" animBg="1"/>
      <p:bldP spid="21" grpId="0" animBg="1"/>
      <p:bldP spid="22" grpId="0" animBg="1"/>
      <p:bldP spid="23" grpId="0" animBg="1"/>
      <p:bldP spid="24" grpId="0" animBg="1"/>
      <p:bldP spid="25" grpId="0" animBg="1"/>
      <p:bldP spid="26" grpId="0" animBg="1"/>
      <p:bldP spid="27" grpId="0" animBg="1"/>
      <p:bldP spid="2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à coins arrondis 35"/>
          <p:cNvSpPr/>
          <p:nvPr/>
        </p:nvSpPr>
        <p:spPr>
          <a:xfrm>
            <a:off x="3421063" y="5013325"/>
            <a:ext cx="5548312" cy="1219200"/>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ctr" eaLnBrk="1" hangingPunct="1"/>
            <a:endParaRPr lang="fr-CA" altLang="fr-FR">
              <a:solidFill>
                <a:srgbClr val="00523F"/>
              </a:solidFill>
              <a:cs typeface="Arial" pitchFamily="34" charset="0"/>
            </a:endParaRPr>
          </a:p>
        </p:txBody>
      </p:sp>
      <p:sp>
        <p:nvSpPr>
          <p:cNvPr id="35" name="Rectangle à coins arrondis 34"/>
          <p:cNvSpPr/>
          <p:nvPr/>
        </p:nvSpPr>
        <p:spPr>
          <a:xfrm>
            <a:off x="3419475" y="2820988"/>
            <a:ext cx="5549900" cy="2120900"/>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lgn="ctr" eaLnBrk="1" hangingPunct="1"/>
            <a:endParaRPr lang="fr-CA" altLang="fr-FR">
              <a:solidFill>
                <a:srgbClr val="00523F"/>
              </a:solidFill>
              <a:cs typeface="Arial" pitchFamily="34" charset="0"/>
            </a:endParaRPr>
          </a:p>
        </p:txBody>
      </p:sp>
      <p:sp>
        <p:nvSpPr>
          <p:cNvPr id="18" name="Rectangle à coins arrondis 17"/>
          <p:cNvSpPr/>
          <p:nvPr/>
        </p:nvSpPr>
        <p:spPr>
          <a:xfrm>
            <a:off x="3419475" y="898525"/>
            <a:ext cx="5549900" cy="1882775"/>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eaLnBrk="1" hangingPunct="1"/>
            <a:endParaRPr lang="fr-CA" altLang="fr-FR">
              <a:solidFill>
                <a:srgbClr val="00523F"/>
              </a:solidFill>
              <a:cs typeface="Arial" pitchFamily="34" charset="0"/>
            </a:endParaRPr>
          </a:p>
        </p:txBody>
      </p:sp>
      <p:sp>
        <p:nvSpPr>
          <p:cNvPr id="30724" name="Rectangle 1"/>
          <p:cNvSpPr>
            <a:spLocks noGrp="1" noChangeArrowheads="1"/>
          </p:cNvSpPr>
          <p:nvPr>
            <p:ph type="title"/>
          </p:nvPr>
        </p:nvSpPr>
        <p:spPr/>
        <p:txBody>
          <a:bodyPr/>
          <a:lstStyle/>
          <a:p>
            <a:pPr eaLnBrk="1" hangingPunct="1">
              <a:defRPr/>
            </a:pPr>
            <a:r>
              <a:rPr lang="fr-CH" altLang="fr-FR" sz="2000" dirty="0" smtClean="0"/>
              <a:t>Identifier les </a:t>
            </a:r>
            <a:r>
              <a:rPr lang="fr-CH" altLang="fr-FR" sz="2000" dirty="0" err="1" smtClean="0"/>
              <a:t>elements</a:t>
            </a:r>
            <a:r>
              <a:rPr lang="fr-CH" altLang="fr-FR" sz="2000" dirty="0" smtClean="0"/>
              <a:t> de la politique hse du groupe</a:t>
            </a:r>
          </a:p>
        </p:txBody>
      </p:sp>
      <p:sp>
        <p:nvSpPr>
          <p:cNvPr id="22" name="Carré corné 21"/>
          <p:cNvSpPr>
            <a:spLocks noChangeArrowheads="1"/>
          </p:cNvSpPr>
          <p:nvPr/>
        </p:nvSpPr>
        <p:spPr bwMode="auto">
          <a:xfrm>
            <a:off x="3779838" y="976313"/>
            <a:ext cx="1728787" cy="863600"/>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eaLnBrk="1" hangingPunct="1"/>
            <a:r>
              <a:rPr lang="fr-FR" altLang="fr-FR" sz="1600" dirty="0" smtClean="0">
                <a:solidFill>
                  <a:srgbClr val="000000"/>
                </a:solidFill>
              </a:rPr>
              <a:t>Engagement </a:t>
            </a:r>
            <a:r>
              <a:rPr lang="fr-FR" altLang="fr-FR" sz="1600" dirty="0">
                <a:solidFill>
                  <a:srgbClr val="000000"/>
                </a:solidFill>
              </a:rPr>
              <a:t>HSE</a:t>
            </a:r>
          </a:p>
          <a:p>
            <a:pPr algn="ctr" eaLnBrk="1" hangingPunct="1"/>
            <a:r>
              <a:rPr lang="fr-FR" altLang="fr-FR" sz="1600" dirty="0">
                <a:solidFill>
                  <a:srgbClr val="000000"/>
                </a:solidFill>
              </a:rPr>
              <a:t>Direction Générale</a:t>
            </a:r>
            <a:endParaRPr lang="fr-CH" altLang="fr-FR" sz="1600" dirty="0">
              <a:solidFill>
                <a:srgbClr val="000000"/>
              </a:solidFill>
            </a:endParaRPr>
          </a:p>
        </p:txBody>
      </p:sp>
      <p:sp>
        <p:nvSpPr>
          <p:cNvPr id="23" name="Carré corné 22"/>
          <p:cNvSpPr>
            <a:spLocks noChangeArrowheads="1"/>
          </p:cNvSpPr>
          <p:nvPr/>
        </p:nvSpPr>
        <p:spPr bwMode="auto">
          <a:xfrm>
            <a:off x="3559175" y="5157788"/>
            <a:ext cx="1727200" cy="863600"/>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eaLnBrk="1" hangingPunct="1">
              <a:defRPr/>
            </a:pPr>
            <a:r>
              <a:rPr lang="fr-CH" altLang="fr-FR" sz="1600" dirty="0" smtClean="0">
                <a:solidFill>
                  <a:srgbClr val="000000"/>
                </a:solidFill>
                <a:latin typeface="+mn-lt"/>
                <a:cs typeface="+mn-cs"/>
              </a:rPr>
              <a:t>Respect </a:t>
            </a:r>
            <a:br>
              <a:rPr lang="fr-CH" altLang="fr-FR" sz="1600" dirty="0" smtClean="0">
                <a:solidFill>
                  <a:srgbClr val="000000"/>
                </a:solidFill>
                <a:latin typeface="+mn-lt"/>
                <a:cs typeface="+mn-cs"/>
              </a:rPr>
            </a:br>
            <a:r>
              <a:rPr lang="fr-CH" altLang="fr-FR" sz="1600" dirty="0" smtClean="0">
                <a:solidFill>
                  <a:srgbClr val="000000"/>
                </a:solidFill>
                <a:latin typeface="+mn-lt"/>
                <a:cs typeface="+mn-cs"/>
              </a:rPr>
              <a:t>législation</a:t>
            </a:r>
            <a:endParaRPr lang="fr-CH" altLang="fr-FR" sz="1600" dirty="0">
              <a:solidFill>
                <a:srgbClr val="000000"/>
              </a:solidFill>
              <a:latin typeface="+mn-lt"/>
              <a:cs typeface="+mn-cs"/>
            </a:endParaRPr>
          </a:p>
        </p:txBody>
      </p:sp>
      <p:sp>
        <p:nvSpPr>
          <p:cNvPr id="24" name="Carré corné 23"/>
          <p:cNvSpPr>
            <a:spLocks noChangeArrowheads="1"/>
          </p:cNvSpPr>
          <p:nvPr/>
        </p:nvSpPr>
        <p:spPr bwMode="auto">
          <a:xfrm>
            <a:off x="7092950" y="976313"/>
            <a:ext cx="1727200" cy="863600"/>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eaLnBrk="1" hangingPunct="1">
              <a:defRPr/>
            </a:pPr>
            <a:r>
              <a:rPr lang="fr-CH" altLang="fr-FR" sz="1600" dirty="0" smtClean="0">
                <a:solidFill>
                  <a:srgbClr val="000000"/>
                </a:solidFill>
                <a:latin typeface="+mn-lt"/>
                <a:cs typeface="+mn-cs"/>
              </a:rPr>
              <a:t>Culture </a:t>
            </a:r>
            <a:r>
              <a:rPr lang="fr-CH" altLang="fr-FR" sz="1600" dirty="0">
                <a:solidFill>
                  <a:srgbClr val="000000"/>
                </a:solidFill>
                <a:latin typeface="+mn-lt"/>
                <a:cs typeface="+mn-cs"/>
              </a:rPr>
              <a:t>HSE </a:t>
            </a:r>
          </a:p>
        </p:txBody>
      </p:sp>
      <p:sp>
        <p:nvSpPr>
          <p:cNvPr id="25" name="Carré corné 24"/>
          <p:cNvSpPr>
            <a:spLocks noChangeArrowheads="1"/>
          </p:cNvSpPr>
          <p:nvPr/>
        </p:nvSpPr>
        <p:spPr bwMode="auto">
          <a:xfrm>
            <a:off x="4211638" y="2960688"/>
            <a:ext cx="1728787" cy="863600"/>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eaLnBrk="1" hangingPunct="1"/>
            <a:r>
              <a:rPr lang="fr-FR" altLang="fr-FR" sz="1600" dirty="0" smtClean="0">
                <a:solidFill>
                  <a:srgbClr val="000000"/>
                </a:solidFill>
              </a:rPr>
              <a:t>Gestion </a:t>
            </a:r>
            <a:r>
              <a:rPr lang="fr-FR" altLang="fr-FR" sz="1600" dirty="0">
                <a:solidFill>
                  <a:srgbClr val="000000"/>
                </a:solidFill>
              </a:rPr>
              <a:t>HSE</a:t>
            </a:r>
          </a:p>
          <a:p>
            <a:pPr algn="ctr" eaLnBrk="1" hangingPunct="1"/>
            <a:r>
              <a:rPr lang="fr-FR" altLang="fr-FR" sz="1600" dirty="0">
                <a:solidFill>
                  <a:srgbClr val="000000"/>
                </a:solidFill>
              </a:rPr>
              <a:t> des partenaires </a:t>
            </a:r>
            <a:endParaRPr lang="fr-CH" altLang="fr-FR" sz="1600" dirty="0">
              <a:solidFill>
                <a:srgbClr val="000000"/>
              </a:solidFill>
            </a:endParaRPr>
          </a:p>
        </p:txBody>
      </p:sp>
      <p:sp>
        <p:nvSpPr>
          <p:cNvPr id="26" name="Carré corné 25"/>
          <p:cNvSpPr>
            <a:spLocks noChangeArrowheads="1"/>
          </p:cNvSpPr>
          <p:nvPr/>
        </p:nvSpPr>
        <p:spPr bwMode="auto">
          <a:xfrm>
            <a:off x="6494463" y="2960688"/>
            <a:ext cx="1728787" cy="863600"/>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eaLnBrk="1" hangingPunct="1">
              <a:defRPr/>
            </a:pPr>
            <a:r>
              <a:rPr lang="fr-FR" altLang="fr-FR" sz="1600" dirty="0" smtClean="0">
                <a:solidFill>
                  <a:srgbClr val="000000"/>
                </a:solidFill>
                <a:latin typeface="+mn-lt"/>
                <a:cs typeface="+mn-cs"/>
              </a:rPr>
              <a:t>Evaluation </a:t>
            </a:r>
            <a:r>
              <a:rPr lang="fr-FR" altLang="fr-FR" sz="1600" dirty="0">
                <a:solidFill>
                  <a:srgbClr val="000000"/>
                </a:solidFill>
                <a:latin typeface="+mn-lt"/>
                <a:cs typeface="+mn-cs"/>
              </a:rPr>
              <a:t>des risques</a:t>
            </a:r>
          </a:p>
        </p:txBody>
      </p:sp>
      <p:sp>
        <p:nvSpPr>
          <p:cNvPr id="27" name="Carré corné 26"/>
          <p:cNvSpPr>
            <a:spLocks noChangeArrowheads="1"/>
          </p:cNvSpPr>
          <p:nvPr/>
        </p:nvSpPr>
        <p:spPr bwMode="auto">
          <a:xfrm>
            <a:off x="4211638" y="3975100"/>
            <a:ext cx="1728787" cy="863600"/>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eaLnBrk="1" hangingPunct="1">
              <a:defRPr/>
            </a:pPr>
            <a:r>
              <a:rPr lang="fr-FR" altLang="fr-FR" sz="1600" dirty="0" smtClean="0">
                <a:solidFill>
                  <a:srgbClr val="000000"/>
                </a:solidFill>
                <a:latin typeface="+mn-lt"/>
                <a:cs typeface="+mn-cs"/>
              </a:rPr>
              <a:t>Système </a:t>
            </a:r>
            <a:r>
              <a:rPr lang="fr-FR" altLang="fr-FR" sz="1600" dirty="0">
                <a:solidFill>
                  <a:srgbClr val="000000"/>
                </a:solidFill>
                <a:latin typeface="+mn-lt"/>
                <a:cs typeface="+mn-cs"/>
              </a:rPr>
              <a:t>Management </a:t>
            </a:r>
          </a:p>
          <a:p>
            <a:pPr algn="ctr" eaLnBrk="1" hangingPunct="1">
              <a:defRPr/>
            </a:pPr>
            <a:r>
              <a:rPr lang="fr-FR" altLang="fr-FR" sz="1600" dirty="0">
                <a:solidFill>
                  <a:srgbClr val="000000"/>
                </a:solidFill>
                <a:latin typeface="+mn-lt"/>
                <a:cs typeface="+mn-cs"/>
              </a:rPr>
              <a:t>HSE</a:t>
            </a:r>
          </a:p>
        </p:txBody>
      </p:sp>
      <p:sp>
        <p:nvSpPr>
          <p:cNvPr id="28" name="Carré corné 27"/>
          <p:cNvSpPr>
            <a:spLocks noChangeArrowheads="1"/>
          </p:cNvSpPr>
          <p:nvPr/>
        </p:nvSpPr>
        <p:spPr bwMode="auto">
          <a:xfrm>
            <a:off x="6494463" y="3975100"/>
            <a:ext cx="1728787" cy="863600"/>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eaLnBrk="1" hangingPunct="1">
              <a:defRPr/>
            </a:pPr>
            <a:r>
              <a:rPr lang="fr-FR" altLang="fr-FR" sz="1600" dirty="0" smtClean="0">
                <a:solidFill>
                  <a:srgbClr val="000000"/>
                </a:solidFill>
                <a:latin typeface="+mn-lt"/>
                <a:cs typeface="+mn-cs"/>
              </a:rPr>
              <a:t>Gestion </a:t>
            </a:r>
            <a:r>
              <a:rPr lang="fr-FR" altLang="fr-FR" sz="1600" dirty="0">
                <a:solidFill>
                  <a:srgbClr val="000000"/>
                </a:solidFill>
                <a:latin typeface="+mn-lt"/>
                <a:cs typeface="+mn-cs"/>
              </a:rPr>
              <a:t>des crises</a:t>
            </a:r>
          </a:p>
        </p:txBody>
      </p:sp>
      <p:sp>
        <p:nvSpPr>
          <p:cNvPr id="29" name="Carré corné 28"/>
          <p:cNvSpPr>
            <a:spLocks noChangeArrowheads="1"/>
          </p:cNvSpPr>
          <p:nvPr/>
        </p:nvSpPr>
        <p:spPr bwMode="auto">
          <a:xfrm>
            <a:off x="5441950" y="1676400"/>
            <a:ext cx="1938338" cy="933450"/>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marL="92075" algn="ctr" eaLnBrk="1" hangingPunct="1">
              <a:defRPr/>
            </a:pPr>
            <a:r>
              <a:rPr lang="fr-FR" altLang="fr-FR" sz="1600" dirty="0" smtClean="0">
                <a:solidFill>
                  <a:srgbClr val="000000"/>
                </a:solidFill>
                <a:latin typeface="+mn-lt"/>
                <a:cs typeface="+mn-cs"/>
              </a:rPr>
              <a:t>Reconnaissance </a:t>
            </a:r>
            <a:r>
              <a:rPr lang="fr-FR" altLang="fr-FR" sz="1600" dirty="0">
                <a:solidFill>
                  <a:srgbClr val="000000"/>
                </a:solidFill>
                <a:latin typeface="+mn-lt"/>
                <a:cs typeface="+mn-cs"/>
              </a:rPr>
              <a:t>performance HSE </a:t>
            </a:r>
          </a:p>
          <a:p>
            <a:pPr algn="ctr" eaLnBrk="1" hangingPunct="1">
              <a:defRPr/>
            </a:pPr>
            <a:r>
              <a:rPr lang="fr-FR" altLang="fr-FR" sz="1600" dirty="0">
                <a:solidFill>
                  <a:srgbClr val="000000"/>
                </a:solidFill>
                <a:latin typeface="+mn-lt"/>
                <a:cs typeface="+mn-cs"/>
              </a:rPr>
              <a:t>collaborateurs </a:t>
            </a:r>
          </a:p>
        </p:txBody>
      </p:sp>
      <p:sp>
        <p:nvSpPr>
          <p:cNvPr id="30" name="Carré corné 29"/>
          <p:cNvSpPr>
            <a:spLocks noChangeArrowheads="1"/>
          </p:cNvSpPr>
          <p:nvPr/>
        </p:nvSpPr>
        <p:spPr bwMode="auto">
          <a:xfrm>
            <a:off x="5360988" y="5157788"/>
            <a:ext cx="1728787" cy="863600"/>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eaLnBrk="1" hangingPunct="1">
              <a:defRPr/>
            </a:pPr>
            <a:r>
              <a:rPr lang="fr-FR" altLang="fr-FR" sz="1600" dirty="0" smtClean="0">
                <a:solidFill>
                  <a:srgbClr val="000000"/>
                </a:solidFill>
                <a:latin typeface="+mn-lt"/>
                <a:cs typeface="+mn-cs"/>
              </a:rPr>
              <a:t>Acceptation </a:t>
            </a:r>
            <a:r>
              <a:rPr lang="fr-FR" altLang="fr-FR" sz="1600" dirty="0">
                <a:solidFill>
                  <a:srgbClr val="000000"/>
                </a:solidFill>
                <a:latin typeface="+mn-lt"/>
                <a:cs typeface="+mn-cs"/>
              </a:rPr>
              <a:t>par </a:t>
            </a:r>
            <a:r>
              <a:rPr lang="fr-FR" altLang="fr-FR" sz="1600" dirty="0" smtClean="0">
                <a:solidFill>
                  <a:srgbClr val="000000"/>
                </a:solidFill>
                <a:latin typeface="+mn-lt"/>
                <a:cs typeface="+mn-cs"/>
              </a:rPr>
              <a:t/>
            </a:r>
            <a:br>
              <a:rPr lang="fr-FR" altLang="fr-FR" sz="1600" dirty="0" smtClean="0">
                <a:solidFill>
                  <a:srgbClr val="000000"/>
                </a:solidFill>
                <a:latin typeface="+mn-lt"/>
                <a:cs typeface="+mn-cs"/>
              </a:rPr>
            </a:br>
            <a:r>
              <a:rPr lang="fr-FR" altLang="fr-FR" sz="1600" dirty="0" smtClean="0">
                <a:solidFill>
                  <a:srgbClr val="000000"/>
                </a:solidFill>
                <a:latin typeface="+mn-lt"/>
                <a:cs typeface="+mn-cs"/>
              </a:rPr>
              <a:t>les </a:t>
            </a:r>
            <a:r>
              <a:rPr lang="fr-FR" altLang="fr-FR" sz="1600" dirty="0">
                <a:solidFill>
                  <a:srgbClr val="000000"/>
                </a:solidFill>
                <a:latin typeface="+mn-lt"/>
                <a:cs typeface="+mn-cs"/>
              </a:rPr>
              <a:t>Tiers</a:t>
            </a:r>
          </a:p>
        </p:txBody>
      </p:sp>
      <p:sp>
        <p:nvSpPr>
          <p:cNvPr id="31" name="Carré corné 30"/>
          <p:cNvSpPr>
            <a:spLocks noChangeArrowheads="1"/>
          </p:cNvSpPr>
          <p:nvPr/>
        </p:nvSpPr>
        <p:spPr bwMode="auto">
          <a:xfrm>
            <a:off x="7164388" y="5157788"/>
            <a:ext cx="1728787" cy="863600"/>
          </a:xfrm>
          <a:prstGeom prst="foldedCorner">
            <a:avLst>
              <a:gd name="adj" fmla="val 16667"/>
            </a:avLst>
          </a:prstGeom>
          <a:gradFill rotWithShape="1">
            <a:gsLst>
              <a:gs pos="0">
                <a:srgbClr val="FFFAF2"/>
              </a:gs>
              <a:gs pos="74001">
                <a:srgbClr val="FFD287"/>
              </a:gs>
              <a:gs pos="83000">
                <a:srgbClr val="FFD287"/>
              </a:gs>
              <a:gs pos="100000">
                <a:srgbClr val="FFE1AF"/>
              </a:gs>
            </a:gsLst>
            <a:lin ang="5400000" scaled="1"/>
          </a:gradFill>
          <a:ln w="9525">
            <a:solidFill>
              <a:srgbClr val="FFAA00"/>
            </a:solidFill>
            <a:round/>
            <a:headEnd/>
            <a:tailEnd/>
          </a:ln>
          <a:effectLst>
            <a:outerShdw dist="20000" dir="5400000" rotWithShape="0">
              <a:srgbClr val="808080">
                <a:alpha val="37999"/>
              </a:srgbClr>
            </a:outerShdw>
          </a:effectLst>
        </p:spPr>
        <p:txBody>
          <a:bodyPr lIns="0" tIns="36000" rIns="0" bIns="36000" anchor="ctr"/>
          <a:lstStyle/>
          <a:p>
            <a:pPr algn="ctr" eaLnBrk="1" hangingPunct="1">
              <a:defRPr/>
            </a:pPr>
            <a:r>
              <a:rPr lang="fr-FR" altLang="fr-FR" sz="1600" dirty="0" smtClean="0">
                <a:solidFill>
                  <a:srgbClr val="000000"/>
                </a:solidFill>
                <a:latin typeface="+mn-lt"/>
                <a:cs typeface="+mn-cs"/>
              </a:rPr>
              <a:t>Développement </a:t>
            </a:r>
            <a:r>
              <a:rPr lang="fr-FR" altLang="fr-FR" sz="1600" dirty="0">
                <a:solidFill>
                  <a:srgbClr val="000000"/>
                </a:solidFill>
                <a:latin typeface="+mn-lt"/>
                <a:cs typeface="+mn-cs"/>
              </a:rPr>
              <a:t>durable</a:t>
            </a:r>
          </a:p>
        </p:txBody>
      </p:sp>
      <p:sp>
        <p:nvSpPr>
          <p:cNvPr id="15" name="Rectangle à coins arrondis 14"/>
          <p:cNvSpPr/>
          <p:nvPr/>
        </p:nvSpPr>
        <p:spPr>
          <a:xfrm>
            <a:off x="539552" y="1204532"/>
            <a:ext cx="2736304" cy="1038697"/>
          </a:xfrm>
          <a:prstGeom prst="roundRect">
            <a:avLst/>
          </a:prstGeom>
          <a:solidFill>
            <a:schemeClr val="bg2"/>
          </a:solidFill>
        </p:spPr>
        <p:style>
          <a:lnRef idx="0">
            <a:schemeClr val="accent3"/>
          </a:lnRef>
          <a:fillRef idx="3">
            <a:schemeClr val="accent3"/>
          </a:fillRef>
          <a:effectRef idx="3">
            <a:schemeClr val="accent3"/>
          </a:effectRef>
          <a:fontRef idx="minor">
            <a:schemeClr val="lt1"/>
          </a:fontRef>
        </p:style>
        <p:txBody>
          <a:bodyPr anchor="ctr"/>
          <a:lstStyle/>
          <a:p>
            <a:pPr algn="ctr" eaLnBrk="1" hangingPunct="1">
              <a:defRPr/>
            </a:pPr>
            <a:r>
              <a:rPr lang="fr-FR" b="1" dirty="0">
                <a:solidFill>
                  <a:schemeClr val="bg1"/>
                </a:solidFill>
              </a:rPr>
              <a:t>Accroitre l’engagement</a:t>
            </a:r>
          </a:p>
          <a:p>
            <a:pPr algn="ctr" eaLnBrk="1" hangingPunct="1">
              <a:defRPr/>
            </a:pPr>
            <a:r>
              <a:rPr lang="fr-FR" b="1" dirty="0">
                <a:solidFill>
                  <a:schemeClr val="bg1"/>
                </a:solidFill>
              </a:rPr>
              <a:t> de </a:t>
            </a:r>
            <a:r>
              <a:rPr lang="fr-FR" b="1" dirty="0" smtClean="0">
                <a:solidFill>
                  <a:schemeClr val="bg1"/>
                </a:solidFill>
              </a:rPr>
              <a:t>l’encadrement et des collaborateurs</a:t>
            </a:r>
            <a:endParaRPr lang="fr-FR" b="1" dirty="0">
              <a:solidFill>
                <a:schemeClr val="bg1"/>
              </a:solidFill>
            </a:endParaRPr>
          </a:p>
        </p:txBody>
      </p:sp>
      <p:sp>
        <p:nvSpPr>
          <p:cNvPr id="32" name="Rectangle à coins arrondis 31"/>
          <p:cNvSpPr/>
          <p:nvPr/>
        </p:nvSpPr>
        <p:spPr>
          <a:xfrm>
            <a:off x="539552" y="3160807"/>
            <a:ext cx="2736304" cy="1038697"/>
          </a:xfrm>
          <a:prstGeom prst="roundRect">
            <a:avLst/>
          </a:prstGeom>
          <a:solidFill>
            <a:schemeClr val="accent1"/>
          </a:solidFill>
        </p:spPr>
        <p:style>
          <a:lnRef idx="0">
            <a:schemeClr val="accent3"/>
          </a:lnRef>
          <a:fillRef idx="3">
            <a:schemeClr val="accent3"/>
          </a:fillRef>
          <a:effectRef idx="3">
            <a:schemeClr val="accent3"/>
          </a:effectRef>
          <a:fontRef idx="minor">
            <a:schemeClr val="lt1"/>
          </a:fontRef>
        </p:style>
        <p:txBody>
          <a:bodyPr anchor="ctr"/>
          <a:lstStyle/>
          <a:p>
            <a:pPr algn="ctr" eaLnBrk="1" hangingPunct="1">
              <a:defRPr/>
            </a:pPr>
            <a:r>
              <a:rPr lang="fr-FR" b="1" dirty="0">
                <a:solidFill>
                  <a:schemeClr val="bg1"/>
                </a:solidFill>
              </a:rPr>
              <a:t>Mettre en œuvre les méthodes </a:t>
            </a:r>
          </a:p>
          <a:p>
            <a:pPr algn="ctr" eaLnBrk="1" hangingPunct="1">
              <a:defRPr/>
            </a:pPr>
            <a:r>
              <a:rPr lang="fr-FR" b="1" dirty="0">
                <a:solidFill>
                  <a:schemeClr val="bg1"/>
                </a:solidFill>
              </a:rPr>
              <a:t>et pratiques HSE</a:t>
            </a:r>
          </a:p>
        </p:txBody>
      </p:sp>
      <p:sp>
        <p:nvSpPr>
          <p:cNvPr id="33" name="Rectangle à coins arrondis 32"/>
          <p:cNvSpPr/>
          <p:nvPr/>
        </p:nvSpPr>
        <p:spPr>
          <a:xfrm>
            <a:off x="539552" y="5085969"/>
            <a:ext cx="2736304" cy="1094628"/>
          </a:xfrm>
          <a:prstGeom prst="roundRect">
            <a:avLst/>
          </a:prstGeom>
          <a:solidFill>
            <a:schemeClr val="accent6"/>
          </a:solidFill>
        </p:spPr>
        <p:style>
          <a:lnRef idx="0">
            <a:schemeClr val="accent3"/>
          </a:lnRef>
          <a:fillRef idx="3">
            <a:schemeClr val="accent3"/>
          </a:fillRef>
          <a:effectRef idx="3">
            <a:schemeClr val="accent3"/>
          </a:effectRef>
          <a:fontRef idx="minor">
            <a:schemeClr val="lt1"/>
          </a:fontRef>
        </p:style>
        <p:txBody>
          <a:bodyPr anchor="ctr"/>
          <a:lstStyle/>
          <a:p>
            <a:pPr algn="ctr" eaLnBrk="1" hangingPunct="1">
              <a:defRPr/>
            </a:pPr>
            <a:r>
              <a:rPr lang="fr-FR" b="1" dirty="0">
                <a:solidFill>
                  <a:schemeClr val="bg1"/>
                </a:solidFill>
              </a:rPr>
              <a:t>Améliorer la transparence et la communication avec les Tiers</a:t>
            </a:r>
          </a:p>
        </p:txBody>
      </p:sp>
      <p:sp>
        <p:nvSpPr>
          <p:cNvPr id="20505" name="Espace réservé du numéro de diapositive 1"/>
          <p:cNvSpPr>
            <a:spLocks noGrp="1"/>
          </p:cNvSpPr>
          <p:nvPr>
            <p:ph type="sldNum" sz="quarter" idx="11"/>
          </p:nvPr>
        </p:nvSpPr>
        <p:spPr bwMode="auto">
          <a:noFill/>
          <a:ln>
            <a:miter lim="800000"/>
            <a:headEnd/>
            <a:tailEnd/>
          </a:ln>
        </p:spPr>
        <p:txBody>
          <a:bodyPr/>
          <a:lstStyle/>
          <a:p>
            <a:fld id="{BC4C327C-26D0-424D-ADD3-6BA869CAC491}" type="slidenum">
              <a:rPr lang="fr-FR" altLang="fr-FR"/>
              <a:pPr/>
              <a:t>5</a:t>
            </a:fld>
            <a:endParaRPr lang="fr-FR" altLang="fr-FR"/>
          </a:p>
        </p:txBody>
      </p:sp>
      <p:sp>
        <p:nvSpPr>
          <p:cNvPr id="21" name="Espace réservé du pied de page 3"/>
          <p:cNvSpPr>
            <a:spLocks noGrp="1"/>
          </p:cNvSpPr>
          <p:nvPr>
            <p:ph type="ftr" sz="quarter" idx="4294967295"/>
          </p:nvPr>
        </p:nvSpPr>
        <p:spPr bwMode="auto">
          <a:xfrm>
            <a:off x="457200" y="6411913"/>
            <a:ext cx="5562600" cy="365125"/>
          </a:xfrm>
          <a:prstGeom prst="rect">
            <a:avLst/>
          </a:prstGeom>
          <a:noFill/>
          <a:ln>
            <a:miter lim="800000"/>
            <a:headEnd/>
            <a:tailEnd/>
          </a:ln>
        </p:spPr>
        <p:txBody>
          <a:bodyPr/>
          <a:lstStyle/>
          <a:p>
            <a:r>
              <a:rPr lang="fr-FR" altLang="fr-FR" sz="1000" dirty="0" smtClean="0">
                <a:latin typeface="Arial" pitchFamily="34" charset="0"/>
                <a:cs typeface="Helvetica" pitchFamily="34" charset="0"/>
              </a:rPr>
              <a:t>Kit intégration H3SE - TCG 1.3 – La charte HSEQ – V2</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fade">
                                      <p:cBhvr>
                                        <p:cTn id="13" dur="500"/>
                                        <p:tgtEl>
                                          <p:spTgt spid="2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fade">
                                      <p:cBhvr>
                                        <p:cTn id="16" dur="500"/>
                                        <p:tgtEl>
                                          <p:spTgt spid="2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fade">
                                      <p:cBhvr>
                                        <p:cTn id="21" dur="500"/>
                                        <p:tgtEl>
                                          <p:spTgt spid="3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fade">
                                      <p:cBhvr>
                                        <p:cTn id="24" dur="500"/>
                                        <p:tgtEl>
                                          <p:spTgt spid="25"/>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500"/>
                                        <p:tgtEl>
                                          <p:spTgt spid="2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fade">
                                      <p:cBhvr>
                                        <p:cTn id="30" dur="500"/>
                                        <p:tgtEl>
                                          <p:spTgt spid="27"/>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fade">
                                      <p:cBhvr>
                                        <p:cTn id="33" dur="500"/>
                                        <p:tgtEl>
                                          <p:spTgt spid="28"/>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6"/>
                                        </p:tgtEl>
                                        <p:attrNameLst>
                                          <p:attrName>style.visibility</p:attrName>
                                        </p:attrNameLst>
                                      </p:cBhvr>
                                      <p:to>
                                        <p:strVal val="visible"/>
                                      </p:to>
                                    </p:set>
                                    <p:animEffect transition="in" filter="fade">
                                      <p:cBhvr>
                                        <p:cTn id="38" dur="500"/>
                                        <p:tgtEl>
                                          <p:spTgt spid="36"/>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fade">
                                      <p:cBhvr>
                                        <p:cTn id="41" dur="500"/>
                                        <p:tgtEl>
                                          <p:spTgt spid="23"/>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0"/>
                                        </p:tgtEl>
                                        <p:attrNameLst>
                                          <p:attrName>style.visibility</p:attrName>
                                        </p:attrNameLst>
                                      </p:cBhvr>
                                      <p:to>
                                        <p:strVal val="visible"/>
                                      </p:to>
                                    </p:set>
                                    <p:animEffect transition="in" filter="fade">
                                      <p:cBhvr>
                                        <p:cTn id="44" dur="500"/>
                                        <p:tgtEl>
                                          <p:spTgt spid="30"/>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fade">
                                      <p:cBhvr>
                                        <p:cTn id="47" dur="500"/>
                                        <p:tgtEl>
                                          <p:spTgt spid="31"/>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500"/>
                                        <p:tgtEl>
                                          <p:spTgt spid="1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nodeType="clickEffect">
                                  <p:stCondLst>
                                    <p:cond delay="0"/>
                                  </p:stCondLst>
                                  <p:childTnLst>
                                    <p:set>
                                      <p:cBhvr>
                                        <p:cTn id="56" dur="1" fill="hold">
                                          <p:stCondLst>
                                            <p:cond delay="0"/>
                                          </p:stCondLst>
                                        </p:cTn>
                                        <p:tgtEl>
                                          <p:spTgt spid="32"/>
                                        </p:tgtEl>
                                        <p:attrNameLst>
                                          <p:attrName>style.visibility</p:attrName>
                                        </p:attrNameLst>
                                      </p:cBhvr>
                                      <p:to>
                                        <p:strVal val="visible"/>
                                      </p:to>
                                    </p:set>
                                    <p:animEffect transition="in" filter="fade">
                                      <p:cBhvr>
                                        <p:cTn id="57" dur="500"/>
                                        <p:tgtEl>
                                          <p:spTgt spid="32"/>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nodeType="clickEffect">
                                  <p:stCondLst>
                                    <p:cond delay="0"/>
                                  </p:stCondLst>
                                  <p:childTnLst>
                                    <p:set>
                                      <p:cBhvr>
                                        <p:cTn id="61" dur="1" fill="hold">
                                          <p:stCondLst>
                                            <p:cond delay="0"/>
                                          </p:stCondLst>
                                        </p:cTn>
                                        <p:tgtEl>
                                          <p:spTgt spid="33"/>
                                        </p:tgtEl>
                                        <p:attrNameLst>
                                          <p:attrName>style.visibility</p:attrName>
                                        </p:attrNameLst>
                                      </p:cBhvr>
                                      <p:to>
                                        <p:strVal val="visible"/>
                                      </p:to>
                                    </p:set>
                                    <p:animEffect transition="in" filter="fade">
                                      <p:cBhvr>
                                        <p:cTn id="62"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5" grpId="0" animBg="1"/>
      <p:bldP spid="18"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Lst>
  </p:timing>
</p:sld>
</file>

<file path=ppt/theme/theme1.xml><?xml version="1.0" encoding="utf-8"?>
<a:theme xmlns:a="http://schemas.openxmlformats.org/drawingml/2006/main" name="TOTAL-FR-modele rouge fonce">
  <a:themeElements>
    <a:clrScheme name="TOTAL CORPO">
      <a:dk1>
        <a:sysClr val="windowText" lastClr="000000"/>
      </a:dk1>
      <a:lt1>
        <a:sysClr val="window" lastClr="FFFFFF"/>
      </a:lt1>
      <a:dk2>
        <a:srgbClr val="707173"/>
      </a:dk2>
      <a:lt2>
        <a:srgbClr val="00A37F"/>
      </a:lt2>
      <a:accent1>
        <a:srgbClr val="4A96CD"/>
      </a:accent1>
      <a:accent2>
        <a:srgbClr val="F39800"/>
      </a:accent2>
      <a:accent3>
        <a:srgbClr val="E20031"/>
      </a:accent3>
      <a:accent4>
        <a:srgbClr val="004494"/>
      </a:accent4>
      <a:accent5>
        <a:srgbClr val="E8561E"/>
      </a:accent5>
      <a:accent6>
        <a:srgbClr val="97B2AD"/>
      </a:accent6>
      <a:hlink>
        <a:srgbClr val="175A99"/>
      </a:hlink>
      <a:folHlink>
        <a:srgbClr val="B12F87"/>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FR PPT ROUGE FONCE LOGO.pptx" id="{61CC4C7C-92FC-429F-A50D-CFA4B2695BBB}" vid="{B8EC27D0-A928-40AB-9C2D-136AEEA527D0}"/>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TOTAL-FR-modele rouge fonce</Template>
  <TotalTime>3</TotalTime>
  <Words>347</Words>
  <Application>Microsoft Office PowerPoint</Application>
  <PresentationFormat>Affichage à l'écran (4:3)</PresentationFormat>
  <Paragraphs>84</Paragraphs>
  <Slides>5</Slides>
  <Notes>3</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TOTAL-FR-modele rouge fonce</vt:lpstr>
      <vt:lpstr>LA charte HSEQ</vt:lpstr>
      <vt:lpstr>LES OBJECTIFS DU MODULE</vt:lpstr>
      <vt:lpstr>Charte Sécurité, Santé, Environnement, Qualité </vt:lpstr>
      <vt:lpstr>Identifier les éléments de la politique hse du groupe</vt:lpstr>
      <vt:lpstr>Identifier les elements de la politique hse du groupe</vt:lpstr>
    </vt:vector>
  </TitlesOfParts>
  <Company>TOTAL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charte HSEQ</dc:title>
  <dc:creator>J0489914</dc:creator>
  <cp:lastModifiedBy>J0489914</cp:lastModifiedBy>
  <cp:revision>1</cp:revision>
  <dcterms:created xsi:type="dcterms:W3CDTF">2017-09-21T08:19:42Z</dcterms:created>
  <dcterms:modified xsi:type="dcterms:W3CDTF">2017-09-21T08:22:58Z</dcterms:modified>
</cp:coreProperties>
</file>