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92" autoAdjust="0"/>
  </p:normalViewPr>
  <p:slideViewPr>
    <p:cSldViewPr snapToObjects="1">
      <p:cViewPr>
        <p:scale>
          <a:sx n="121" d="100"/>
          <a:sy n="121" d="100"/>
        </p:scale>
        <p:origin x="-1248" y="-3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D670DA4-3736-40D0-830E-6612A5135E7A}" type="slidenum">
              <a:rPr/>
              <a:pPr/>
              <a:t>2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it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it" b="1" i="1" u="none" baseline="0"/>
              <a:t>Diapositiva animata</a:t>
            </a:r>
          </a:p>
          <a:p>
            <a:pPr algn="l" rtl="0" eaLnBrk="1" hangingPunct="1">
              <a:defRPr/>
            </a:pPr>
            <a:r>
              <a:rPr lang="it" b="0" i="0" u="none" baseline="0"/>
              <a:t>5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Presentare l'obiettivo del laboratorio: individuare gli elementi fondamentali della politica HSE del gruppo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Proporre di fare dei gruppi (5 o 6 gruppi al massimo) distribuendo i partecipanti di ciascuna divisione.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Distribuire:  Paperboard + Post-it grossi + pennarelli + Carta HSE per ogni gruppo</a:t>
            </a:r>
          </a:p>
          <a:p>
            <a:pPr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" b="0" i="0" u="none" baseline="0"/>
              <a:t>10 min circa: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Fase 1: Chiedere ai gruppi di elencare 10 temi chiave della carta HSE di TOTAL ed associarli con il N° dell'articolo.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Non più di 4 parole per tema.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Un tema per post-It (scrivere sufficientemente grosso con il pennarello) </a:t>
            </a:r>
          </a:p>
          <a:p>
            <a:pPr algn="l" rtl="0" eaLnBrk="1" hangingPunct="1">
              <a:defRPr/>
            </a:pPr>
            <a:r>
              <a:rPr lang="it" b="0" i="0" u="none" baseline="0"/>
              <a:t>8 min circa: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Giro di interventi dei gruppi con un relatore per gruppo che presenta le risposte</a:t>
            </a:r>
          </a:p>
          <a:p>
            <a:pPr marL="171450" indent="-17145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Risposte attese: Impegno Direzione Generale, cultura HSE, riconoscimento performance HSE dipendenti, gestione HSE dei partner, sistema management HSE, gestione delle crisi, valutazione dei rischi, rispetto della legislazione, Autorizzazione da terzi, sviluppo sostenibile.  </a:t>
            </a:r>
          </a:p>
          <a:p>
            <a:pPr algn="l" rtl="0" eaLnBrk="1" hangingPunct="1">
              <a:defRPr/>
            </a:pPr>
            <a:r>
              <a:rPr lang="it" b="0" i="0" u="none" baseline="0"/>
              <a:t>1 min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Cliccare per mostrare la correzione</a:t>
            </a:r>
          </a:p>
          <a:p>
            <a:pPr algn="l" rtl="0" eaLnBrk="1" hangingPunct="1">
              <a:defRPr/>
            </a:pPr>
            <a:endParaRPr lang="it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it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it" b="0" i="0" u="none" baseline="0"/>
              <a:t>Diapositiva animata</a:t>
            </a:r>
          </a:p>
          <a:p>
            <a:pPr algn="l" rtl="0" eaLnBrk="1" hangingPunct="1">
              <a:defRPr/>
            </a:pPr>
            <a:r>
              <a:rPr lang="it" b="0" i="0" u="none" baseline="0"/>
              <a:t>5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Fase 2: Chiedere ai gruppi di fare emergere 3 direttive principali dalla carta TOTAL.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Occorrerà:</a:t>
            </a:r>
          </a:p>
          <a:p>
            <a:pPr marL="628650" lvl="1" indent="-171450" algn="l" rtl="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" b="0" i="0" u="none" baseline="0"/>
              <a:t>Raccogliere i 10 temi (post-It) per direttiva sulla lavagna</a:t>
            </a:r>
            <a:endParaRPr lang="it" dirty="0" smtClean="0"/>
          </a:p>
          <a:p>
            <a:pPr marL="628650" lvl="1" indent="-171450" algn="l" rtl="0" eaLnBrk="1" hangingPunct="1">
              <a:buFontTx/>
              <a:buChar char="-"/>
              <a:defRPr/>
            </a:pPr>
            <a:r>
              <a:rPr lang="it" b="0" i="0" u="none" baseline="0"/>
              <a:t>Nominare ogni direttiva cominciando con un verbo d'azione (pennarello + lavagna).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Tipo di risposta attesa: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Direttiva 1: Accrescere l’impegno della dirigenza 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Direttiva 2: Sviluppare i metodi e le pratiche HSE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Direttiva 3: Migliorare la trasparenza e la comunicazione con i terzi</a:t>
            </a:r>
          </a:p>
          <a:p>
            <a:pPr algn="l" rtl="0" eaLnBrk="1" hangingPunct="1">
              <a:defRPr/>
            </a:pPr>
            <a:r>
              <a:rPr lang="it" b="0" i="0" u="none" baseline="0"/>
              <a:t>1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it" b="0" i="0" u="none" baseline="0"/>
              <a:t>Cliccare per mostrare la correzione</a:t>
            </a:r>
          </a:p>
          <a:p>
            <a:pPr algn="l" rtl="0" eaLnBrk="1" hangingPunct="1">
              <a:defRPr/>
            </a:pPr>
            <a:endParaRPr lang="it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i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it" b="1" i="0" u="none" baseline="0">
                <a:ea typeface="+mj-ea"/>
              </a:rPr>
              <a:t>La Carta HSEQ</a:t>
            </a:r>
            <a:endParaRPr lang="it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it" b="0" i="0" u="none" baseline="0">
                <a:cs typeface="Arial" pitchFamily="34" charset="0"/>
              </a:rPr>
              <a:t>Kit inserimento H3SE</a:t>
            </a:r>
          </a:p>
          <a:p>
            <a:pPr algn="l" rtl="0" eaLnBrk="1" hangingPunct="1"/>
            <a:r>
              <a:rPr lang="it" b="0" i="0" u="none" baseline="0">
                <a:cs typeface="Arial" pitchFamily="34" charset="0"/>
              </a:rPr>
              <a:t>Modulo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it" b="1" i="0" u="none" baseline="0"/>
              <a:t>GLI OBIETTIVI DEL MODULO</a:t>
            </a:r>
            <a:endParaRPr lang="i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lang="it" b="0" i="0" u="none" baseline="0">
                <a:cs typeface="Arial" pitchFamily="34" charset="0"/>
              </a:rPr>
              <a:t>Al termine di questo modulo:</a:t>
            </a:r>
          </a:p>
          <a:p>
            <a:pPr marL="0" indent="0" algn="l" rtl="0"/>
            <a:endParaRPr lang="it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it" b="0" i="0" u="none" baseline="0">
                <a:cs typeface="Arial" pitchFamily="34" charset="0"/>
              </a:rPr>
              <a:t>Farete il collegamento tra il valore sicurezza e la carta HSEQ del gruppo.</a:t>
            </a:r>
          </a:p>
          <a:p>
            <a:pPr marL="263525" indent="-263525" algn="just" rtl="0"/>
            <a:endParaRPr lang="it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it" b="0" i="0" u="none" baseline="0">
                <a:cs typeface="Arial" pitchFamily="34" charset="0"/>
              </a:rPr>
              <a:t>Conoscerete la carta HSEQ e saprete spiegarne i principi.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it" b="0" i="0" u="none" baseline="0">
                <a:latin typeface="Arial" pitchFamily="34" charset="0"/>
                <a:cs typeface="Helvetica" pitchFamily="34" charset="0"/>
              </a:rPr>
              <a:t>Kit di inserimento H3SE - TCG 1.3 – La carta HSEQ – V2</a:t>
            </a:r>
            <a:endParaRPr lang="it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A29D44D-D564-4F21-87C7-E8BA5F4CC2B3}" type="slidenum">
              <a:rPr/>
              <a:pPr/>
              <a:t>2</a:t>
            </a:fld>
            <a:endParaRPr lang="it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it" b="1" i="0" u="none" cap="none" baseline="0">
                <a:cs typeface="Arial" pitchFamily="34" charset="0"/>
              </a:rPr>
              <a:t>Carta Sicurezza, Salute, Ambiente, Qualità</a:t>
            </a:r>
            <a:r>
              <a:rPr lang="it" cap="none">
                <a:cs typeface="Arial" pitchFamily="34" charset="0"/>
              </a:rPr>
              <a:t/>
            </a:r>
            <a:br>
              <a:rPr lang="it" cap="none">
                <a:cs typeface="Arial" pitchFamily="34" charset="0"/>
              </a:rPr>
            </a:br>
            <a:endParaRPr lang="it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it" b="1" i="1" u="none" baseline="0">
                <a:solidFill>
                  <a:srgbClr val="002060"/>
                </a:solidFill>
              </a:rPr>
              <a:t>Articolo 1 </a:t>
            </a:r>
          </a:p>
          <a:p>
            <a:pPr algn="just" rtl="0" eaLnBrk="1" hangingPunct="1"/>
            <a:r>
              <a:rPr lang="it" b="0" i="0" u="none" baseline="0"/>
              <a:t>“Total mette davanti alle sue priorità la sicurezza, la protezione interna, la salute, il rispetto dell'ambiente, la soddisfazione dei suoi clienti, l'ascolto ed il dialogo con tutti i suoi stakeholders.”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F6D146B-E0B7-4BC6-A16A-D04FA1857B39}" type="slidenum">
              <a:rPr/>
              <a:pPr/>
              <a:t>3</a:t>
            </a:fld>
            <a:endParaRPr lang="it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it" b="0" i="0" u="none" baseline="0">
                <a:latin typeface="Arial" pitchFamily="34" charset="0"/>
                <a:cs typeface="Helvetica" pitchFamily="34" charset="0"/>
              </a:rPr>
              <a:t>Kit di inserimento H3SE - TCG 1.3 – La carta HSEQ – V2</a:t>
            </a:r>
            <a:endParaRPr lang="it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568952" cy="635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it" sz="2000" b="1" i="0" u="none" baseline="0" dirty="0"/>
              <a:t>Identificare gli elementi della politica hse del gruppo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it" b="0" i="0" u="none" baseline="0"/>
              <a:t>Impegno HSE</a:t>
            </a:r>
          </a:p>
          <a:p>
            <a:pPr algn="ctr" rtl="0" eaLnBrk="1" hangingPunct="1"/>
            <a:r>
              <a:rPr lang="it" b="0" i="0" u="none" baseline="0"/>
              <a:t>Direzione Generale</a:t>
            </a:r>
            <a:endParaRPr lang="it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Rispetto della </a:t>
            </a:r>
            <a:r>
              <a:rPr lang="it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it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legislazione</a:t>
            </a:r>
            <a:endParaRPr lang="it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Cultura HSE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it" b="0" i="0" u="none" baseline="0">
                <a:solidFill>
                  <a:srgbClr val="000000"/>
                </a:solidFill>
              </a:rPr>
              <a:t>Gestione HSE</a:t>
            </a:r>
          </a:p>
          <a:p>
            <a:pPr algn="ctr" rtl="0" eaLnBrk="1" hangingPunct="1"/>
            <a:r>
              <a:rPr lang="it" b="0" i="0" u="none" baseline="0">
                <a:solidFill>
                  <a:srgbClr val="000000"/>
                </a:solidFill>
              </a:rPr>
              <a:t> dei partner </a:t>
            </a:r>
            <a:endParaRPr lang="it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Valutazione dei rischi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Sistema di management </a:t>
            </a:r>
          </a:p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Gestione delle crisi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Riconoscimento performance HSE </a:t>
            </a:r>
          </a:p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dipendenti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Autorizzazione da</a:t>
            </a:r>
            <a:r>
              <a:rPr lang="it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it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 terzi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b="0" i="0" u="none" baseline="0">
                <a:solidFill>
                  <a:srgbClr val="000000"/>
                </a:solidFill>
                <a:latin typeface="+mn-lt"/>
                <a:cs typeface="+mn-cs"/>
              </a:rPr>
              <a:t>Sviluppo sostenibile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67830189-CB38-4F42-A5F2-3923D3E5A516}" type="slidenum">
              <a:rPr/>
              <a:pPr/>
              <a:t>4</a:t>
            </a:fld>
            <a:endParaRPr lang="it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it" sz="1000" b="0" i="0" u="none" baseline="0">
                <a:latin typeface="Arial" pitchFamily="34" charset="0"/>
                <a:cs typeface="Helvetica" pitchFamily="34" charset="0"/>
              </a:rPr>
              <a:t>Kit di inserimento H3SE - TCG 1.3 – La carta HSEQ – V2</a:t>
            </a:r>
            <a:endParaRPr lang="it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i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i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it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512175" cy="635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it" sz="2000" b="1" i="0" u="none" baseline="0" dirty="0"/>
              <a:t>Identificare gli elementi della politica hse del gruppo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it" sz="1600" b="0" i="0" u="none" baseline="0">
                <a:solidFill>
                  <a:srgbClr val="000000"/>
                </a:solidFill>
              </a:rPr>
              <a:t>Impegno HSE</a:t>
            </a:r>
          </a:p>
          <a:p>
            <a:pPr algn="ctr" rtl="0" eaLnBrk="1" hangingPunct="1"/>
            <a:r>
              <a:rPr lang="it" sz="1600" b="0" i="0" u="none" baseline="0">
                <a:solidFill>
                  <a:srgbClr val="000000"/>
                </a:solidFill>
              </a:rPr>
              <a:t>Direzione Generale</a:t>
            </a:r>
            <a:endParaRPr lang="it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Rispetto della </a:t>
            </a:r>
            <a:r>
              <a:rPr lang="it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it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legislazione</a:t>
            </a:r>
            <a:endParaRPr lang="it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Cultura HSE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it" sz="1600" b="0" i="0" u="none" baseline="0">
                <a:solidFill>
                  <a:srgbClr val="000000"/>
                </a:solidFill>
              </a:rPr>
              <a:t>Gestione HSE</a:t>
            </a:r>
          </a:p>
          <a:p>
            <a:pPr algn="ctr" rtl="0" eaLnBrk="1" hangingPunct="1"/>
            <a:r>
              <a:rPr lang="it" sz="1600" b="0" i="0" u="none" baseline="0">
                <a:solidFill>
                  <a:srgbClr val="000000"/>
                </a:solidFill>
              </a:rPr>
              <a:t> dei partner </a:t>
            </a:r>
            <a:endParaRPr lang="it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Valutazione dei rischi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Sistema di management </a:t>
            </a:r>
          </a:p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Gestione delle crisi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Riconoscimento performance HSE </a:t>
            </a:r>
          </a:p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dipendenti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Autorizzazione da</a:t>
            </a:r>
            <a:r>
              <a:rPr lang="it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it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 terzi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it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Sviluppo sostenibile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it" b="1" i="0" u="none" baseline="0">
                <a:solidFill>
                  <a:schemeClr val="bg1"/>
                </a:solidFill>
              </a:rPr>
              <a:t>Accrescere l’impegno</a:t>
            </a:r>
          </a:p>
          <a:p>
            <a:pPr algn="ctr" rtl="0" eaLnBrk="1" hangingPunct="1">
              <a:defRPr/>
            </a:pPr>
            <a:r>
              <a:rPr lang="it" b="1" i="0" u="none" baseline="0">
                <a:solidFill>
                  <a:schemeClr val="bg1"/>
                </a:solidFill>
              </a:rPr>
              <a:t> della dirigenza e dei dipendenti</a:t>
            </a:r>
            <a:endParaRPr lang="it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it" b="1" i="0" u="none" baseline="0">
                <a:solidFill>
                  <a:schemeClr val="bg1"/>
                </a:solidFill>
              </a:rPr>
              <a:t>Implementare i metodi </a:t>
            </a:r>
          </a:p>
          <a:p>
            <a:pPr algn="ctr" rtl="0" eaLnBrk="1" hangingPunct="1">
              <a:defRPr/>
            </a:pPr>
            <a:r>
              <a:rPr lang="it" b="1" i="0" u="none" baseline="0">
                <a:solidFill>
                  <a:schemeClr val="bg1"/>
                </a:solidFill>
              </a:rPr>
              <a:t>e le pratiche HSE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it" b="1" i="0" u="none" baseline="0">
                <a:solidFill>
                  <a:schemeClr val="bg1"/>
                </a:solidFill>
              </a:rPr>
              <a:t>Migliorare la trasparenza e la comunicazione con i terzi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C4C327C-26D0-424D-ADD3-6BA869CAC491}" type="slidenum">
              <a:rPr/>
              <a:pPr/>
              <a:t>5</a:t>
            </a:fld>
            <a:endParaRPr lang="it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it" sz="1000" b="0" i="0" u="none" baseline="0">
                <a:latin typeface="Arial" pitchFamily="34" charset="0"/>
                <a:cs typeface="Helvetica" pitchFamily="34" charset="0"/>
              </a:rPr>
              <a:t>Kit di inserimento H3SE - TCG 1.3 – La carta HSEQ – V2</a:t>
            </a:r>
            <a:endParaRPr lang="it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472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La Carta HSEQ</vt:lpstr>
      <vt:lpstr>GLI OBIETTIVI DEL MODULO</vt:lpstr>
      <vt:lpstr>Carta Sicurezza, Salute, Ambiente, Qualità </vt:lpstr>
      <vt:lpstr>Identificare gli elementi della politica hse del gruppo</vt:lpstr>
      <vt:lpstr>Identificare gli elementi della politica hse del gruppo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21</cp:revision>
  <dcterms:created xsi:type="dcterms:W3CDTF">2015-09-07T13:13:13Z</dcterms:created>
  <dcterms:modified xsi:type="dcterms:W3CDTF">2017-06-07T20:48:54Z</dcterms:modified>
</cp:coreProperties>
</file>