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7"/>
  </p:notesMasterIdLst>
  <p:handoutMasterIdLst>
    <p:handoutMasterId r:id="rId8"/>
  </p:handoutMasterIdLst>
  <p:sldIdLst>
    <p:sldId id="256" r:id="rId2"/>
    <p:sldId id="267" r:id="rId3"/>
    <p:sldId id="258" r:id="rId4"/>
    <p:sldId id="264" r:id="rId5"/>
    <p:sldId id="265" r:id="rId6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A00"/>
    <a:srgbClr val="3876AF"/>
    <a:srgbClr val="133C75"/>
    <a:srgbClr val="BD2B0B"/>
    <a:srgbClr val="7ABFC0"/>
    <a:srgbClr val="CAEBEA"/>
    <a:srgbClr val="55DD61"/>
    <a:srgbClr val="3AAF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94692" autoAdjust="0"/>
  </p:normalViewPr>
  <p:slideViewPr>
    <p:cSldViewPr snapToObjects="1">
      <p:cViewPr varScale="1">
        <p:scale>
          <a:sx n="95" d="100"/>
          <a:sy n="95" d="100"/>
        </p:scale>
        <p:origin x="-90" y="-240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50583C2B-EA8D-4E52-8F53-19AA758C63AA}" type="datetimeFigureOut">
              <a:rPr lang="fr-FR" altLang="fr-FR"/>
              <a:pPr/>
              <a:t>17/03/2017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66468400-648E-452C-B950-47C2401378A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110385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26E3439C-C2D1-492F-BB92-85B3C781FB18}" type="datetimeFigureOut">
              <a:rPr lang="fr-FR" altLang="fr-FR"/>
              <a:pPr/>
              <a:t>17/03/2017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D670DA4-3736-40D0-830E-6612A5135E7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5855169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nl"/>
              <a:t/>
            </a:r>
            <a:fld id="{DD670DA4-3736-40D0-830E-6612A5135E7A}" type="slidenum">
              <a:rPr/>
              <a:pPr/>
              <a:t>2</a:t>
            </a:fld>
            <a:endParaRPr lang="nl" altLang="fr-FR"/>
          </a:p>
        </p:txBody>
      </p:sp>
    </p:spTree>
    <p:extLst>
      <p:ext uri="{BB962C8B-B14F-4D97-AF65-F5344CB8AC3E}">
        <p14:creationId xmlns:p14="http://schemas.microsoft.com/office/powerpoint/2010/main" xmlns="" val="88294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algn="l" rtl="0">
              <a:tabLst>
                <a:tab pos="0" algn="l"/>
                <a:tab pos="444500" algn="l"/>
                <a:tab pos="892175" algn="l"/>
                <a:tab pos="1339850" algn="l"/>
                <a:tab pos="1785938" algn="l"/>
                <a:tab pos="2233613" algn="l"/>
                <a:tab pos="2681288" algn="l"/>
                <a:tab pos="3128963" algn="l"/>
                <a:tab pos="3575050" algn="l"/>
                <a:tab pos="4022725" algn="l"/>
                <a:tab pos="4470400" algn="l"/>
                <a:tab pos="4916488" algn="l"/>
                <a:tab pos="5364163" algn="l"/>
                <a:tab pos="5811838" algn="l"/>
                <a:tab pos="6259513" algn="l"/>
                <a:tab pos="6705600" algn="l"/>
                <a:tab pos="7153275" algn="l"/>
                <a:tab pos="7600950" algn="l"/>
                <a:tab pos="8047038" algn="l"/>
                <a:tab pos="8494713" algn="l"/>
                <a:tab pos="8942388" algn="l"/>
              </a:tabLst>
            </a:pPr>
            <a:r>
              <a:rPr b="0" i="0" u="none" baseline="0" lang="nl"/>
              <a:t/>
            </a:r>
            <a:fld id="{485E933B-FD46-4889-AA03-994C6A2EDEE6}" type="slidenum">
              <a:rPr sz="11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pPr>
                <a:tabLst>
                  <a:tab pos="0" algn="l"/>
                  <a:tab pos="444500" algn="l"/>
                  <a:tab pos="892175" algn="l"/>
                  <a:tab pos="1339850" algn="l"/>
                  <a:tab pos="1785938" algn="l"/>
                  <a:tab pos="2233613" algn="l"/>
                  <a:tab pos="2681288" algn="l"/>
                  <a:tab pos="3128963" algn="l"/>
                  <a:tab pos="3575050" algn="l"/>
                  <a:tab pos="4022725" algn="l"/>
                  <a:tab pos="4470400" algn="l"/>
                  <a:tab pos="4916488" algn="l"/>
                  <a:tab pos="5364163" algn="l"/>
                  <a:tab pos="5811838" algn="l"/>
                  <a:tab pos="6259513" algn="l"/>
                  <a:tab pos="6705600" algn="l"/>
                  <a:tab pos="7153275" algn="l"/>
                  <a:tab pos="7600950" algn="l"/>
                  <a:tab pos="8047038" algn="l"/>
                  <a:tab pos="8494713" algn="l"/>
                  <a:tab pos="8942388" algn="l"/>
                </a:tabLst>
              </a:pPr>
              <a:t>4</a:t>
            </a:fld>
            <a:endParaRPr lang="nl" altLang="fr-FR" sz="11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945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87913" cy="4464050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 algn="l" rtl="0">
              <a:defRPr/>
            </a:pPr>
            <a:r>
              <a:rPr b="1" i="1" u="none" baseline="0" lang="nl"/>
              <a:t>Animatiedia</a:t>
            </a:r>
          </a:p>
          <a:p>
            <a:pPr eaLnBrk="1" hangingPunct="1" algn="l" rtl="0">
              <a:defRPr/>
            </a:pPr>
            <a:r>
              <a:rPr b="0" i="0" u="none" baseline="0" lang="nl"/>
              <a:t>5 min: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nl"/>
              <a:t>Presenteer het doel van de workshop: fundamentele elementen van het HSE-beleid van de groep identificeren.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nl"/>
              <a:t>Stel voor om teams te vormen (maximaal 5 of 6 teams) met een verspreiding van de deelnemers van elke bedrijfstak.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nl"/>
              <a:t>Deel het materiaal uit:  paperboard + grote post-its + markers + HSE-charter van de groep voor elk team.</a:t>
            </a:r>
          </a:p>
          <a:p>
            <a:pPr eaLnBrk="1" fontAlgn="auto" hangingPunct="1" algn="l" rtl="0">
              <a:spcBef>
                <a:spcPts val="0"/>
              </a:spcBef>
              <a:spcAft>
                <a:spcPts val="0"/>
              </a:spcAft>
              <a:defRPr/>
            </a:pPr>
            <a:r>
              <a:rPr b="0" i="0" u="none" baseline="0" lang="nl"/>
              <a:t>Ongeveer 10 min: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nl"/>
              <a:t>Fase 1: Vraag aan de teams om 10 hoofdthema's te noteren van het HSE-charter van Total en ze te associëren met het nummer van het artikel. 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nl"/>
              <a:t>Niet meer dan 4 woorden per thema. 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nl"/>
              <a:t>Een thema per post-it (voldoende groot schrijven met een viltstift). </a:t>
            </a:r>
          </a:p>
          <a:p>
            <a:pPr eaLnBrk="1" hangingPunct="1" algn="l" rtl="0">
              <a:defRPr/>
            </a:pPr>
            <a:r>
              <a:rPr b="0" i="0" u="none" baseline="0" lang="nl"/>
              <a:t>Ongeveer 8 min: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nl"/>
              <a:t>Geef voor elk team een rapporteur het woord om de antwoorden op te lezen.</a:t>
            </a:r>
          </a:p>
          <a:p>
            <a:pPr marL="171450" indent="-171450" eaLnBrk="1" fontAlgn="auto" hangingPunct="1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b="0" i="0" u="none" baseline="0" lang="nl"/>
              <a:t>Verwachte antwoorden: engagement van de hoofddirectie, HSE-cultuur, erkenning van de HSE-prestaties van de medewerkers, HSE-management van de partners, HSE-managementsysteem, crisismanagement, risico-evaluatie, naleving van de wetgeving, acceptatie door derden, duurzame ontwikkeling.  </a:t>
            </a:r>
          </a:p>
          <a:p>
            <a:pPr eaLnBrk="1" hangingPunct="1" algn="l" rtl="0">
              <a:defRPr/>
            </a:pPr>
            <a:r>
              <a:rPr b="0" i="0" u="none" baseline="0" lang="nl"/>
              <a:t>1 min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nl"/>
              <a:t>Klik om de correctie te tonen.</a:t>
            </a:r>
          </a:p>
          <a:p>
            <a:pPr eaLnBrk="1" hangingPunct="1" algn="l" rtl="0">
              <a:defRPr/>
            </a:pPr>
            <a:endParaRPr lang="nl" altLang="fr-FR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933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algn="l" rtl="0">
              <a:tabLst>
                <a:tab pos="0" algn="l"/>
                <a:tab pos="444500" algn="l"/>
                <a:tab pos="892175" algn="l"/>
                <a:tab pos="1339850" algn="l"/>
                <a:tab pos="1785938" algn="l"/>
                <a:tab pos="2233613" algn="l"/>
                <a:tab pos="2681288" algn="l"/>
                <a:tab pos="3128963" algn="l"/>
                <a:tab pos="3575050" algn="l"/>
                <a:tab pos="4022725" algn="l"/>
                <a:tab pos="4470400" algn="l"/>
                <a:tab pos="4916488" algn="l"/>
                <a:tab pos="5364163" algn="l"/>
                <a:tab pos="5811838" algn="l"/>
                <a:tab pos="6259513" algn="l"/>
                <a:tab pos="6705600" algn="l"/>
                <a:tab pos="7153275" algn="l"/>
                <a:tab pos="7600950" algn="l"/>
                <a:tab pos="8047038" algn="l"/>
                <a:tab pos="8494713" algn="l"/>
                <a:tab pos="8942388" algn="l"/>
              </a:tabLst>
            </a:pPr>
            <a:r>
              <a:rPr b="0" i="0" u="none" baseline="0" lang="nl"/>
              <a:t/>
            </a:r>
            <a:fld id="{B68A4959-2B1E-4AA1-B805-AA2C9FEC9A93}" type="slidenum">
              <a:rPr sz="11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pPr>
                <a:tabLst>
                  <a:tab pos="0" algn="l"/>
                  <a:tab pos="444500" algn="l"/>
                  <a:tab pos="892175" algn="l"/>
                  <a:tab pos="1339850" algn="l"/>
                  <a:tab pos="1785938" algn="l"/>
                  <a:tab pos="2233613" algn="l"/>
                  <a:tab pos="2681288" algn="l"/>
                  <a:tab pos="3128963" algn="l"/>
                  <a:tab pos="3575050" algn="l"/>
                  <a:tab pos="4022725" algn="l"/>
                  <a:tab pos="4470400" algn="l"/>
                  <a:tab pos="4916488" algn="l"/>
                  <a:tab pos="5364163" algn="l"/>
                  <a:tab pos="5811838" algn="l"/>
                  <a:tab pos="6259513" algn="l"/>
                  <a:tab pos="6705600" algn="l"/>
                  <a:tab pos="7153275" algn="l"/>
                  <a:tab pos="7600950" algn="l"/>
                  <a:tab pos="8047038" algn="l"/>
                  <a:tab pos="8494713" algn="l"/>
                  <a:tab pos="8942388" algn="l"/>
                </a:tabLst>
              </a:pPr>
              <a:t>5</a:t>
            </a:fld>
            <a:endParaRPr lang="nl" altLang="fr-FR" sz="11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1507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87913" cy="4464050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 algn="l" rtl="0">
              <a:defRPr/>
            </a:pPr>
            <a:r>
              <a:rPr b="0" i="0" u="none" baseline="0" lang="nl"/>
              <a:t>Animatiedia</a:t>
            </a:r>
          </a:p>
          <a:p>
            <a:pPr eaLnBrk="1" hangingPunct="1" algn="l" rtl="0">
              <a:defRPr/>
            </a:pPr>
            <a:r>
              <a:rPr b="0" i="0" u="none" baseline="0" lang="nl"/>
              <a:t>5 min: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nl"/>
              <a:t>Fase 2: Vraag alle teams om de drie hoofdlijnen van het Total-charter te verwoorden. 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nl"/>
              <a:t>Werkwijze:</a:t>
            </a:r>
          </a:p>
          <a:p>
            <a:pPr marL="628650" lvl="1" indent="-171450" eaLnBrk="1" fontAlgn="auto" hangingPunct="1" algn="l" rtl="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b="0" i="0" u="none" baseline="0" lang="nl"/>
              <a:t>Groepeer de 10 thema's (post-it) per hoofdlijn op het paperboard.</a:t>
            </a:r>
            <a:endParaRPr lang="nl" dirty="0" smtClean="0"/>
          </a:p>
          <a:p>
            <a:pPr marL="628650" lvl="1" indent="-171450" eaLnBrk="1" hangingPunct="1" algn="l" rtl="0">
              <a:buFontTx/>
              <a:buChar char="-"/>
              <a:defRPr/>
            </a:pPr>
            <a:r>
              <a:rPr b="0" i="0" u="none" baseline="0" lang="nl"/>
              <a:t>Geef voor elke hoofdlijn een korte omschrijving beginnend met een werkwoord dat een actie aanduidt (marker + paperboard). 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nl"/>
              <a:t>Strekking van het verwachte antwoord:</a:t>
            </a:r>
          </a:p>
          <a:p>
            <a:pPr marL="628650" lvl="1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nl"/>
              <a:t>Hoofdlijn 1: Vergroten van het engagement van het kader en de medewerkers </a:t>
            </a:r>
          </a:p>
          <a:p>
            <a:pPr marL="628650" lvl="1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nl"/>
              <a:t>Hoofdlijn 2: Ontwikkelen van de HSE-methoden en handelswijzen</a:t>
            </a:r>
          </a:p>
          <a:p>
            <a:pPr marL="628650" lvl="1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nl"/>
              <a:t>Hoofdlijn 3: Verbeteren van de transparantie en de communicatie met derden</a:t>
            </a:r>
          </a:p>
          <a:p>
            <a:pPr eaLnBrk="1" hangingPunct="1" algn="l" rtl="0">
              <a:defRPr/>
            </a:pPr>
            <a:r>
              <a:rPr b="0" i="0" u="none" baseline="0" lang="nl"/>
              <a:t>1 min: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nl"/>
              <a:t>Klik om de correctie te tonen.</a:t>
            </a:r>
          </a:p>
          <a:p>
            <a:pPr eaLnBrk="1" hangingPunct="1" algn="l" rtl="0">
              <a:defRPr/>
            </a:pPr>
            <a:endParaRPr lang="nl" altLang="fr-FR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76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02584F-830C-4836-9487-F675E038D9B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Helvetica" pitchFamily="34" charset="0"/>
              </a:defRPr>
            </a:lvl1pPr>
          </a:lstStyle>
          <a:p>
            <a:r>
              <a:rPr lang="en-US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82D6AF-16A7-4E04-847C-28A5C9A6757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D6C3949B-A515-4D91-81B3-F8A5407B269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DAFFC4-A139-4C5C-ADEE-057CB4024B6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BBD161-2BD7-4B81-84DB-B142DD2F862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55605C7-F1F9-4B2B-AF68-8B14797646A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E9964F-3C22-478C-BCAA-75B31DFD790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59C672B-C567-4B85-8859-CC9D115E90E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5D91E06-3686-420E-A70D-A7A6BF56552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2A03BF-CB61-45B7-8A62-973FD3A4AB2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latin typeface="Arial" charset="0"/>
                <a:ea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Helvetica" pitchFamily="34" charset="0"/>
              </a:defRPr>
            </a:lvl1pPr>
          </a:lstStyle>
          <a:p>
            <a:fld id="{30F96869-20A8-4573-9A2A-023254F563EF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 algn="l" rtl="0"/>
            <a:endParaRPr lang="nl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nl">
                <a:ea typeface="+mj-ea"/>
              </a:rPr>
              <a:t>HET HSEQ-charter</a:t>
            </a:r>
            <a:endParaRPr lang="nl" dirty="0">
              <a:ea typeface="+mj-ea"/>
            </a:endParaRPr>
          </a:p>
        </p:txBody>
      </p:sp>
      <p:sp>
        <p:nvSpPr>
          <p:cNvPr id="15363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nl">
                <a:cs typeface="Arial" pitchFamily="34" charset="0"/>
              </a:rPr>
              <a:t>Integratieset H3SE</a:t>
            </a:r>
          </a:p>
          <a:p>
            <a:pPr eaLnBrk="1" hangingPunct="1" algn="l" rtl="0"/>
            <a:r>
              <a:rPr b="0" i="0" u="none" baseline="0" lang="nl">
                <a:cs typeface="Arial" pitchFamily="34" charset="0"/>
              </a:rPr>
              <a:t>Module TCG 1.3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nl"/>
              <a:t>DOELSTELLINGEN VAN DE MODULE</a:t>
            </a:r>
            <a:endParaRPr lang="nl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marL="0" indent="0" algn="l" rtl="0">
              <a:buFont typeface="Lucida Grande"/>
              <a:buNone/>
            </a:pPr>
            <a:r>
              <a:rPr b="0" i="0" u="none" baseline="0" lang="nl">
                <a:cs typeface="Arial" pitchFamily="34" charset="0"/>
              </a:rPr>
              <a:t>Aan het einde van deze module:</a:t>
            </a:r>
          </a:p>
          <a:p>
            <a:pPr marL="0" indent="0" algn="l" rtl="0"/>
            <a:endParaRPr lang="nl" altLang="fr-FR" dirty="0" smtClean="0">
              <a:cs typeface="Arial" pitchFamily="34" charset="0"/>
            </a:endParaRPr>
          </a:p>
          <a:p>
            <a:pPr marL="263525" indent="-263525" algn="just" rtl="0"/>
            <a:r>
              <a:rPr b="0" i="0" u="none" baseline="0" lang="nl">
                <a:cs typeface="Arial" pitchFamily="34" charset="0"/>
              </a:rPr>
              <a:t>kunt u het verband leggen tussen de veiligheidswaarde en het HSEQ-charter van de groep;</a:t>
            </a:r>
          </a:p>
          <a:p>
            <a:pPr marL="263525" indent="-263525" algn="just" rtl="0"/>
            <a:endParaRPr lang="nl" altLang="fr-FR" dirty="0" smtClean="0">
              <a:cs typeface="Arial" pitchFamily="34" charset="0"/>
            </a:endParaRPr>
          </a:p>
          <a:p>
            <a:pPr marL="263525" indent="-263525" algn="just" rtl="0"/>
            <a:r>
              <a:rPr b="0" i="0" u="none" baseline="0" lang="nl">
                <a:cs typeface="Arial" pitchFamily="34" charset="0"/>
              </a:rPr>
              <a:t>kent u het HSEQ-charter en kunt u de principes ervan uitleggen. </a:t>
            </a:r>
          </a:p>
        </p:txBody>
      </p:sp>
      <p:sp>
        <p:nvSpPr>
          <p:cNvPr id="16387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b="0" i="0" u="none" baseline="0" lang="nl">
                <a:latin typeface="Arial" pitchFamily="34" charset="0"/>
                <a:cs typeface="Helvetica" pitchFamily="34" charset="0"/>
              </a:rPr>
              <a:t>Integratieset H3SE - TCG 1.3 – het HSEQ-charter – V2</a:t>
            </a:r>
            <a:endParaRPr lang="nl" altLang="fr-FR" dirty="0" smtClean="0">
              <a:latin typeface="Arial" pitchFamily="34" charset="0"/>
              <a:cs typeface="Helvetica" pitchFamily="34" charset="0"/>
            </a:endParaRPr>
          </a:p>
        </p:txBody>
      </p:sp>
      <p:sp>
        <p:nvSpPr>
          <p:cNvPr id="1638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r>
              <a:rPr b="0" i="0" u="none" baseline="0" lang="nl"/>
              <a:t/>
            </a:r>
            <a:fld id="{BA29D44D-D564-4F21-87C7-E8BA5F4CC2B3}" type="slidenum">
              <a:rPr/>
              <a:pPr/>
              <a:t>2</a:t>
            </a:fld>
            <a:endParaRPr lang="nl" alt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cap="none" b="1" i="0" u="none" baseline="0" lang="nl">
                <a:cs typeface="Arial" pitchFamily="34" charset="0"/>
              </a:rPr>
              <a:t>HSEQ-charter: Health, Safety, Environment, Quality</a:t>
            </a:r>
            <a:br>
              <a:rPr cap="none" lang="nl">
                <a:cs typeface="Arial" pitchFamily="34" charset="0"/>
              </a:rPr>
            </a:br>
            <a:endParaRPr lang="nl" altLang="fr-FR" cap="none" smtClean="0">
              <a:cs typeface="Arial" pitchFamily="34" charset="0"/>
            </a:endParaRPr>
          </a:p>
        </p:txBody>
      </p:sp>
      <p:pic>
        <p:nvPicPr>
          <p:cNvPr id="17411" name="Imag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5175"/>
            <a:ext cx="3798888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13"/>
          <p:cNvSpPr>
            <a:spLocks noChangeArrowheads="1"/>
          </p:cNvSpPr>
          <p:nvPr/>
        </p:nvSpPr>
        <p:spPr bwMode="auto">
          <a:xfrm>
            <a:off x="4421188" y="2435225"/>
            <a:ext cx="44719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 algn="l" rtl="0"/>
            <a:r>
              <a:rPr b="1" i="1" u="none" baseline="0" lang="nl">
                <a:solidFill>
                  <a:srgbClr val="002060"/>
                </a:solidFill>
              </a:rPr>
              <a:t>Artikel 1 </a:t>
            </a:r>
          </a:p>
          <a:p>
            <a:pPr algn="just" eaLnBrk="1" hangingPunct="1" rtl="0"/>
            <a:r>
              <a:rPr b="0" i="0" u="none" baseline="0" lang="nl"/>
              <a:t>“Total plaatst bovenaan zijn prioriteiten de veiligheid, de beveiliging, de gezondheid, de milieubescherming, de tevredenheid van zijn klanten, het luisteren naar en dialogeren met alle stakeholders.”</a:t>
            </a:r>
          </a:p>
        </p:txBody>
      </p:sp>
      <p:sp>
        <p:nvSpPr>
          <p:cNvPr id="17413" name="Espace réservé du numéro de diapositive 1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r>
              <a:rPr b="0" i="0" u="none" baseline="0" lang="nl"/>
              <a:t/>
            </a:r>
            <a:fld id="{BF6D146B-E0B7-4BC6-A16A-D04FA1857B39}" type="slidenum">
              <a:rPr/>
              <a:pPr/>
              <a:t>3</a:t>
            </a:fld>
            <a:endParaRPr lang="nl" altLang="fr-FR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b="0" i="0" u="none" baseline="0" lang="nl">
                <a:latin typeface="Arial" pitchFamily="34" charset="0"/>
                <a:cs typeface="Helvetica" pitchFamily="34" charset="0"/>
              </a:rPr>
              <a:t>Integratieset H3SE - TCG 1.3 – het HSEQ-charter – V2</a:t>
            </a:r>
            <a:endParaRPr lang="nl" altLang="fr-FR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 algn="l" rtl="0">
              <a:defRPr/>
            </a:pPr>
            <a:r>
              <a:rPr sz="2000" b="1" i="0" u="none" baseline="0" lang="nl"/>
              <a:t>Elementen van het HSE-beleid van de groep identificeren</a:t>
            </a:r>
          </a:p>
        </p:txBody>
      </p:sp>
      <p:sp>
        <p:nvSpPr>
          <p:cNvPr id="5" name="Carré corné 4"/>
          <p:cNvSpPr>
            <a:spLocks noChangeArrowheads="1"/>
          </p:cNvSpPr>
          <p:nvPr/>
        </p:nvSpPr>
        <p:spPr bwMode="auto">
          <a:xfrm>
            <a:off x="1116013" y="1038225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/>
            <a:r>
              <a:rPr b="0" i="0" u="none" baseline="0" lang="nl"/>
              <a:t>HSE-engagement</a:t>
            </a:r>
          </a:p>
          <a:p>
            <a:pPr algn="ctr" eaLnBrk="1" hangingPunct="1" rtl="0"/>
            <a:r>
              <a:rPr b="0" i="0" u="none" baseline="0" lang="nl"/>
              <a:t>hoofddirectie</a:t>
            </a:r>
            <a:endParaRPr lang="nl" altLang="fr-FR" dirty="0">
              <a:solidFill>
                <a:srgbClr val="000000"/>
              </a:solidFill>
            </a:endParaRPr>
          </a:p>
        </p:txBody>
      </p:sp>
      <p:sp>
        <p:nvSpPr>
          <p:cNvPr id="20" name="Carré corné 19"/>
          <p:cNvSpPr>
            <a:spLocks noChangeArrowheads="1"/>
          </p:cNvSpPr>
          <p:nvPr/>
        </p:nvSpPr>
        <p:spPr bwMode="auto">
          <a:xfrm>
            <a:off x="3851275" y="1038225"/>
            <a:ext cx="2057400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Naleving van </a:t>
            </a:r>
            <a:br>
              <a:rPr lang="nl">
                <a:solidFill>
                  <a:srgbClr val="000000"/>
                </a:solidFill>
                <a:latin typeface="+mn-lt"/>
                <a:cs typeface="+mn-cs"/>
              </a:rPr>
            </a:br>
            <a:r>
              <a:rPr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de wetgeving</a:t>
            </a:r>
            <a:endParaRPr lang="nl" altLang="fr-FR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1" name="Carré corné 20"/>
          <p:cNvSpPr>
            <a:spLocks noChangeArrowheads="1"/>
          </p:cNvSpPr>
          <p:nvPr/>
        </p:nvSpPr>
        <p:spPr bwMode="auto">
          <a:xfrm>
            <a:off x="6372225" y="1038225"/>
            <a:ext cx="2055813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HSE-cultuur </a:t>
            </a:r>
          </a:p>
        </p:txBody>
      </p:sp>
      <p:sp>
        <p:nvSpPr>
          <p:cNvPr id="22" name="Carré corné 21"/>
          <p:cNvSpPr>
            <a:spLocks noChangeArrowheads="1"/>
          </p:cNvSpPr>
          <p:nvPr/>
        </p:nvSpPr>
        <p:spPr bwMode="auto">
          <a:xfrm>
            <a:off x="1116013" y="2387600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/>
            <a:r>
              <a:rPr b="0" i="0" u="none" baseline="0" lang="nl">
                <a:solidFill>
                  <a:srgbClr val="000000"/>
                </a:solidFill>
              </a:rPr>
              <a:t>HSE-management</a:t>
            </a:r>
          </a:p>
          <a:p>
            <a:pPr algn="ctr" eaLnBrk="1" hangingPunct="1" rtl="0"/>
            <a:r>
              <a:rPr b="0" i="0" u="none" baseline="0" lang="nl">
                <a:solidFill>
                  <a:srgbClr val="000000"/>
                </a:solidFill>
              </a:rPr>
              <a:t> van de partners </a:t>
            </a:r>
            <a:endParaRPr lang="nl" altLang="fr-FR" dirty="0">
              <a:solidFill>
                <a:srgbClr val="000000"/>
              </a:solidFill>
            </a:endParaRPr>
          </a:p>
        </p:txBody>
      </p:sp>
      <p:sp>
        <p:nvSpPr>
          <p:cNvPr id="23" name="Carré corné 22"/>
          <p:cNvSpPr>
            <a:spLocks noChangeArrowheads="1"/>
          </p:cNvSpPr>
          <p:nvPr/>
        </p:nvSpPr>
        <p:spPr bwMode="auto">
          <a:xfrm>
            <a:off x="3851275" y="2387600"/>
            <a:ext cx="2057400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Risico-evaluatie</a:t>
            </a:r>
          </a:p>
        </p:txBody>
      </p:sp>
      <p:sp>
        <p:nvSpPr>
          <p:cNvPr id="24" name="Carré corné 23"/>
          <p:cNvSpPr>
            <a:spLocks noChangeArrowheads="1"/>
          </p:cNvSpPr>
          <p:nvPr/>
        </p:nvSpPr>
        <p:spPr bwMode="auto">
          <a:xfrm>
            <a:off x="6372225" y="2387600"/>
            <a:ext cx="2055813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HSE-management- </a:t>
            </a:r>
          </a:p>
          <a:p>
            <a:pPr algn="ctr" eaLnBrk="1" hangingPunct="1" rtl="0">
              <a:defRPr/>
            </a:pPr>
            <a:r>
              <a:rPr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systeem</a:t>
            </a:r>
          </a:p>
        </p:txBody>
      </p:sp>
      <p:sp>
        <p:nvSpPr>
          <p:cNvPr id="25" name="Carré corné 24"/>
          <p:cNvSpPr>
            <a:spLocks noChangeArrowheads="1"/>
          </p:cNvSpPr>
          <p:nvPr/>
        </p:nvSpPr>
        <p:spPr bwMode="auto">
          <a:xfrm>
            <a:off x="1116013" y="3736975"/>
            <a:ext cx="2055812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Crisismanagement</a:t>
            </a:r>
          </a:p>
        </p:txBody>
      </p:sp>
      <p:sp>
        <p:nvSpPr>
          <p:cNvPr id="26" name="Carré corné 25"/>
          <p:cNvSpPr>
            <a:spLocks noChangeArrowheads="1"/>
          </p:cNvSpPr>
          <p:nvPr/>
        </p:nvSpPr>
        <p:spPr bwMode="auto">
          <a:xfrm>
            <a:off x="3851275" y="3736975"/>
            <a:ext cx="2057400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Erkenning van de HSE-prestaties </a:t>
            </a:r>
          </a:p>
          <a:p>
            <a:pPr algn="ctr" eaLnBrk="1" hangingPunct="1" rtl="0">
              <a:defRPr/>
            </a:pPr>
            <a:r>
              <a:rPr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van de medewerkers </a:t>
            </a:r>
          </a:p>
        </p:txBody>
      </p:sp>
      <p:sp>
        <p:nvSpPr>
          <p:cNvPr id="27" name="Carré corné 26"/>
          <p:cNvSpPr>
            <a:spLocks noChangeArrowheads="1"/>
          </p:cNvSpPr>
          <p:nvPr/>
        </p:nvSpPr>
        <p:spPr bwMode="auto">
          <a:xfrm>
            <a:off x="6372225" y="3736975"/>
            <a:ext cx="2055813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Acceptatie </a:t>
            </a:r>
            <a:br>
              <a:rPr lang="nl">
                <a:solidFill>
                  <a:srgbClr val="000000"/>
                </a:solidFill>
                <a:latin typeface="+mn-lt"/>
                <a:cs typeface="+mn-cs"/>
              </a:rPr>
            </a:br>
            <a:r>
              <a:rPr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door derden</a:t>
            </a:r>
          </a:p>
        </p:txBody>
      </p:sp>
      <p:sp>
        <p:nvSpPr>
          <p:cNvPr id="28" name="Carré corné 27"/>
          <p:cNvSpPr>
            <a:spLocks noChangeArrowheads="1"/>
          </p:cNvSpPr>
          <p:nvPr/>
        </p:nvSpPr>
        <p:spPr bwMode="auto">
          <a:xfrm>
            <a:off x="1116013" y="5084763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Duurzame ontwikkeling</a:t>
            </a:r>
          </a:p>
        </p:txBody>
      </p:sp>
      <p:sp>
        <p:nvSpPr>
          <p:cNvPr id="18445" name="Espace réservé du numéro de diapositive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r>
              <a:rPr b="0" i="0" u="none" baseline="0" lang="nl"/>
              <a:t/>
            </a:r>
            <a:fld id="{67830189-CB38-4F42-A5F2-3923D3E5A516}" type="slidenum">
              <a:rPr/>
              <a:pPr/>
              <a:t>4</a:t>
            </a:fld>
            <a:endParaRPr lang="nl" altLang="fr-FR"/>
          </a:p>
        </p:txBody>
      </p:sp>
      <p:sp>
        <p:nvSpPr>
          <p:cNvPr id="15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sz="1000" b="0" i="0" u="none" baseline="0" lang="nl">
                <a:latin typeface="Arial" pitchFamily="34" charset="0"/>
                <a:cs typeface="Helvetica" pitchFamily="34" charset="0"/>
              </a:rPr>
              <a:t>Integratieset H3SE - TCG 1.3 – het HSEQ-charter – V2</a:t>
            </a:r>
            <a:endParaRPr lang="nl" altLang="fr-FR" sz="1000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à coins arrondis 35"/>
          <p:cNvSpPr/>
          <p:nvPr/>
        </p:nvSpPr>
        <p:spPr>
          <a:xfrm>
            <a:off x="3421063" y="5013325"/>
            <a:ext cx="5548312" cy="1219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 rtl="0"/>
            <a:endParaRPr lang="nl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3419475" y="2820988"/>
            <a:ext cx="5549900" cy="21209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 rtl="0"/>
            <a:endParaRPr lang="nl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419475" y="898525"/>
            <a:ext cx="5549900" cy="18827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 rtl="0"/>
            <a:endParaRPr lang="nl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3072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 algn="l" rtl="0">
              <a:defRPr/>
            </a:pPr>
            <a:r>
              <a:rPr sz="2000" b="1" i="0" u="none" baseline="0" lang="nl"/>
              <a:t>Elementen van het HSE-beleid van de groep identificeren</a:t>
            </a:r>
          </a:p>
        </p:txBody>
      </p:sp>
      <p:sp>
        <p:nvSpPr>
          <p:cNvPr id="22" name="Carré corné 21"/>
          <p:cNvSpPr>
            <a:spLocks noChangeArrowheads="1"/>
          </p:cNvSpPr>
          <p:nvPr/>
        </p:nvSpPr>
        <p:spPr bwMode="auto">
          <a:xfrm>
            <a:off x="3779838" y="976313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/>
            <a:r>
              <a:rPr sz="1600" b="0" i="0" u="none" baseline="0" lang="nl">
                <a:solidFill>
                  <a:srgbClr val="000000"/>
                </a:solidFill>
              </a:rPr>
              <a:t>HSE-engagement</a:t>
            </a:r>
          </a:p>
          <a:p>
            <a:pPr algn="ctr" eaLnBrk="1" hangingPunct="1" rtl="0"/>
            <a:r>
              <a:rPr sz="1600" b="0" i="0" u="none" baseline="0" lang="nl">
                <a:solidFill>
                  <a:srgbClr val="000000"/>
                </a:solidFill>
              </a:rPr>
              <a:t>hoofddirectie</a:t>
            </a:r>
            <a:endParaRPr lang="nl" altLang="fr-FR" sz="1600" dirty="0">
              <a:solidFill>
                <a:srgbClr val="000000"/>
              </a:solidFill>
            </a:endParaRPr>
          </a:p>
        </p:txBody>
      </p:sp>
      <p:sp>
        <p:nvSpPr>
          <p:cNvPr id="23" name="Carré corné 22"/>
          <p:cNvSpPr>
            <a:spLocks noChangeArrowheads="1"/>
          </p:cNvSpPr>
          <p:nvPr/>
        </p:nvSpPr>
        <p:spPr bwMode="auto">
          <a:xfrm>
            <a:off x="3559175" y="5157788"/>
            <a:ext cx="1727200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Naleving van </a:t>
            </a:r>
            <a:br>
              <a:rPr sz="1600" lang="nl">
                <a:solidFill>
                  <a:srgbClr val="000000"/>
                </a:solidFill>
                <a:latin typeface="+mn-lt"/>
                <a:cs typeface="+mn-cs"/>
              </a:rPr>
            </a:br>
            <a:r>
              <a:rPr sz="1600"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de wetgeving</a:t>
            </a:r>
            <a:endParaRPr lang="nl" altLang="fr-FR" sz="16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4" name="Carré corné 23"/>
          <p:cNvSpPr>
            <a:spLocks noChangeArrowheads="1"/>
          </p:cNvSpPr>
          <p:nvPr/>
        </p:nvSpPr>
        <p:spPr bwMode="auto">
          <a:xfrm>
            <a:off x="7092950" y="976313"/>
            <a:ext cx="1727200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HSE-cultuur </a:t>
            </a:r>
          </a:p>
        </p:txBody>
      </p:sp>
      <p:sp>
        <p:nvSpPr>
          <p:cNvPr id="25" name="Carré corné 24"/>
          <p:cNvSpPr>
            <a:spLocks noChangeArrowheads="1"/>
          </p:cNvSpPr>
          <p:nvPr/>
        </p:nvSpPr>
        <p:spPr bwMode="auto">
          <a:xfrm>
            <a:off x="4211638" y="29606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/>
            <a:r>
              <a:rPr sz="1600" b="0" i="0" u="none" baseline="0" lang="nl">
                <a:solidFill>
                  <a:srgbClr val="000000"/>
                </a:solidFill>
              </a:rPr>
              <a:t>HSE-management</a:t>
            </a:r>
          </a:p>
          <a:p>
            <a:pPr algn="ctr" eaLnBrk="1" hangingPunct="1" rtl="0"/>
            <a:r>
              <a:rPr sz="1600" b="0" i="0" u="none" baseline="0" lang="nl">
                <a:solidFill>
                  <a:srgbClr val="000000"/>
                </a:solidFill>
              </a:rPr>
              <a:t> van de partners </a:t>
            </a:r>
            <a:endParaRPr lang="nl" altLang="fr-FR" sz="1600" dirty="0">
              <a:solidFill>
                <a:srgbClr val="000000"/>
              </a:solidFill>
            </a:endParaRPr>
          </a:p>
        </p:txBody>
      </p:sp>
      <p:sp>
        <p:nvSpPr>
          <p:cNvPr id="26" name="Carré corné 25"/>
          <p:cNvSpPr>
            <a:spLocks noChangeArrowheads="1"/>
          </p:cNvSpPr>
          <p:nvPr/>
        </p:nvSpPr>
        <p:spPr bwMode="auto">
          <a:xfrm>
            <a:off x="6494463" y="29606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Risico-evaluatie</a:t>
            </a:r>
          </a:p>
        </p:txBody>
      </p:sp>
      <p:sp>
        <p:nvSpPr>
          <p:cNvPr id="27" name="Carré corné 26"/>
          <p:cNvSpPr>
            <a:spLocks noChangeArrowheads="1"/>
          </p:cNvSpPr>
          <p:nvPr/>
        </p:nvSpPr>
        <p:spPr bwMode="auto">
          <a:xfrm>
            <a:off x="4211638" y="3975100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HSE-management- </a:t>
            </a:r>
          </a:p>
          <a:p>
            <a:pPr algn="ctr" eaLnBrk="1" hangingPunct="1" rtl="0">
              <a:defRPr/>
            </a:pPr>
            <a:r>
              <a:rPr sz="1600"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systeem</a:t>
            </a:r>
          </a:p>
        </p:txBody>
      </p:sp>
      <p:sp>
        <p:nvSpPr>
          <p:cNvPr id="28" name="Carré corné 27"/>
          <p:cNvSpPr>
            <a:spLocks noChangeArrowheads="1"/>
          </p:cNvSpPr>
          <p:nvPr/>
        </p:nvSpPr>
        <p:spPr bwMode="auto">
          <a:xfrm>
            <a:off x="6494463" y="3975100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Crisismanagement</a:t>
            </a:r>
          </a:p>
        </p:txBody>
      </p:sp>
      <p:sp>
        <p:nvSpPr>
          <p:cNvPr id="29" name="Carré corné 28"/>
          <p:cNvSpPr>
            <a:spLocks noChangeArrowheads="1"/>
          </p:cNvSpPr>
          <p:nvPr/>
        </p:nvSpPr>
        <p:spPr bwMode="auto">
          <a:xfrm>
            <a:off x="5441950" y="1676400"/>
            <a:ext cx="1938338" cy="93345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marL="92075" algn="ctr" eaLnBrk="1" hangingPunct="1" rtl="0">
              <a:defRPr/>
            </a:pPr>
            <a:r>
              <a:rPr sz="1600"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Erkenning van de HSE-prestaties </a:t>
            </a:r>
          </a:p>
          <a:p>
            <a:pPr algn="ctr" eaLnBrk="1" hangingPunct="1" rtl="0">
              <a:defRPr/>
            </a:pPr>
            <a:r>
              <a:rPr sz="1600"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van de medewerkers </a:t>
            </a:r>
          </a:p>
        </p:txBody>
      </p:sp>
      <p:sp>
        <p:nvSpPr>
          <p:cNvPr id="30" name="Carré corné 29"/>
          <p:cNvSpPr>
            <a:spLocks noChangeArrowheads="1"/>
          </p:cNvSpPr>
          <p:nvPr/>
        </p:nvSpPr>
        <p:spPr bwMode="auto">
          <a:xfrm>
            <a:off x="5360988" y="51577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Acceptatie </a:t>
            </a:r>
            <a:br>
              <a:rPr sz="1600" lang="nl">
                <a:solidFill>
                  <a:srgbClr val="000000"/>
                </a:solidFill>
                <a:latin typeface="+mn-lt"/>
                <a:cs typeface="+mn-cs"/>
              </a:rPr>
            </a:br>
            <a:r>
              <a:rPr sz="1600"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door derden</a:t>
            </a:r>
          </a:p>
        </p:txBody>
      </p:sp>
      <p:sp>
        <p:nvSpPr>
          <p:cNvPr id="31" name="Carré corné 30"/>
          <p:cNvSpPr>
            <a:spLocks noChangeArrowheads="1"/>
          </p:cNvSpPr>
          <p:nvPr/>
        </p:nvSpPr>
        <p:spPr bwMode="auto">
          <a:xfrm>
            <a:off x="7164388" y="51577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nl">
                <a:solidFill>
                  <a:srgbClr val="000000"/>
                </a:solidFill>
                <a:latin typeface="+mn-lt"/>
                <a:cs typeface="+mn-cs"/>
              </a:rPr>
              <a:t>Duurzame ontwikkeling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539552" y="1204532"/>
            <a:ext cx="2736304" cy="1038697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 rtl="0">
              <a:defRPr/>
            </a:pPr>
            <a:r>
              <a:rPr b="1" i="0" u="none" baseline="0" lang="nl">
                <a:solidFill>
                  <a:schemeClr val="bg1"/>
                </a:solidFill>
              </a:rPr>
              <a:t>Vergroten van het engagement </a:t>
            </a:r>
          </a:p>
          <a:p>
            <a:pPr algn="ctr" eaLnBrk="1" hangingPunct="1" rtl="0">
              <a:defRPr/>
            </a:pPr>
            <a:r>
              <a:rPr b="1" i="0" u="none" baseline="0" lang="nl">
                <a:solidFill>
                  <a:schemeClr val="bg1"/>
                </a:solidFill>
              </a:rPr>
              <a:t> van het kader en de medewerkers</a:t>
            </a:r>
            <a:endParaRPr lang="nl" b="1" dirty="0">
              <a:solidFill>
                <a:schemeClr val="bg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539552" y="3160807"/>
            <a:ext cx="2736304" cy="1038697"/>
          </a:xfrm>
          <a:prstGeom prst="roundRect">
            <a:avLst/>
          </a:prstGeom>
          <a:solidFill>
            <a:schemeClr val="accent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 rtl="0">
              <a:defRPr/>
            </a:pPr>
            <a:r>
              <a:rPr b="1" i="0" u="none" baseline="0" lang="nl">
                <a:solidFill>
                  <a:schemeClr val="bg1"/>
                </a:solidFill>
              </a:rPr>
              <a:t>Ontwikkelen van de HSE-methoden </a:t>
            </a:r>
          </a:p>
          <a:p>
            <a:pPr algn="ctr" eaLnBrk="1" hangingPunct="1" rtl="0">
              <a:defRPr/>
            </a:pPr>
            <a:r>
              <a:rPr b="1" i="0" u="none" baseline="0" lang="nl">
                <a:solidFill>
                  <a:schemeClr val="bg1"/>
                </a:solidFill>
              </a:rPr>
              <a:t>en handelswijzen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539552" y="5085969"/>
            <a:ext cx="2736304" cy="1094628"/>
          </a:xfrm>
          <a:prstGeom prst="roundRect">
            <a:avLst/>
          </a:prstGeom>
          <a:solidFill>
            <a:schemeClr val="accent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 rtl="0">
              <a:defRPr/>
            </a:pPr>
            <a:r>
              <a:rPr b="1" i="0" u="none" baseline="0" lang="nl">
                <a:solidFill>
                  <a:schemeClr val="bg1"/>
                </a:solidFill>
              </a:rPr>
              <a:t>Verbeteren van de transparantie en de communicatie met derden</a:t>
            </a:r>
          </a:p>
        </p:txBody>
      </p:sp>
      <p:sp>
        <p:nvSpPr>
          <p:cNvPr id="20505" name="Espace réservé du numéro de diapositive 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r>
              <a:rPr b="0" i="0" u="none" baseline="0" lang="nl"/>
              <a:t/>
            </a:r>
            <a:fld id="{BC4C327C-26D0-424D-ADD3-6BA869CAC491}" type="slidenum">
              <a:rPr/>
              <a:pPr/>
              <a:t>5</a:t>
            </a:fld>
            <a:endParaRPr lang="nl" altLang="fr-FR"/>
          </a:p>
        </p:txBody>
      </p:sp>
      <p:sp>
        <p:nvSpPr>
          <p:cNvPr id="21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sz="1000" b="0" i="0" u="none" baseline="0" lang="nl">
                <a:latin typeface="Arial" pitchFamily="34" charset="0"/>
                <a:cs typeface="Helvetica" pitchFamily="34" charset="0"/>
              </a:rPr>
              <a:t>Integratieset H3SE - TCG 1.3 – het HSEQ-charter – V2</a:t>
            </a:r>
            <a:endParaRPr lang="nl" altLang="fr-FR" sz="1000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91</TotalTime>
  <Words>345</Words>
  <Application>Microsoft Office PowerPoint</Application>
  <PresentationFormat>Affichage à l'écran (4:3)</PresentationFormat>
  <Paragraphs>84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fr_total_modele_rouge_fonce</vt:lpstr>
      <vt:lpstr>LA charte HSEQ</vt:lpstr>
      <vt:lpstr>LES OBJECTIFS DU MODULE</vt:lpstr>
      <vt:lpstr>Charte Sécurité, Santé, Environnement, Qualité </vt:lpstr>
      <vt:lpstr>Identifier les éléments de la politique hse du groupe</vt:lpstr>
      <vt:lpstr>Identifier les elements de la politique hse du groupe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20</cp:revision>
  <dcterms:created xsi:type="dcterms:W3CDTF">2015-09-07T13:13:13Z</dcterms:created>
  <dcterms:modified xsi:type="dcterms:W3CDTF">2017-03-17T17:42:07Z</dcterms:modified>
</cp:coreProperties>
</file>