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92" autoAdjust="0"/>
  </p:normalViewPr>
  <p:slideViewPr>
    <p:cSldViewPr snapToObjects="1">
      <p:cViewPr varScale="1">
        <p:scale>
          <a:sx n="95" d="100"/>
          <a:sy n="95" d="100"/>
        </p:scale>
        <p:origin x="-90" y="-24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DD670DA4-3736-40D0-830E-6612A5135E7A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pt"/>
              <a:t/>
            </a: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pt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1" i="1" u="none" baseline="0" lang="pt"/>
              <a:t>Diapositivo animado</a:t>
            </a:r>
          </a:p>
          <a:p>
            <a:pPr eaLnBrk="1" hangingPunct="1" algn="l" rtl="0">
              <a:defRPr/>
            </a:pPr>
            <a:r>
              <a:rPr b="0" i="0" u="none" baseline="0" lang="pt"/>
              <a:t>5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Apresentar o objetivo da oficia: identificar os elementos fundamentais da política de HSA do grupo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Propor formar equipas (5 ou 6 equipas, no máximo) dispersando os participantes de cada divisão.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Distribuir:  Paperboard + Post-it grandes + canetas de feltro + Carta HSA do grupo por equipa</a:t>
            </a:r>
          </a:p>
          <a:p>
            <a:pPr eaLnBrk="1" fontAlgn="auto" hangingPunct="1" algn="l" rtl="0">
              <a:spcBef>
                <a:spcPts val="0"/>
              </a:spcBef>
              <a:spcAft>
                <a:spcPts val="0"/>
              </a:spcAft>
              <a:defRPr/>
            </a:pPr>
            <a:r>
              <a:rPr b="0" i="0" u="none" baseline="0" lang="pt"/>
              <a:t>Cerca de 10 min.: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Etapa 1: Pedir às equipas que enumerem 10 temas chave da carta HSA da TOTAL e que os associem ao N.º do artigo.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Não mais do que 4 palavras por tema.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Um tema por Post-It (escrita grande o suficiente com a caneta de feltro) </a:t>
            </a:r>
          </a:p>
          <a:p>
            <a:pPr eaLnBrk="1" hangingPunct="1" algn="l" rtl="0">
              <a:defRPr/>
            </a:pPr>
            <a:r>
              <a:rPr b="0" i="0" u="none" baseline="0" lang="pt"/>
              <a:t>Cerca de 8 min.: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Volta pelas equipas com um orador / equipa que apresenta as respostas</a:t>
            </a:r>
          </a:p>
          <a:p>
            <a:pPr marL="171450" indent="-171450" eaLnBrk="1" fontAlgn="auto" hangingPunct="1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Respostas esperadas: Compromisso Direção-geral, Cultura HSA, Reconhecimento desempenho HSA pelos colaboradores, Gestão HSA dos parceiros, Sistema de Management HSA, Gestão de crises, Avaliação dos riscos, Respeito pela legislação, Aceitação por Terceiros, Desenvolvimento sustentável.  </a:t>
            </a:r>
          </a:p>
          <a:p>
            <a:pPr eaLnBrk="1" hangingPunct="1" algn="l" rtl="0">
              <a:defRPr/>
            </a:pPr>
            <a:r>
              <a:rPr b="0" i="0" u="none" baseline="0" lang="pt"/>
              <a:t>1 min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Clicar para mostrar a correção</a:t>
            </a:r>
          </a:p>
          <a:p>
            <a:pPr eaLnBrk="1" hangingPunct="1" algn="l" rtl="0">
              <a:defRPr/>
            </a:pPr>
            <a:endParaRPr lang="pt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pt"/>
              <a:t/>
            </a: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pt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0" i="0" u="none" baseline="0" lang="pt"/>
              <a:t>Diapositivo animado</a:t>
            </a:r>
          </a:p>
          <a:p>
            <a:pPr eaLnBrk="1" hangingPunct="1" algn="l" rtl="0">
              <a:defRPr/>
            </a:pPr>
            <a:r>
              <a:rPr b="0" i="0" u="none" baseline="0" lang="pt"/>
              <a:t>5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Etapa 2: Pedir às equipas que destaquem 3 eixos principais da carta TOTAL.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Será preciso:</a:t>
            </a:r>
          </a:p>
          <a:p>
            <a:pPr marL="628650" lvl="1" indent="-171450" eaLnBrk="1" fontAlgn="auto" hangingPunct="1" algn="l" rtl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b="0" i="0" u="none" baseline="0" lang="pt"/>
              <a:t>Reagrupar os 10 temas (Post-it) por eixo no paperboard</a:t>
            </a:r>
            <a:endParaRPr lang="pt" dirty="0" smtClean="0"/>
          </a:p>
          <a:p>
            <a:pPr marL="628650" lvl="1" indent="-171450" eaLnBrk="1" hangingPunct="1" algn="l" rtl="0">
              <a:buFontTx/>
              <a:buChar char="-"/>
              <a:defRPr/>
            </a:pPr>
            <a:r>
              <a:rPr b="0" i="0" u="none" baseline="0" lang="pt"/>
              <a:t>Nomear cada eixo, começando por um verbo de ação (caneta de feltro + paperboard).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Tipo de resposta esperada: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Eixo 1: Aumentar o compromisso da supervisão 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Eixo 2: Desenvolver os métodos e práticas HSA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Eixo 3: Melhorar a transparência e a comunicação com os Terceiros</a:t>
            </a:r>
          </a:p>
          <a:p>
            <a:pPr eaLnBrk="1" hangingPunct="1" algn="l" rtl="0">
              <a:defRPr/>
            </a:pPr>
            <a:r>
              <a:rPr b="0" i="0" u="none" baseline="0" lang="pt"/>
              <a:t>1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pt"/>
              <a:t>Clicar para mostrar a correção</a:t>
            </a:r>
          </a:p>
          <a:p>
            <a:pPr eaLnBrk="1" hangingPunct="1" algn="l" rtl="0">
              <a:defRPr/>
            </a:pPr>
            <a:endParaRPr lang="pt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 algn="l" rtl="0"/>
            <a:endParaRPr lang="p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pt">
                <a:ea typeface="+mj-ea"/>
              </a:rPr>
              <a:t>A carta SSAQ</a:t>
            </a:r>
            <a:endParaRPr lang="pt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pt">
                <a:cs typeface="Arial" pitchFamily="34" charset="0"/>
              </a:rPr>
              <a:t>Kit de Integração de H3SA</a:t>
            </a:r>
          </a:p>
          <a:p>
            <a:pPr eaLnBrk="1" hangingPunct="1" algn="l" rtl="0"/>
            <a:r>
              <a:rPr b="0" i="0" u="none" baseline="0" lang="pt">
                <a:cs typeface="Arial" pitchFamily="34" charset="0"/>
              </a:rPr>
              <a:t>Módulo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OBJETIVOS DO MÓDULO</a:t>
            </a:r>
            <a:endParaRPr lang="p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b="0" i="0" u="none" baseline="0" lang="pt">
                <a:cs typeface="Arial" pitchFamily="34" charset="0"/>
              </a:rPr>
              <a:t>No final deste módulo:</a:t>
            </a:r>
          </a:p>
          <a:p>
            <a:pPr marL="0" indent="0" algn="l" rtl="0"/>
            <a:endParaRPr lang="pt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pt">
                <a:cs typeface="Arial" pitchFamily="34" charset="0"/>
              </a:rPr>
              <a:t>Fará a ligação entre o valor Segurança e a carta SSAQ do Grupo.</a:t>
            </a:r>
          </a:p>
          <a:p>
            <a:pPr marL="263525" indent="-263525" algn="just" rtl="0"/>
            <a:endParaRPr lang="pt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pt">
                <a:cs typeface="Arial" pitchFamily="34" charset="0"/>
              </a:rPr>
              <a:t>Conhecerá a carta SSAQ e saberá explicar os princípios.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pt">
                <a:latin typeface="Arial" pitchFamily="34" charset="0"/>
                <a:cs typeface="Helvetica" pitchFamily="34" charset="0"/>
              </a:rPr>
              <a:t>Kit de Integração de H3SA - TCG 1.3 - A carta SSAQ - V2</a:t>
            </a:r>
            <a:endParaRPr lang="pt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pt"/>
              <a:t/>
            </a:r>
            <a:fld id="{BA29D44D-D564-4F21-87C7-E8BA5F4CC2B3}" type="slidenum">
              <a:rPr/>
              <a:pPr/>
              <a:t>2</a:t>
            </a:fld>
            <a:endParaRPr lang="pt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pt">
                <a:cs typeface="Arial" pitchFamily="34" charset="0"/>
              </a:rPr>
              <a:t>Carta de Segurança, Saúde, Ambiente, Qualidade</a:t>
            </a:r>
            <a:br>
              <a:rPr cap="none" lang="pt">
                <a:cs typeface="Arial" pitchFamily="34" charset="0"/>
              </a:rPr>
            </a:br>
            <a:endParaRPr lang="pt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 algn="l" rtl="0"/>
            <a:r>
              <a:rPr b="1" i="1" u="none" baseline="0" lang="pt">
                <a:solidFill>
                  <a:srgbClr val="002060"/>
                </a:solidFill>
              </a:rPr>
              <a:t>Artigo 1.º </a:t>
            </a:r>
          </a:p>
          <a:p>
            <a:pPr algn="just" eaLnBrk="1" hangingPunct="1" rtl="0"/>
            <a:r>
              <a:rPr b="0" i="0" u="none" baseline="0" lang="pt"/>
              <a:t>«A Total coloca a segurança, a saúde, o respeito pelo ambiente, a satisfação dos clientes, a escuta e o diálogo, juntamente com todas as suas partes interessadas, no topo das suas prioridades.»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pt"/>
              <a:t/>
            </a:r>
            <a:fld id="{BF6D146B-E0B7-4BC6-A16A-D04FA1857B39}" type="slidenum">
              <a:rPr/>
              <a:pPr/>
              <a:t>3</a:t>
            </a:fld>
            <a:endParaRPr lang="pt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pt">
                <a:latin typeface="Arial" pitchFamily="34" charset="0"/>
                <a:cs typeface="Helvetica" pitchFamily="34" charset="0"/>
              </a:rPr>
              <a:t>Kit de Integração de H3SA - TCG 1.3 - A carta SSAQ - V2</a:t>
            </a:r>
            <a:endParaRPr lang="pt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pt"/>
              <a:t>Identificar os elementos da política de HSA do grupo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pt"/>
              <a:t>Compromisso HSA</a:t>
            </a:r>
          </a:p>
          <a:p>
            <a:pPr algn="ctr" eaLnBrk="1" hangingPunct="1" rtl="0"/>
            <a:r>
              <a:rPr b="0" i="0" u="none" baseline="0" lang="pt"/>
              <a:t>Direção-geral</a:t>
            </a:r>
            <a:endParaRPr lang="pt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Respeito pela </a:t>
            </a:r>
            <a:br>
              <a:rPr lang="pt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legislação</a:t>
            </a:r>
            <a:endParaRPr lang="pt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Cultura HSA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pt">
                <a:solidFill>
                  <a:srgbClr val="000000"/>
                </a:solidFill>
              </a:rPr>
              <a:t>Gestão HSA</a:t>
            </a:r>
          </a:p>
          <a:p>
            <a:pPr algn="ctr" eaLnBrk="1" hangingPunct="1" rtl="0"/>
            <a:r>
              <a:rPr b="0" i="0" u="none" baseline="0" lang="pt">
                <a:solidFill>
                  <a:srgbClr val="000000"/>
                </a:solidFill>
              </a:rPr>
              <a:t> de parceiros </a:t>
            </a:r>
            <a:endParaRPr lang="pt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Avaliação dos riscos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Sistema de Management </a:t>
            </a:r>
          </a:p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HSA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Gestão de crises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Reconhecimento desempenho HSA </a:t>
            </a:r>
          </a:p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colaboradores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Aceitação por </a:t>
            </a:r>
            <a:br>
              <a:rPr lang="pt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Terceiros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Desenvolvimento sustentável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pt"/>
              <a:t/>
            </a:r>
            <a:fld id="{67830189-CB38-4F42-A5F2-3923D3E5A516}" type="slidenum">
              <a:rPr/>
              <a:pPr/>
              <a:t>4</a:t>
            </a:fld>
            <a:endParaRPr lang="pt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pt">
                <a:latin typeface="Arial" pitchFamily="34" charset="0"/>
                <a:cs typeface="Helvetica" pitchFamily="34" charset="0"/>
              </a:rPr>
              <a:t>Kit de Integração de H3SA - TCG 1.3 - A carta SSAQ - V2</a:t>
            </a:r>
            <a:endParaRPr lang="pt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p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p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p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pt"/>
              <a:t>Identificar os elementos da política de HSA do grupo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pt">
                <a:solidFill>
                  <a:srgbClr val="000000"/>
                </a:solidFill>
              </a:rPr>
              <a:t>Compromisso HSA</a:t>
            </a:r>
          </a:p>
          <a:p>
            <a:pPr algn="ctr" eaLnBrk="1" hangingPunct="1" rtl="0"/>
            <a:r>
              <a:rPr sz="1600" b="0" i="0" u="none" baseline="0" lang="pt">
                <a:solidFill>
                  <a:srgbClr val="000000"/>
                </a:solidFill>
              </a:rPr>
              <a:t>Direção-geral</a:t>
            </a:r>
            <a:endParaRPr lang="pt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Respeito pela </a:t>
            </a:r>
            <a:br>
              <a:rPr sz="1600" lang="pt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legislação</a:t>
            </a:r>
            <a:endParaRPr lang="pt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Cultura HSA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pt">
                <a:solidFill>
                  <a:srgbClr val="000000"/>
                </a:solidFill>
              </a:rPr>
              <a:t>Gestão HSA</a:t>
            </a:r>
          </a:p>
          <a:p>
            <a:pPr algn="ctr" eaLnBrk="1" hangingPunct="1" rtl="0"/>
            <a:r>
              <a:rPr sz="1600" b="0" i="0" u="none" baseline="0" lang="pt">
                <a:solidFill>
                  <a:srgbClr val="000000"/>
                </a:solidFill>
              </a:rPr>
              <a:t> de parceiros </a:t>
            </a:r>
            <a:endParaRPr lang="pt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Avaliação dos riscos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Sistema de Management </a:t>
            </a:r>
          </a:p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HSA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Gestão de crises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Reconhecimento desempenho HSA </a:t>
            </a:r>
          </a:p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colaboradores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Aceitação por </a:t>
            </a:r>
            <a:br>
              <a:rPr sz="1600" lang="pt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Terceiros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pt">
                <a:solidFill>
                  <a:srgbClr val="000000"/>
                </a:solidFill>
                <a:latin typeface="+mn-lt"/>
                <a:cs typeface="+mn-cs"/>
              </a:rPr>
              <a:t>Desenvolvimento sustentável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pt">
                <a:solidFill>
                  <a:schemeClr val="bg1"/>
                </a:solidFill>
              </a:rPr>
              <a:t>Aumentar o compromisso</a:t>
            </a:r>
          </a:p>
          <a:p>
            <a:pPr algn="ctr" eaLnBrk="1" hangingPunct="1" rtl="0">
              <a:defRPr/>
            </a:pPr>
            <a:r>
              <a:rPr b="1" i="0" u="none" baseline="0" lang="pt">
                <a:solidFill>
                  <a:schemeClr val="bg1"/>
                </a:solidFill>
              </a:rPr>
              <a:t> da supervisão e dos colaboradores</a:t>
            </a:r>
            <a:endParaRPr lang="pt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pt">
                <a:solidFill>
                  <a:schemeClr val="bg1"/>
                </a:solidFill>
              </a:rPr>
              <a:t>Aplicar os métodos </a:t>
            </a:r>
          </a:p>
          <a:p>
            <a:pPr algn="ctr" eaLnBrk="1" hangingPunct="1" rtl="0">
              <a:defRPr/>
            </a:pPr>
            <a:r>
              <a:rPr b="1" i="0" u="none" baseline="0" lang="pt">
                <a:solidFill>
                  <a:schemeClr val="bg1"/>
                </a:solidFill>
              </a:rPr>
              <a:t>e práticas HSA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pt">
                <a:solidFill>
                  <a:schemeClr val="bg1"/>
                </a:solidFill>
              </a:rPr>
              <a:t>Melhorar a transparência e a comunicação com os Terceiros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pt"/>
              <a:t/>
            </a:r>
            <a:fld id="{BC4C327C-26D0-424D-ADD3-6BA869CAC491}" type="slidenum">
              <a:rPr/>
              <a:pPr/>
              <a:t>5</a:t>
            </a:fld>
            <a:endParaRPr lang="pt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pt">
                <a:latin typeface="Arial" pitchFamily="34" charset="0"/>
                <a:cs typeface="Helvetica" pitchFamily="34" charset="0"/>
              </a:rPr>
              <a:t>Kit de Integração de H3SA - TCG 1.3 - A carta SSAQ - V2</a:t>
            </a:r>
            <a:endParaRPr lang="pt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345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LA charte HSEQ</vt:lpstr>
      <vt:lpstr>LES OBJECTIFS DU MODULE</vt:lpstr>
      <vt:lpstr>Charte Sécurité, Santé, Environnement, Qualité </vt:lpstr>
      <vt:lpstr>Identifier les éléments de la politique hse du groupe</vt:lpstr>
      <vt:lpstr>Identifier les elements de la politique hse du groupe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20</cp:revision>
  <dcterms:created xsi:type="dcterms:W3CDTF">2015-09-07T13:13:13Z</dcterms:created>
  <dcterms:modified xsi:type="dcterms:W3CDTF">2017-03-17T17:42:07Z</dcterms:modified>
</cp:coreProperties>
</file>