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7"/>
  </p:notesMasterIdLst>
  <p:handoutMasterIdLst>
    <p:handoutMasterId r:id="rId8"/>
  </p:handoutMasterIdLst>
  <p:sldIdLst>
    <p:sldId id="256" r:id="rId2"/>
    <p:sldId id="267" r:id="rId3"/>
    <p:sldId id="258" r:id="rId4"/>
    <p:sldId id="264" r:id="rId5"/>
    <p:sldId id="265" r:id="rId6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62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64">
          <p15:clr>
            <a:srgbClr val="A4A3A4"/>
          </p15:clr>
        </p15:guide>
        <p15:guide id="4" orient="horz" pos="165">
          <p15:clr>
            <a:srgbClr val="A4A3A4"/>
          </p15:clr>
        </p15:guide>
        <p15:guide id="5" orient="horz" pos="2292">
          <p15:clr>
            <a:srgbClr val="A4A3A4"/>
          </p15:clr>
        </p15:guide>
        <p15:guide id="6" pos="756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A00"/>
    <a:srgbClr val="3876AF"/>
    <a:srgbClr val="133C75"/>
    <a:srgbClr val="BD2B0B"/>
    <a:srgbClr val="7ABFC0"/>
    <a:srgbClr val="CAEBEA"/>
    <a:srgbClr val="55DD61"/>
    <a:srgbClr val="3AAF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843" autoAdjust="0"/>
    <p:restoredTop sz="94692" autoAdjust="0"/>
  </p:normalViewPr>
  <p:slideViewPr>
    <p:cSldViewPr snapToObjects="1">
      <p:cViewPr>
        <p:scale>
          <a:sx n="90" d="100"/>
          <a:sy n="90" d="100"/>
        </p:scale>
        <p:origin x="-96" y="-198"/>
      </p:cViewPr>
      <p:guideLst>
        <p:guide orient="horz" pos="1162"/>
        <p:guide orient="horz" pos="3412"/>
        <p:guide orient="horz" pos="2264"/>
        <p:guide orient="horz" pos="165"/>
        <p:guide orient="horz" pos="2292"/>
        <p:guide pos="756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50583C2B-EA8D-4E52-8F53-19AA758C63AA}" type="datetimeFigureOut">
              <a:rPr lang="fr-FR" altLang="fr-FR"/>
              <a:pPr/>
              <a:t>15/06/2017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66468400-648E-452C-B950-47C2401378A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103850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26E3439C-C2D1-492F-BB92-85B3C781FB18}" type="datetimeFigureOut">
              <a:rPr lang="fr-FR" altLang="fr-FR"/>
              <a:pPr/>
              <a:t>15/06/2017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DD670DA4-3736-40D0-830E-6612A5135E7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855169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DD670DA4-3736-40D0-830E-6612A5135E7A}" type="slidenum">
              <a:rPr/>
              <a:pPr/>
              <a:t>2</a:t>
            </a:fld>
            <a:endParaRPr lang="ru-RU" altLang="fr-FR"/>
          </a:p>
        </p:txBody>
      </p:sp>
    </p:spTree>
    <p:extLst>
      <p:ext uri="{BB962C8B-B14F-4D97-AF65-F5344CB8AC3E}">
        <p14:creationId xmlns:p14="http://schemas.microsoft.com/office/powerpoint/2010/main" val="882945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pPr algn="l" rtl="0">
              <a:tabLst>
                <a:tab pos="0" algn="l"/>
                <a:tab pos="444500" algn="l"/>
                <a:tab pos="892175" algn="l"/>
                <a:tab pos="1339850" algn="l"/>
                <a:tab pos="1785938" algn="l"/>
                <a:tab pos="2233613" algn="l"/>
                <a:tab pos="2681288" algn="l"/>
                <a:tab pos="3128963" algn="l"/>
                <a:tab pos="3575050" algn="l"/>
                <a:tab pos="4022725" algn="l"/>
                <a:tab pos="4470400" algn="l"/>
                <a:tab pos="4916488" algn="l"/>
                <a:tab pos="5364163" algn="l"/>
                <a:tab pos="5811838" algn="l"/>
                <a:tab pos="6259513" algn="l"/>
                <a:tab pos="6705600" algn="l"/>
                <a:tab pos="7153275" algn="l"/>
                <a:tab pos="7600950" algn="l"/>
                <a:tab pos="8047038" algn="l"/>
                <a:tab pos="8494713" algn="l"/>
                <a:tab pos="8942388" algn="l"/>
              </a:tabLst>
            </a:pPr>
            <a:fld id="{485E933B-FD46-4889-AA03-994C6A2EDEE6}" type="slidenum">
              <a:rPr sz="1100">
                <a:solidFill>
                  <a:srgbClr val="000000"/>
                </a:solidFill>
                <a:latin typeface="Arial" pitchFamily="34" charset="0"/>
                <a:ea typeface="MS PGothic" pitchFamily="34" charset="-128"/>
              </a:rPr>
              <a:pPr>
                <a:tabLst>
                  <a:tab pos="0" algn="l"/>
                  <a:tab pos="444500" algn="l"/>
                  <a:tab pos="892175" algn="l"/>
                  <a:tab pos="1339850" algn="l"/>
                  <a:tab pos="1785938" algn="l"/>
                  <a:tab pos="2233613" algn="l"/>
                  <a:tab pos="2681288" algn="l"/>
                  <a:tab pos="3128963" algn="l"/>
                  <a:tab pos="3575050" algn="l"/>
                  <a:tab pos="4022725" algn="l"/>
                  <a:tab pos="4470400" algn="l"/>
                  <a:tab pos="4916488" algn="l"/>
                  <a:tab pos="5364163" algn="l"/>
                  <a:tab pos="5811838" algn="l"/>
                  <a:tab pos="6259513" algn="l"/>
                  <a:tab pos="6705600" algn="l"/>
                  <a:tab pos="7153275" algn="l"/>
                  <a:tab pos="7600950" algn="l"/>
                  <a:tab pos="8047038" algn="l"/>
                  <a:tab pos="8494713" algn="l"/>
                  <a:tab pos="8942388" algn="l"/>
                </a:tabLst>
              </a:pPr>
              <a:t>4</a:t>
            </a:fld>
            <a:endParaRPr lang="ru-RU" altLang="fr-FR" sz="1100">
              <a:solidFill>
                <a:srgbClr val="00000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9459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4075" y="744538"/>
            <a:ext cx="4960938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889000" y="4716463"/>
            <a:ext cx="4887913" cy="446405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 rtl="0" eaLnBrk="1" hangingPunct="1">
              <a:defRPr/>
            </a:pPr>
            <a:r>
              <a:rPr lang="ru-RU" b="1" i="1" u="none" baseline="0"/>
              <a:t>Анимированный слайд</a:t>
            </a:r>
          </a:p>
          <a:p>
            <a:pPr algn="l" rtl="0" eaLnBrk="1" hangingPunct="1">
              <a:defRPr/>
            </a:pPr>
            <a:r>
              <a:rPr lang="ru-RU" b="0" i="0" u="none" baseline="0"/>
              <a:t>5 мин:</a:t>
            </a:r>
          </a:p>
          <a:p>
            <a:pPr marL="171450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ru-RU" b="0" i="0" u="none" baseline="0"/>
              <a:t>Показать цель практикума: определить основные элементы политики HSE Группы </a:t>
            </a:r>
          </a:p>
          <a:p>
            <a:pPr marL="171450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ru-RU" b="0" i="0" u="none" baseline="0"/>
              <a:t>Предложить сформировать команды (5 - 6 команд максимум) путем рассеивания участников из каждого направления</a:t>
            </a:r>
          </a:p>
          <a:p>
            <a:pPr marL="171450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ru-RU" b="0" i="0" u="none" baseline="0"/>
              <a:t>Раздать:  Флипчарт + Большие стикеры + фломастеры + Устав HSE Группы на команду</a:t>
            </a:r>
          </a:p>
          <a:p>
            <a:pPr algn="l" rt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0" i="0" u="none" baseline="0"/>
              <a:t>Около 10 мин:</a:t>
            </a:r>
          </a:p>
          <a:p>
            <a:pPr marL="171450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ru-RU" b="0" i="0" u="none" baseline="0"/>
              <a:t>Этап 1: Попросить команды составить список из 10 ключевых тем устава HSE TOTAL и связать их с № статьи. </a:t>
            </a:r>
          </a:p>
          <a:p>
            <a:pPr marL="171450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ru-RU" b="0" i="0" u="none" baseline="0"/>
              <a:t>Не более 4 слов на тему. </a:t>
            </a:r>
          </a:p>
          <a:p>
            <a:pPr marL="171450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ru-RU" b="0" i="0" u="none" baseline="0"/>
              <a:t>Тема на стикере (написать достаточно крупно фломастером) </a:t>
            </a:r>
          </a:p>
          <a:p>
            <a:pPr algn="l" rtl="0" eaLnBrk="1" hangingPunct="1">
              <a:defRPr/>
            </a:pPr>
            <a:r>
              <a:rPr lang="ru-RU" b="0" i="0" u="none" baseline="0"/>
              <a:t>Около 8 мин:</a:t>
            </a:r>
          </a:p>
          <a:p>
            <a:pPr marL="171450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ru-RU" b="0" i="0" u="none" baseline="0"/>
              <a:t>Последовательный опрос команд с отвечающими от команд / команда, представляющая ответы</a:t>
            </a:r>
          </a:p>
          <a:p>
            <a:pPr marL="171450" indent="-17145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0" i="0" u="none" baseline="0"/>
              <a:t>Ожидаемые ответы: Приверженность Генеральной дирекции, культура HSE, Признание эффективности HSE сотрудниками, Управление HSE партнеров, Система управления HSE, Антикризисное управление, Оценка рисков, Соблюдение законодательства, Принятие третьими лицами, Устойчивое развитие.  </a:t>
            </a:r>
          </a:p>
          <a:p>
            <a:pPr algn="l" rtl="0" eaLnBrk="1" hangingPunct="1">
              <a:defRPr/>
            </a:pPr>
            <a:r>
              <a:rPr lang="ru-RU" b="0" i="0" u="none" baseline="0"/>
              <a:t>1 мин</a:t>
            </a:r>
          </a:p>
          <a:p>
            <a:pPr marL="171450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ru-RU" b="0" i="0" u="none" baseline="0"/>
              <a:t>Кликнуть, чтобы показать правильный вариант</a:t>
            </a:r>
          </a:p>
          <a:p>
            <a:pPr algn="l" rtl="0" eaLnBrk="1" hangingPunct="1">
              <a:defRPr/>
            </a:pPr>
            <a:endParaRPr lang="ru-RU" altLang="fr-FR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933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pPr algn="l" rtl="0">
              <a:tabLst>
                <a:tab pos="0" algn="l"/>
                <a:tab pos="444500" algn="l"/>
                <a:tab pos="892175" algn="l"/>
                <a:tab pos="1339850" algn="l"/>
                <a:tab pos="1785938" algn="l"/>
                <a:tab pos="2233613" algn="l"/>
                <a:tab pos="2681288" algn="l"/>
                <a:tab pos="3128963" algn="l"/>
                <a:tab pos="3575050" algn="l"/>
                <a:tab pos="4022725" algn="l"/>
                <a:tab pos="4470400" algn="l"/>
                <a:tab pos="4916488" algn="l"/>
                <a:tab pos="5364163" algn="l"/>
                <a:tab pos="5811838" algn="l"/>
                <a:tab pos="6259513" algn="l"/>
                <a:tab pos="6705600" algn="l"/>
                <a:tab pos="7153275" algn="l"/>
                <a:tab pos="7600950" algn="l"/>
                <a:tab pos="8047038" algn="l"/>
                <a:tab pos="8494713" algn="l"/>
                <a:tab pos="8942388" algn="l"/>
              </a:tabLst>
            </a:pPr>
            <a:fld id="{B68A4959-2B1E-4AA1-B805-AA2C9FEC9A93}" type="slidenum">
              <a:rPr sz="1100">
                <a:solidFill>
                  <a:srgbClr val="000000"/>
                </a:solidFill>
                <a:latin typeface="Arial" pitchFamily="34" charset="0"/>
                <a:ea typeface="MS PGothic" pitchFamily="34" charset="-128"/>
              </a:rPr>
              <a:pPr>
                <a:tabLst>
                  <a:tab pos="0" algn="l"/>
                  <a:tab pos="444500" algn="l"/>
                  <a:tab pos="892175" algn="l"/>
                  <a:tab pos="1339850" algn="l"/>
                  <a:tab pos="1785938" algn="l"/>
                  <a:tab pos="2233613" algn="l"/>
                  <a:tab pos="2681288" algn="l"/>
                  <a:tab pos="3128963" algn="l"/>
                  <a:tab pos="3575050" algn="l"/>
                  <a:tab pos="4022725" algn="l"/>
                  <a:tab pos="4470400" algn="l"/>
                  <a:tab pos="4916488" algn="l"/>
                  <a:tab pos="5364163" algn="l"/>
                  <a:tab pos="5811838" algn="l"/>
                  <a:tab pos="6259513" algn="l"/>
                  <a:tab pos="6705600" algn="l"/>
                  <a:tab pos="7153275" algn="l"/>
                  <a:tab pos="7600950" algn="l"/>
                  <a:tab pos="8047038" algn="l"/>
                  <a:tab pos="8494713" algn="l"/>
                  <a:tab pos="8942388" algn="l"/>
                </a:tabLst>
              </a:pPr>
              <a:t>5</a:t>
            </a:fld>
            <a:endParaRPr lang="ru-RU" altLang="fr-FR" sz="1100">
              <a:solidFill>
                <a:srgbClr val="00000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21507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4075" y="744538"/>
            <a:ext cx="4960938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889000" y="4716463"/>
            <a:ext cx="4887913" cy="446405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 rtl="0" eaLnBrk="1" hangingPunct="1">
              <a:defRPr/>
            </a:pPr>
            <a:r>
              <a:rPr lang="ru-RU" b="0" i="0" u="none" baseline="0"/>
              <a:t>Анимированный слайд</a:t>
            </a:r>
          </a:p>
          <a:p>
            <a:pPr algn="l" rtl="0" eaLnBrk="1" hangingPunct="1">
              <a:defRPr/>
            </a:pPr>
            <a:r>
              <a:rPr lang="ru-RU" b="0" i="0" u="none" baseline="0"/>
              <a:t>5 мин:</a:t>
            </a:r>
          </a:p>
          <a:p>
            <a:pPr marL="171450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ru-RU" b="0" i="0" u="none" baseline="0"/>
              <a:t>Этап 2: Попросить команды определить 3 основных направления устава TOTAL. </a:t>
            </a:r>
          </a:p>
          <a:p>
            <a:pPr marL="171450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ru-RU" b="0" i="0" u="none" baseline="0"/>
              <a:t>Нужно:</a:t>
            </a:r>
          </a:p>
          <a:p>
            <a:pPr marL="628650" lvl="1" indent="-171450" algn="l" rtl="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b="0" i="0" u="none" baseline="0"/>
              <a:t>Перегруппировать 10 тем (стикеры) по направлениям на флипчарте</a:t>
            </a:r>
            <a:endParaRPr lang="ru-RU" dirty="0" smtClean="0"/>
          </a:p>
          <a:p>
            <a:pPr marL="628650" lvl="1" indent="-171450" algn="l" rtl="0" eaLnBrk="1" hangingPunct="1">
              <a:buFontTx/>
              <a:buChar char="-"/>
              <a:defRPr/>
            </a:pPr>
            <a:r>
              <a:rPr lang="ru-RU" b="0" i="0" u="none" baseline="0"/>
              <a:t>Назвать каждое направление, начиная с глагола действия (фломастер + флипчарт). </a:t>
            </a:r>
          </a:p>
          <a:p>
            <a:pPr marL="171450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ru-RU" b="0" i="0" u="none" baseline="0"/>
              <a:t>Ожидаемый тип ответа:</a:t>
            </a:r>
          </a:p>
          <a:p>
            <a:pPr marL="628650" lvl="1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ru-RU" b="0" i="0" u="none" baseline="0"/>
              <a:t>Направление 1: Повышать приверженность руководства </a:t>
            </a:r>
          </a:p>
          <a:p>
            <a:pPr marL="628650" lvl="1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ru-RU" b="0" i="0" u="none" baseline="0"/>
              <a:t>Направление 2: Развивать методы и практики HSE</a:t>
            </a:r>
          </a:p>
          <a:p>
            <a:pPr marL="628650" lvl="1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ru-RU" b="0" i="0" u="none" baseline="0"/>
              <a:t>Направление 3: Повышать прозрачность отношений и обмен информацией с третьими лицами</a:t>
            </a:r>
          </a:p>
          <a:p>
            <a:pPr algn="l" rtl="0" eaLnBrk="1" hangingPunct="1">
              <a:defRPr/>
            </a:pPr>
            <a:r>
              <a:rPr lang="ru-RU" b="0" i="0" u="none" baseline="0"/>
              <a:t>1 мин:</a:t>
            </a:r>
          </a:p>
          <a:p>
            <a:pPr marL="171450" indent="-171450" algn="l" rtl="0" eaLnBrk="1" hangingPunct="1">
              <a:buFont typeface="Arial" panose="020B0604020202020204" pitchFamily="34" charset="0"/>
              <a:buChar char="•"/>
              <a:defRPr/>
            </a:pPr>
            <a:r>
              <a:rPr lang="ru-RU" b="0" i="0" u="none" baseline="0"/>
              <a:t>Кликнуть, чтобы показать правильный вариант</a:t>
            </a:r>
          </a:p>
          <a:p>
            <a:pPr algn="l" rtl="0" eaLnBrk="1" hangingPunct="1">
              <a:defRPr/>
            </a:pPr>
            <a:endParaRPr lang="ru-RU" altLang="fr-FR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766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3175" y="0"/>
            <a:ext cx="9147175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 altLang="fr-FR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 altLang="fr-FR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7" name="Image 13" descr="TOTAL_bandeau_01_haut_RGB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374650"/>
            <a:ext cx="5978525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000"/>
            <a:ext cx="7276629" cy="1487487"/>
          </a:xfrm>
        </p:spPr>
        <p:txBody>
          <a:bodyPr lIns="0" rIns="0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/>
          </p:nvPr>
        </p:nvSpPr>
        <p:spPr>
          <a:xfrm>
            <a:off x="1188000" y="363960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02584F-830C-4836-9487-F675E038D9BA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  <a:cs typeface="Helvetica" pitchFamily="34" charset="0"/>
              </a:defRPr>
            </a:lvl1pPr>
          </a:lstStyle>
          <a:p>
            <a:r>
              <a:rPr lang="en-US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82D6AF-16A7-4E04-847C-28A5C9A6757A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D6C3949B-A515-4D91-81B3-F8A5407B2693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928100" y="0"/>
            <a:ext cx="2159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 altLang="fr-FR">
              <a:solidFill>
                <a:srgbClr val="FFFFFF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/>
          <a:lstStyle>
            <a:lvl1pPr algn="l">
              <a:defRPr sz="3200" b="1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DAFFC4-A139-4C5C-ADEE-057CB4024B62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 marL="1080000" indent="-180000"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BBD161-2BD7-4B81-84DB-B142DD2F8620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155605C7-F1F9-4B2B-AF68-8B14797646AA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3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7E9964F-3C22-478C-BCAA-75B31DFD7901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B59C672B-C567-4B85-8859-CC9D115E90E8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85D91E06-3686-420E-A70D-A7A6BF565529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2A03BF-CB61-45B7-8A62-973FD3A4AB28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  <a:prstGeom prst="rect">
            <a:avLst/>
          </a:prstGeom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0000"/>
                </a:solidFill>
                <a:latin typeface="Arial" charset="0"/>
                <a:ea typeface="Helvetica" charset="0"/>
                <a:cs typeface="Helvetica" charset="0"/>
              </a:defRPr>
            </a:lvl1pPr>
          </a:lstStyle>
          <a:p>
            <a:pPr>
              <a:defRPr/>
            </a:pPr>
            <a:r>
              <a:rPr lang="fr-FR" altLang="fr-FR" smtClean="0"/>
              <a:t>Kit intégration H3SE - TCG 1.3 – La charte HSEQ – V1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3"/>
            <a:ext cx="7254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Helvetica" pitchFamily="34" charset="0"/>
              </a:defRPr>
            </a:lvl1pPr>
          </a:lstStyle>
          <a:p>
            <a:fld id="{30F96869-20A8-4573-9A2A-023254F563EF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7" name="Rectangle 6"/>
          <p:cNvSpPr/>
          <p:nvPr/>
        </p:nvSpPr>
        <p:spPr>
          <a:xfrm>
            <a:off x="9031288" y="0"/>
            <a:ext cx="112712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 altLang="fr-FR">
              <a:solidFill>
                <a:srgbClr val="FFFFFF"/>
              </a:solidFill>
              <a:latin typeface="Helvetica" pitchFamily="34" charset="0"/>
              <a:cs typeface="Helvetica" pitchFamily="34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900"/>
            <a:ext cx="8686800" cy="1588"/>
          </a:xfrm>
          <a:prstGeom prst="line">
            <a:avLst/>
          </a:prstGeom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cxnSpLocks noChangeShapeType="1"/>
          </p:cNvCxnSpPr>
          <p:nvPr/>
        </p:nvCxnSpPr>
        <p:spPr bwMode="auto">
          <a:xfrm rot="5400000">
            <a:off x="7335044" y="6595269"/>
            <a:ext cx="365125" cy="1587"/>
          </a:xfrm>
          <a:prstGeom prst="line">
            <a:avLst/>
          </a:prstGeom>
          <a:noFill/>
          <a:ln w="6350">
            <a:solidFill>
              <a:schemeClr val="tx1">
                <a:alpha val="70195"/>
              </a:schemeClr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2" name="Espace réservé du texte 3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18488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</p:txBody>
      </p:sp>
      <p:pic>
        <p:nvPicPr>
          <p:cNvPr id="1033" name="Image 10" descr="TOTAL_ADM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685088" y="6375400"/>
            <a:ext cx="1008062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200" b="1" kern="1200" cap="all">
          <a:solidFill>
            <a:srgbClr val="A90025"/>
          </a:solidFill>
          <a:latin typeface="+mj-lt"/>
          <a:ea typeface="Arial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9pPr>
    </p:titleStyle>
    <p:bodyStyle>
      <a:lvl1pPr marL="285750" indent="-2857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20000"/>
        <a:buFont typeface="Lucida Grande"/>
        <a:buChar char="●"/>
        <a:defRPr sz="2000" kern="1200">
          <a:solidFill>
            <a:schemeClr val="tx1"/>
          </a:solidFill>
          <a:latin typeface="+mn-lt"/>
          <a:ea typeface="Arial" charset="0"/>
          <a:cs typeface="Arial"/>
        </a:defRPr>
      </a:lvl1pPr>
      <a:lvl2pPr marL="447675" indent="-180975" algn="l" defTabSz="5334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Font typeface="Lucida Grande"/>
        <a:buChar char="-"/>
        <a:defRPr kern="1200">
          <a:solidFill>
            <a:schemeClr val="tx1"/>
          </a:solidFill>
          <a:latin typeface="+mn-lt"/>
          <a:ea typeface="Arial" charset="0"/>
          <a:cs typeface="Arial"/>
        </a:defRPr>
      </a:lvl2pPr>
      <a:lvl3pPr marL="806450" indent="-180975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00000"/>
        <a:buFont typeface="Lucida Grande"/>
        <a:buChar char="•"/>
        <a:defRPr sz="1600" kern="1200">
          <a:solidFill>
            <a:schemeClr val="tx1"/>
          </a:solidFill>
          <a:latin typeface="+mn-lt"/>
          <a:ea typeface="Arial" charset="0"/>
          <a:cs typeface="Arial"/>
        </a:defRPr>
      </a:lvl3pPr>
      <a:lvl4pPr marL="1076325" indent="-1714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80000"/>
        <a:buFont typeface="Lucida Grande"/>
        <a:buChar char="-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4pPr>
      <a:lvl5pPr marL="1258888" indent="-180975" algn="l" defTabSz="352425" rtl="0" eaLnBrk="0" fontAlgn="base" hangingPunct="0">
        <a:spcBef>
          <a:spcPts val="300"/>
        </a:spcBef>
        <a:spcAft>
          <a:spcPts val="300"/>
        </a:spcAft>
        <a:buClr>
          <a:srgbClr val="800000"/>
        </a:buClr>
        <a:buSzPct val="100000"/>
        <a:buFont typeface="Lucida Grande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oneTexte 1"/>
          <p:cNvSpPr txBox="1">
            <a:spLocks noChangeArrowheads="1"/>
          </p:cNvSpPr>
          <p:nvPr/>
        </p:nvSpPr>
        <p:spPr bwMode="auto">
          <a:xfrm>
            <a:off x="3200400" y="32766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1" hangingPunct="1"/>
            <a:endParaRPr lang="ru-RU" alt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187450" y="2106613"/>
            <a:ext cx="7277100" cy="1487487"/>
          </a:xfrm>
        </p:spPr>
        <p:txBody>
          <a:bodyPr/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ru-RU" b="1" i="0" u="none" baseline="0">
                <a:ea typeface="+mj-ea"/>
              </a:rPr>
              <a:t>Устав HSEQ</a:t>
            </a:r>
            <a:endParaRPr lang="ru-RU" dirty="0">
              <a:ea typeface="+mj-ea"/>
            </a:endParaRPr>
          </a:p>
        </p:txBody>
      </p:sp>
      <p:sp>
        <p:nvSpPr>
          <p:cNvPr id="15363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187450" y="3640138"/>
            <a:ext cx="7277100" cy="1778000"/>
          </a:xfrm>
        </p:spPr>
        <p:txBody>
          <a:bodyPr/>
          <a:lstStyle/>
          <a:p>
            <a:pPr algn="l" rtl="0" eaLnBrk="1" hangingPunct="1"/>
            <a:r>
              <a:rPr lang="ru-RU" b="0" i="0" u="none" baseline="0">
                <a:cs typeface="Arial" pitchFamily="34" charset="0"/>
              </a:rPr>
              <a:t>Общий пакет H3SE</a:t>
            </a:r>
          </a:p>
          <a:p>
            <a:pPr algn="l" rtl="0" eaLnBrk="1" hangingPunct="1"/>
            <a:r>
              <a:rPr lang="ru-RU" b="0" i="0" u="none" baseline="0">
                <a:cs typeface="Arial" pitchFamily="34" charset="0"/>
              </a:rPr>
              <a:t>Модуль TCG 1.3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lang="ru-RU" b="1" i="0" u="none" baseline="0"/>
              <a:t>ЦЕЛИ МОДУЛЯ</a:t>
            </a:r>
            <a:endParaRPr lang="ru-RU" dirty="0"/>
          </a:p>
        </p:txBody>
      </p:sp>
      <p:sp>
        <p:nvSpPr>
          <p:cNvPr id="16386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marL="0" indent="0" algn="l" rtl="0">
              <a:buFont typeface="Lucida Grande"/>
              <a:buNone/>
            </a:pPr>
            <a:r>
              <a:rPr lang="ru-RU" b="0" i="0" u="none" baseline="0">
                <a:cs typeface="Arial" pitchFamily="34" charset="0"/>
              </a:rPr>
              <a:t>В конце модуля вы должны:</a:t>
            </a:r>
          </a:p>
          <a:p>
            <a:pPr marL="0" indent="0" algn="l" rtl="0"/>
            <a:endParaRPr lang="ru-RU" altLang="fr-FR" dirty="0" smtClean="0">
              <a:cs typeface="Arial" pitchFamily="34" charset="0"/>
            </a:endParaRPr>
          </a:p>
          <a:p>
            <a:pPr marL="263525" indent="-263525" algn="just" rtl="0"/>
            <a:r>
              <a:rPr lang="ru-RU" b="0" i="0" u="none" baseline="0">
                <a:cs typeface="Arial" pitchFamily="34" charset="0"/>
              </a:rPr>
              <a:t>Усвоить связь между ценностью безопасности и уставом HSEQ Группы.</a:t>
            </a:r>
          </a:p>
          <a:p>
            <a:pPr marL="263525" indent="-263525" algn="just" rtl="0"/>
            <a:endParaRPr lang="ru-RU" altLang="fr-FR" dirty="0" smtClean="0">
              <a:cs typeface="Arial" pitchFamily="34" charset="0"/>
            </a:endParaRPr>
          </a:p>
          <a:p>
            <a:pPr marL="263525" indent="-263525" algn="just" rtl="0"/>
            <a:r>
              <a:rPr lang="ru-RU" b="0" i="0" u="none" baseline="0">
                <a:cs typeface="Arial" pitchFamily="34" charset="0"/>
              </a:rPr>
              <a:t>Знать устав HSEQ и его принципы. </a:t>
            </a:r>
          </a:p>
        </p:txBody>
      </p:sp>
      <p:sp>
        <p:nvSpPr>
          <p:cNvPr id="16387" name="Espace réservé du pied de page 3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ru-RU" b="0" i="0" u="none" baseline="0">
                <a:latin typeface="Arial" pitchFamily="34" charset="0"/>
                <a:cs typeface="Helvetica" pitchFamily="34" charset="0"/>
              </a:rPr>
              <a:t>Общий пакет H3SE - TCG 1.3 – Устав HSEQ – V2</a:t>
            </a:r>
            <a:endParaRPr lang="ru-RU" altLang="fr-FR" dirty="0" smtClean="0">
              <a:latin typeface="Arial" pitchFamily="34" charset="0"/>
              <a:cs typeface="Helvetica" pitchFamily="34" charset="0"/>
            </a:endParaRPr>
          </a:p>
        </p:txBody>
      </p:sp>
      <p:sp>
        <p:nvSpPr>
          <p:cNvPr id="16388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algn="r" rtl="0"/>
            <a:fld id="{BA29D44D-D564-4F21-87C7-E8BA5F4CC2B3}" type="slidenum">
              <a:rPr/>
              <a:pPr/>
              <a:t>2</a:t>
            </a:fld>
            <a:endParaRPr lang="ru-RU" alt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 bwMode="auto">
          <a:xfrm>
            <a:off x="457200" y="-14312"/>
            <a:ext cx="8218488" cy="635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rtl="0" eaLnBrk="1" hangingPunct="1"/>
            <a:r>
              <a:rPr lang="ru-RU" b="1" i="0" u="none" cap="none" baseline="0" dirty="0">
                <a:cs typeface="Arial" pitchFamily="34" charset="0"/>
              </a:rPr>
              <a:t>Устав по технике безопасности, охране здоровья и окружающей среды, и качеству</a:t>
            </a:r>
            <a:r>
              <a:rPr lang="ru-RU" cap="none" dirty="0">
                <a:cs typeface="Arial" pitchFamily="34" charset="0"/>
              </a:rPr>
              <a:t/>
            </a:r>
            <a:br>
              <a:rPr lang="ru-RU" cap="none" dirty="0">
                <a:cs typeface="Arial" pitchFamily="34" charset="0"/>
              </a:rPr>
            </a:br>
            <a:endParaRPr lang="ru-RU" altLang="fr-FR" cap="none" dirty="0" smtClean="0">
              <a:cs typeface="Arial" pitchFamily="34" charset="0"/>
            </a:endParaRPr>
          </a:p>
        </p:txBody>
      </p:sp>
      <p:pic>
        <p:nvPicPr>
          <p:cNvPr id="17411" name="Image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765175"/>
            <a:ext cx="3798888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Rectangle 13"/>
          <p:cNvSpPr>
            <a:spLocks noChangeArrowheads="1"/>
          </p:cNvSpPr>
          <p:nvPr/>
        </p:nvSpPr>
        <p:spPr bwMode="auto">
          <a:xfrm>
            <a:off x="4421188" y="2435225"/>
            <a:ext cx="4471987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1" hangingPunct="1"/>
            <a:r>
              <a:rPr lang="ru-RU" b="1" i="1" u="none" baseline="0">
                <a:solidFill>
                  <a:srgbClr val="002060"/>
                </a:solidFill>
              </a:rPr>
              <a:t>Статья 1 </a:t>
            </a:r>
          </a:p>
          <a:p>
            <a:pPr algn="just" rtl="0" eaLnBrk="1" hangingPunct="1"/>
            <a:r>
              <a:rPr lang="ru-RU" b="0" i="0" u="none" baseline="0"/>
              <a:t>«Высшим приоритетом Total является безопасность, защита, здоровье, бережное отношение к окружающей среде, удовлетворение потребностей своих клиентов, умение слушать и вести диалог со всеми заинтересованными сторонами. »</a:t>
            </a:r>
          </a:p>
        </p:txBody>
      </p:sp>
      <p:sp>
        <p:nvSpPr>
          <p:cNvPr id="17413" name="Espace réservé du numéro de diapositive 1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algn="r" rtl="0"/>
            <a:fld id="{BF6D146B-E0B7-4BC6-A16A-D04FA1857B39}" type="slidenum">
              <a:rPr/>
              <a:pPr/>
              <a:t>3</a:t>
            </a:fld>
            <a:endParaRPr lang="ru-RU" altLang="fr-FR"/>
          </a:p>
        </p:txBody>
      </p:sp>
      <p:sp>
        <p:nvSpPr>
          <p:cNvPr id="7" name="Espace réservé du pied de page 3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ru-RU" b="0" i="0" u="none" baseline="0">
                <a:latin typeface="Arial" pitchFamily="34" charset="0"/>
                <a:cs typeface="Helvetica" pitchFamily="34" charset="0"/>
              </a:rPr>
              <a:t>Общий пакет H3SE - TCG 1.3 – Устав HSEQ – V2</a:t>
            </a:r>
            <a:endParaRPr lang="ru-RU" altLang="fr-FR" dirty="0" smtClean="0">
              <a:latin typeface="Arial" pitchFamily="34" charset="0"/>
              <a:cs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ru-RU" sz="2000" b="1" i="0" u="none" baseline="0"/>
              <a:t>Определить элементы политики HSE Группы</a:t>
            </a:r>
          </a:p>
        </p:txBody>
      </p:sp>
      <p:sp>
        <p:nvSpPr>
          <p:cNvPr id="5" name="Carré corné 4"/>
          <p:cNvSpPr>
            <a:spLocks noChangeArrowheads="1"/>
          </p:cNvSpPr>
          <p:nvPr/>
        </p:nvSpPr>
        <p:spPr bwMode="auto">
          <a:xfrm>
            <a:off x="1116013" y="1038225"/>
            <a:ext cx="2055812" cy="1152525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/>
            <a:r>
              <a:rPr lang="ru-RU" b="0" i="0" u="none" baseline="0"/>
              <a:t>Приверженность HSE</a:t>
            </a:r>
          </a:p>
          <a:p>
            <a:pPr algn="ctr" rtl="0" eaLnBrk="1" hangingPunct="1"/>
            <a:r>
              <a:rPr lang="ru-RU" b="0" i="0" u="none" baseline="0"/>
              <a:t>Генеральная дирекция</a:t>
            </a:r>
            <a:endParaRPr lang="ru-RU" altLang="fr-FR" dirty="0">
              <a:solidFill>
                <a:srgbClr val="000000"/>
              </a:solidFill>
            </a:endParaRPr>
          </a:p>
        </p:txBody>
      </p:sp>
      <p:sp>
        <p:nvSpPr>
          <p:cNvPr id="20" name="Carré corné 19"/>
          <p:cNvSpPr>
            <a:spLocks noChangeArrowheads="1"/>
          </p:cNvSpPr>
          <p:nvPr/>
        </p:nvSpPr>
        <p:spPr bwMode="auto">
          <a:xfrm>
            <a:off x="3851275" y="1038225"/>
            <a:ext cx="2057400" cy="1152525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ru-RU" b="0" i="0" u="none" baseline="0">
                <a:solidFill>
                  <a:srgbClr val="000000"/>
                </a:solidFill>
                <a:latin typeface="+mn-lt"/>
                <a:cs typeface="+mn-cs"/>
              </a:rPr>
              <a:t>Соблюдение </a:t>
            </a:r>
            <a:r>
              <a:rPr lang="ru-RU">
                <a:solidFill>
                  <a:srgbClr val="000000"/>
                </a:solidFill>
                <a:latin typeface="+mn-lt"/>
                <a:cs typeface="+mn-cs"/>
              </a:rPr>
              <a:t/>
            </a:r>
            <a:br>
              <a:rPr lang="ru-RU">
                <a:solidFill>
                  <a:srgbClr val="000000"/>
                </a:solidFill>
                <a:latin typeface="+mn-lt"/>
                <a:cs typeface="+mn-cs"/>
              </a:rPr>
            </a:br>
            <a:r>
              <a:rPr lang="ru-RU" b="0" i="0" u="none" baseline="0">
                <a:solidFill>
                  <a:srgbClr val="000000"/>
                </a:solidFill>
                <a:latin typeface="+mn-lt"/>
                <a:cs typeface="+mn-cs"/>
              </a:rPr>
              <a:t>законодательства</a:t>
            </a:r>
            <a:endParaRPr lang="ru-RU" altLang="fr-FR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21" name="Carré corné 20"/>
          <p:cNvSpPr>
            <a:spLocks noChangeArrowheads="1"/>
          </p:cNvSpPr>
          <p:nvPr/>
        </p:nvSpPr>
        <p:spPr bwMode="auto">
          <a:xfrm>
            <a:off x="6372225" y="1038225"/>
            <a:ext cx="2055813" cy="1152525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ru-RU" b="0" i="0" u="none" baseline="0">
                <a:solidFill>
                  <a:srgbClr val="000000"/>
                </a:solidFill>
                <a:latin typeface="+mn-lt"/>
                <a:cs typeface="+mn-cs"/>
              </a:rPr>
              <a:t>Культура HSE </a:t>
            </a:r>
          </a:p>
        </p:txBody>
      </p:sp>
      <p:sp>
        <p:nvSpPr>
          <p:cNvPr id="22" name="Carré corné 21"/>
          <p:cNvSpPr>
            <a:spLocks noChangeArrowheads="1"/>
          </p:cNvSpPr>
          <p:nvPr/>
        </p:nvSpPr>
        <p:spPr bwMode="auto">
          <a:xfrm>
            <a:off x="1116013" y="2387600"/>
            <a:ext cx="2055812" cy="1152525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/>
            <a:r>
              <a:rPr lang="ru-RU" b="0" i="0" u="none" baseline="0">
                <a:solidFill>
                  <a:srgbClr val="000000"/>
                </a:solidFill>
              </a:rPr>
              <a:t>Управление HSE</a:t>
            </a:r>
          </a:p>
          <a:p>
            <a:pPr algn="ctr" rtl="0" eaLnBrk="1" hangingPunct="1"/>
            <a:r>
              <a:rPr lang="ru-RU" b="0" i="0" u="none" baseline="0">
                <a:solidFill>
                  <a:srgbClr val="000000"/>
                </a:solidFill>
              </a:rPr>
              <a:t> партнеров </a:t>
            </a:r>
            <a:endParaRPr lang="ru-RU" altLang="fr-FR" dirty="0">
              <a:solidFill>
                <a:srgbClr val="000000"/>
              </a:solidFill>
            </a:endParaRPr>
          </a:p>
        </p:txBody>
      </p:sp>
      <p:sp>
        <p:nvSpPr>
          <p:cNvPr id="23" name="Carré corné 22"/>
          <p:cNvSpPr>
            <a:spLocks noChangeArrowheads="1"/>
          </p:cNvSpPr>
          <p:nvPr/>
        </p:nvSpPr>
        <p:spPr bwMode="auto">
          <a:xfrm>
            <a:off x="3851275" y="2387600"/>
            <a:ext cx="2057400" cy="1152525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ru-RU" b="0" i="0" u="none" baseline="0">
                <a:solidFill>
                  <a:srgbClr val="000000"/>
                </a:solidFill>
                <a:latin typeface="+mn-lt"/>
                <a:cs typeface="+mn-cs"/>
              </a:rPr>
              <a:t>Оценка рисков</a:t>
            </a:r>
          </a:p>
        </p:txBody>
      </p:sp>
      <p:sp>
        <p:nvSpPr>
          <p:cNvPr id="24" name="Carré corné 23"/>
          <p:cNvSpPr>
            <a:spLocks noChangeArrowheads="1"/>
          </p:cNvSpPr>
          <p:nvPr/>
        </p:nvSpPr>
        <p:spPr bwMode="auto">
          <a:xfrm>
            <a:off x="6372225" y="2387600"/>
            <a:ext cx="2055813" cy="1152525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ru-RU" b="0" i="0" u="none" baseline="0">
                <a:solidFill>
                  <a:srgbClr val="000000"/>
                </a:solidFill>
                <a:latin typeface="+mn-lt"/>
                <a:cs typeface="+mn-cs"/>
              </a:rPr>
              <a:t>Система управления </a:t>
            </a:r>
          </a:p>
          <a:p>
            <a:pPr algn="ctr" rtl="0" eaLnBrk="1" hangingPunct="1">
              <a:defRPr/>
            </a:pPr>
            <a:r>
              <a:rPr lang="ru-RU" b="0" i="0" u="none" baseline="0">
                <a:solidFill>
                  <a:srgbClr val="000000"/>
                </a:solidFill>
                <a:latin typeface="+mn-lt"/>
                <a:cs typeface="+mn-cs"/>
              </a:rPr>
              <a:t>HSE</a:t>
            </a:r>
          </a:p>
        </p:txBody>
      </p:sp>
      <p:sp>
        <p:nvSpPr>
          <p:cNvPr id="25" name="Carré corné 24"/>
          <p:cNvSpPr>
            <a:spLocks noChangeArrowheads="1"/>
          </p:cNvSpPr>
          <p:nvPr/>
        </p:nvSpPr>
        <p:spPr bwMode="auto">
          <a:xfrm>
            <a:off x="1116013" y="3736975"/>
            <a:ext cx="2055812" cy="1150938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ru-RU" b="0" i="0" u="none" baseline="0">
                <a:solidFill>
                  <a:srgbClr val="000000"/>
                </a:solidFill>
                <a:latin typeface="+mn-lt"/>
                <a:cs typeface="+mn-cs"/>
              </a:rPr>
              <a:t>Антикризисное управление</a:t>
            </a:r>
          </a:p>
        </p:txBody>
      </p:sp>
      <p:sp>
        <p:nvSpPr>
          <p:cNvPr id="26" name="Carré corné 25"/>
          <p:cNvSpPr>
            <a:spLocks noChangeArrowheads="1"/>
          </p:cNvSpPr>
          <p:nvPr/>
        </p:nvSpPr>
        <p:spPr bwMode="auto">
          <a:xfrm>
            <a:off x="3851275" y="3736975"/>
            <a:ext cx="2057400" cy="1150938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ru-RU" b="0" i="0" u="none" baseline="0">
                <a:solidFill>
                  <a:srgbClr val="000000"/>
                </a:solidFill>
                <a:latin typeface="+mn-lt"/>
                <a:cs typeface="+mn-cs"/>
              </a:rPr>
              <a:t>Признание эффективности HSE </a:t>
            </a:r>
          </a:p>
          <a:p>
            <a:pPr algn="ctr" rtl="0" eaLnBrk="1" hangingPunct="1">
              <a:defRPr/>
            </a:pPr>
            <a:r>
              <a:rPr lang="ru-RU" b="0" i="0" u="none" baseline="0">
                <a:solidFill>
                  <a:srgbClr val="000000"/>
                </a:solidFill>
                <a:latin typeface="+mn-lt"/>
                <a:cs typeface="+mn-cs"/>
              </a:rPr>
              <a:t>сотрудниками </a:t>
            </a:r>
          </a:p>
        </p:txBody>
      </p:sp>
      <p:sp>
        <p:nvSpPr>
          <p:cNvPr id="27" name="Carré corné 26"/>
          <p:cNvSpPr>
            <a:spLocks noChangeArrowheads="1"/>
          </p:cNvSpPr>
          <p:nvPr/>
        </p:nvSpPr>
        <p:spPr bwMode="auto">
          <a:xfrm>
            <a:off x="6372225" y="3736975"/>
            <a:ext cx="2055813" cy="1150938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ru-RU" b="0" i="0" u="none" baseline="0">
                <a:solidFill>
                  <a:srgbClr val="000000"/>
                </a:solidFill>
                <a:latin typeface="+mn-lt"/>
                <a:cs typeface="+mn-cs"/>
              </a:rPr>
              <a:t>Принятие </a:t>
            </a:r>
            <a:r>
              <a:rPr lang="ru-RU">
                <a:solidFill>
                  <a:srgbClr val="000000"/>
                </a:solidFill>
                <a:latin typeface="+mn-lt"/>
                <a:cs typeface="+mn-cs"/>
              </a:rPr>
              <a:t/>
            </a:r>
            <a:br>
              <a:rPr lang="ru-RU">
                <a:solidFill>
                  <a:srgbClr val="000000"/>
                </a:solidFill>
                <a:latin typeface="+mn-lt"/>
                <a:cs typeface="+mn-cs"/>
              </a:rPr>
            </a:br>
            <a:r>
              <a:rPr lang="ru-RU" b="0" i="0" u="none" baseline="0">
                <a:solidFill>
                  <a:srgbClr val="000000"/>
                </a:solidFill>
                <a:latin typeface="+mn-lt"/>
                <a:cs typeface="+mn-cs"/>
              </a:rPr>
              <a:t>третьими лицами</a:t>
            </a:r>
          </a:p>
        </p:txBody>
      </p:sp>
      <p:sp>
        <p:nvSpPr>
          <p:cNvPr id="28" name="Carré corné 27"/>
          <p:cNvSpPr>
            <a:spLocks noChangeArrowheads="1"/>
          </p:cNvSpPr>
          <p:nvPr/>
        </p:nvSpPr>
        <p:spPr bwMode="auto">
          <a:xfrm>
            <a:off x="1116013" y="5084763"/>
            <a:ext cx="2055812" cy="1152525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ru-RU" b="0" i="0" u="none" baseline="0">
                <a:solidFill>
                  <a:srgbClr val="000000"/>
                </a:solidFill>
                <a:latin typeface="+mn-lt"/>
                <a:cs typeface="+mn-cs"/>
              </a:rPr>
              <a:t>Устойчивое развитие</a:t>
            </a:r>
          </a:p>
        </p:txBody>
      </p:sp>
      <p:sp>
        <p:nvSpPr>
          <p:cNvPr id="18445" name="Espace réservé du numéro de diapositive 2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algn="r" rtl="0"/>
            <a:fld id="{67830189-CB38-4F42-A5F2-3923D3E5A516}" type="slidenum">
              <a:rPr/>
              <a:pPr/>
              <a:t>4</a:t>
            </a:fld>
            <a:endParaRPr lang="ru-RU" altLang="fr-FR"/>
          </a:p>
        </p:txBody>
      </p:sp>
      <p:sp>
        <p:nvSpPr>
          <p:cNvPr id="15" name="Espace réservé du pied de page 3"/>
          <p:cNvSpPr>
            <a:spLocks noGrp="1"/>
          </p:cNvSpPr>
          <p:nvPr>
            <p:ph type="ftr" sz="quarter" idx="4294967295"/>
          </p:nvPr>
        </p:nvSpPr>
        <p:spPr bwMode="auto">
          <a:xfrm>
            <a:off x="457200" y="6411913"/>
            <a:ext cx="5562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ru-RU" sz="1000" b="0" i="0" u="none" baseline="0">
                <a:latin typeface="Arial" pitchFamily="34" charset="0"/>
                <a:cs typeface="Helvetica" pitchFamily="34" charset="0"/>
              </a:rPr>
              <a:t>Общий пакет H3SE - TCG 1.3 – Устав HSEQ – V2</a:t>
            </a:r>
            <a:endParaRPr lang="ru-RU" altLang="fr-FR" sz="1000" dirty="0" smtClean="0">
              <a:latin typeface="Arial" pitchFamily="34" charset="0"/>
              <a:cs typeface="Helvetic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à coins arrondis 35"/>
          <p:cNvSpPr/>
          <p:nvPr/>
        </p:nvSpPr>
        <p:spPr>
          <a:xfrm>
            <a:off x="3421063" y="5013325"/>
            <a:ext cx="5548312" cy="12192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rtl="0" eaLnBrk="1" hangingPunct="1"/>
            <a:endParaRPr lang="ru-RU" altLang="fr-FR">
              <a:solidFill>
                <a:srgbClr val="00523F"/>
              </a:solidFill>
              <a:cs typeface="Arial" pitchFamily="34" charset="0"/>
            </a:endParaRPr>
          </a:p>
        </p:txBody>
      </p:sp>
      <p:sp>
        <p:nvSpPr>
          <p:cNvPr id="35" name="Rectangle à coins arrondis 34"/>
          <p:cNvSpPr/>
          <p:nvPr/>
        </p:nvSpPr>
        <p:spPr>
          <a:xfrm>
            <a:off x="3419475" y="2820988"/>
            <a:ext cx="5549900" cy="21209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rtl="0" eaLnBrk="1" hangingPunct="1"/>
            <a:endParaRPr lang="ru-RU" altLang="fr-FR">
              <a:solidFill>
                <a:srgbClr val="00523F"/>
              </a:solidFill>
              <a:cs typeface="Arial" pitchFamily="34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3419475" y="898525"/>
            <a:ext cx="5549900" cy="18827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rtl="0" eaLnBrk="1" hangingPunct="1"/>
            <a:endParaRPr lang="ru-RU" altLang="fr-FR">
              <a:solidFill>
                <a:srgbClr val="00523F"/>
              </a:solidFill>
              <a:cs typeface="Arial" pitchFamily="34" charset="0"/>
            </a:endParaRPr>
          </a:p>
        </p:txBody>
      </p:sp>
      <p:sp>
        <p:nvSpPr>
          <p:cNvPr id="3072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ru-RU" sz="2000" b="1" i="0" u="none" baseline="0"/>
              <a:t>Определить элементы политики HSE Группы</a:t>
            </a:r>
          </a:p>
        </p:txBody>
      </p:sp>
      <p:sp>
        <p:nvSpPr>
          <p:cNvPr id="22" name="Carré corné 21"/>
          <p:cNvSpPr>
            <a:spLocks noChangeArrowheads="1"/>
          </p:cNvSpPr>
          <p:nvPr/>
        </p:nvSpPr>
        <p:spPr bwMode="auto">
          <a:xfrm>
            <a:off x="3779837" y="976313"/>
            <a:ext cx="1728000" cy="9360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/>
            <a:r>
              <a:rPr lang="ru-RU" sz="1600" b="0" i="0" u="none" baseline="0" dirty="0">
                <a:solidFill>
                  <a:srgbClr val="000000"/>
                </a:solidFill>
              </a:rPr>
              <a:t>Приверженность HSE</a:t>
            </a:r>
          </a:p>
          <a:p>
            <a:pPr algn="ctr" rtl="0" eaLnBrk="1" hangingPunct="1"/>
            <a:r>
              <a:rPr lang="ru-RU" sz="1600" b="0" i="0" u="none" baseline="0" dirty="0">
                <a:solidFill>
                  <a:srgbClr val="000000"/>
                </a:solidFill>
              </a:rPr>
              <a:t>Генеральная дирекция</a:t>
            </a:r>
            <a:endParaRPr lang="ru-RU" altLang="fr-FR" sz="1600" dirty="0">
              <a:solidFill>
                <a:srgbClr val="000000"/>
              </a:solidFill>
            </a:endParaRPr>
          </a:p>
        </p:txBody>
      </p:sp>
      <p:sp>
        <p:nvSpPr>
          <p:cNvPr id="23" name="Carré corné 22"/>
          <p:cNvSpPr>
            <a:spLocks noChangeArrowheads="1"/>
          </p:cNvSpPr>
          <p:nvPr/>
        </p:nvSpPr>
        <p:spPr bwMode="auto">
          <a:xfrm>
            <a:off x="3559175" y="5157788"/>
            <a:ext cx="1727200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ru-RU" sz="1600" b="0" i="0" u="none" baseline="0">
                <a:solidFill>
                  <a:srgbClr val="000000"/>
                </a:solidFill>
                <a:latin typeface="+mn-lt"/>
                <a:cs typeface="+mn-cs"/>
              </a:rPr>
              <a:t>Соблюдение </a:t>
            </a:r>
            <a:r>
              <a:rPr lang="ru-RU" sz="1600">
                <a:solidFill>
                  <a:srgbClr val="000000"/>
                </a:solidFill>
                <a:latin typeface="+mn-lt"/>
                <a:cs typeface="+mn-cs"/>
              </a:rPr>
              <a:t/>
            </a:r>
            <a:br>
              <a:rPr lang="ru-RU" sz="1600">
                <a:solidFill>
                  <a:srgbClr val="000000"/>
                </a:solidFill>
                <a:latin typeface="+mn-lt"/>
                <a:cs typeface="+mn-cs"/>
              </a:rPr>
            </a:br>
            <a:r>
              <a:rPr lang="ru-RU" sz="1600" b="0" i="0" u="none" baseline="0">
                <a:solidFill>
                  <a:srgbClr val="000000"/>
                </a:solidFill>
                <a:latin typeface="+mn-lt"/>
                <a:cs typeface="+mn-cs"/>
              </a:rPr>
              <a:t>законодательства</a:t>
            </a:r>
            <a:endParaRPr lang="ru-RU" altLang="fr-FR" sz="1600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24" name="Carré corné 23"/>
          <p:cNvSpPr>
            <a:spLocks noChangeArrowheads="1"/>
          </p:cNvSpPr>
          <p:nvPr/>
        </p:nvSpPr>
        <p:spPr bwMode="auto">
          <a:xfrm>
            <a:off x="7092950" y="976313"/>
            <a:ext cx="1727200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ru-RU" sz="1600" b="0" i="0" u="none" baseline="0">
                <a:solidFill>
                  <a:srgbClr val="000000"/>
                </a:solidFill>
                <a:latin typeface="+mn-lt"/>
                <a:cs typeface="+mn-cs"/>
              </a:rPr>
              <a:t>Культура HSE </a:t>
            </a:r>
          </a:p>
        </p:txBody>
      </p:sp>
      <p:sp>
        <p:nvSpPr>
          <p:cNvPr id="25" name="Carré corné 24"/>
          <p:cNvSpPr>
            <a:spLocks noChangeArrowheads="1"/>
          </p:cNvSpPr>
          <p:nvPr/>
        </p:nvSpPr>
        <p:spPr bwMode="auto">
          <a:xfrm>
            <a:off x="4211638" y="2960688"/>
            <a:ext cx="1728787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/>
            <a:r>
              <a:rPr lang="ru-RU" sz="1600" b="0" i="0" u="none" baseline="0">
                <a:solidFill>
                  <a:srgbClr val="000000"/>
                </a:solidFill>
              </a:rPr>
              <a:t>Управление HSE</a:t>
            </a:r>
          </a:p>
          <a:p>
            <a:pPr algn="ctr" rtl="0" eaLnBrk="1" hangingPunct="1"/>
            <a:r>
              <a:rPr lang="ru-RU" sz="1600" b="0" i="0" u="none" baseline="0">
                <a:solidFill>
                  <a:srgbClr val="000000"/>
                </a:solidFill>
              </a:rPr>
              <a:t> партнеров </a:t>
            </a:r>
            <a:endParaRPr lang="ru-RU" altLang="fr-FR" sz="1600" dirty="0">
              <a:solidFill>
                <a:srgbClr val="000000"/>
              </a:solidFill>
            </a:endParaRPr>
          </a:p>
        </p:txBody>
      </p:sp>
      <p:sp>
        <p:nvSpPr>
          <p:cNvPr id="26" name="Carré corné 25"/>
          <p:cNvSpPr>
            <a:spLocks noChangeArrowheads="1"/>
          </p:cNvSpPr>
          <p:nvPr/>
        </p:nvSpPr>
        <p:spPr bwMode="auto">
          <a:xfrm>
            <a:off x="6494463" y="2960688"/>
            <a:ext cx="1728787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ru-RU" sz="1600" b="0" i="0" u="none" baseline="0">
                <a:solidFill>
                  <a:srgbClr val="000000"/>
                </a:solidFill>
                <a:latin typeface="+mn-lt"/>
                <a:cs typeface="+mn-cs"/>
              </a:rPr>
              <a:t>Оценка рисков</a:t>
            </a:r>
          </a:p>
        </p:txBody>
      </p:sp>
      <p:sp>
        <p:nvSpPr>
          <p:cNvPr id="27" name="Carré corné 26"/>
          <p:cNvSpPr>
            <a:spLocks noChangeArrowheads="1"/>
          </p:cNvSpPr>
          <p:nvPr/>
        </p:nvSpPr>
        <p:spPr bwMode="auto">
          <a:xfrm>
            <a:off x="4211638" y="3975100"/>
            <a:ext cx="1728787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ru-RU" sz="1600" b="0" i="0" u="none" baseline="0">
                <a:solidFill>
                  <a:srgbClr val="000000"/>
                </a:solidFill>
                <a:latin typeface="+mn-lt"/>
                <a:cs typeface="+mn-cs"/>
              </a:rPr>
              <a:t>Система управления </a:t>
            </a:r>
          </a:p>
          <a:p>
            <a:pPr algn="ctr" rtl="0" eaLnBrk="1" hangingPunct="1">
              <a:defRPr/>
            </a:pPr>
            <a:r>
              <a:rPr lang="ru-RU" sz="1600" b="0" i="0" u="none" baseline="0">
                <a:solidFill>
                  <a:srgbClr val="000000"/>
                </a:solidFill>
                <a:latin typeface="+mn-lt"/>
                <a:cs typeface="+mn-cs"/>
              </a:rPr>
              <a:t>HSE</a:t>
            </a:r>
          </a:p>
        </p:txBody>
      </p:sp>
      <p:sp>
        <p:nvSpPr>
          <p:cNvPr id="28" name="Carré corné 27"/>
          <p:cNvSpPr>
            <a:spLocks noChangeArrowheads="1"/>
          </p:cNvSpPr>
          <p:nvPr/>
        </p:nvSpPr>
        <p:spPr bwMode="auto">
          <a:xfrm>
            <a:off x="6494463" y="3975100"/>
            <a:ext cx="1728787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ru-RU" sz="1600" b="0" i="0" u="none" baseline="0">
                <a:solidFill>
                  <a:srgbClr val="000000"/>
                </a:solidFill>
                <a:latin typeface="+mn-lt"/>
                <a:cs typeface="+mn-cs"/>
              </a:rPr>
              <a:t>Антикризисное управление</a:t>
            </a:r>
          </a:p>
        </p:txBody>
      </p:sp>
      <p:sp>
        <p:nvSpPr>
          <p:cNvPr id="29" name="Carré corné 28"/>
          <p:cNvSpPr>
            <a:spLocks noChangeArrowheads="1"/>
          </p:cNvSpPr>
          <p:nvPr/>
        </p:nvSpPr>
        <p:spPr bwMode="auto">
          <a:xfrm>
            <a:off x="5441950" y="1676400"/>
            <a:ext cx="1938338" cy="10080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marL="92075" algn="ctr" rtl="0" eaLnBrk="1" hangingPunct="1">
              <a:defRPr/>
            </a:pPr>
            <a:r>
              <a:rPr lang="ru-RU" sz="1600" b="0" i="0" u="none" baseline="0">
                <a:solidFill>
                  <a:srgbClr val="000000"/>
                </a:solidFill>
                <a:latin typeface="+mn-lt"/>
                <a:cs typeface="+mn-cs"/>
              </a:rPr>
              <a:t>Признание эффективности HSE </a:t>
            </a:r>
          </a:p>
          <a:p>
            <a:pPr algn="ctr" rtl="0" eaLnBrk="1" hangingPunct="1">
              <a:defRPr/>
            </a:pPr>
            <a:r>
              <a:rPr lang="ru-RU" sz="1600" b="0" i="0" u="none" baseline="0" dirty="0">
                <a:solidFill>
                  <a:srgbClr val="000000"/>
                </a:solidFill>
                <a:latin typeface="+mn-lt"/>
                <a:cs typeface="+mn-cs"/>
              </a:rPr>
              <a:t>сотрудниками </a:t>
            </a:r>
          </a:p>
        </p:txBody>
      </p:sp>
      <p:sp>
        <p:nvSpPr>
          <p:cNvPr id="30" name="Carré corné 29"/>
          <p:cNvSpPr>
            <a:spLocks noChangeArrowheads="1"/>
          </p:cNvSpPr>
          <p:nvPr/>
        </p:nvSpPr>
        <p:spPr bwMode="auto">
          <a:xfrm>
            <a:off x="5360988" y="5157788"/>
            <a:ext cx="1728787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ru-RU" sz="1600" b="0" i="0" u="none" baseline="0">
                <a:solidFill>
                  <a:srgbClr val="000000"/>
                </a:solidFill>
                <a:latin typeface="+mn-lt"/>
                <a:cs typeface="+mn-cs"/>
              </a:rPr>
              <a:t>Принятие </a:t>
            </a:r>
            <a:r>
              <a:rPr lang="ru-RU" sz="1600">
                <a:solidFill>
                  <a:srgbClr val="000000"/>
                </a:solidFill>
                <a:latin typeface="+mn-lt"/>
                <a:cs typeface="+mn-cs"/>
              </a:rPr>
              <a:t/>
            </a:r>
            <a:br>
              <a:rPr lang="ru-RU" sz="1600">
                <a:solidFill>
                  <a:srgbClr val="000000"/>
                </a:solidFill>
                <a:latin typeface="+mn-lt"/>
                <a:cs typeface="+mn-cs"/>
              </a:rPr>
            </a:br>
            <a:r>
              <a:rPr lang="ru-RU" sz="1600" b="0" i="0" u="none" baseline="0">
                <a:solidFill>
                  <a:srgbClr val="000000"/>
                </a:solidFill>
                <a:latin typeface="+mn-lt"/>
                <a:cs typeface="+mn-cs"/>
              </a:rPr>
              <a:t>третьими лицами</a:t>
            </a:r>
          </a:p>
        </p:txBody>
      </p:sp>
      <p:sp>
        <p:nvSpPr>
          <p:cNvPr id="31" name="Carré corné 30"/>
          <p:cNvSpPr>
            <a:spLocks noChangeArrowheads="1"/>
          </p:cNvSpPr>
          <p:nvPr/>
        </p:nvSpPr>
        <p:spPr bwMode="auto">
          <a:xfrm>
            <a:off x="7164388" y="5157788"/>
            <a:ext cx="1728787" cy="863600"/>
          </a:xfrm>
          <a:prstGeom prst="foldedCorner">
            <a:avLst>
              <a:gd name="adj" fmla="val 16667"/>
            </a:avLst>
          </a:prstGeom>
          <a:gradFill rotWithShape="1">
            <a:gsLst>
              <a:gs pos="0">
                <a:srgbClr val="FFFAF2"/>
              </a:gs>
              <a:gs pos="74001">
                <a:srgbClr val="FFD287"/>
              </a:gs>
              <a:gs pos="83000">
                <a:srgbClr val="FFD287"/>
              </a:gs>
              <a:gs pos="100000">
                <a:srgbClr val="FFE1AF"/>
              </a:gs>
            </a:gsLst>
            <a:lin ang="5400000" scaled="1"/>
          </a:gradFill>
          <a:ln w="9525">
            <a:solidFill>
              <a:srgbClr val="FFAA00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0" tIns="36000" rIns="0" bIns="36000" anchor="ctr"/>
          <a:lstStyle/>
          <a:p>
            <a:pPr algn="ctr" rtl="0" eaLnBrk="1" hangingPunct="1">
              <a:defRPr/>
            </a:pPr>
            <a:r>
              <a:rPr lang="ru-RU" sz="1600" b="0" i="0" u="none" baseline="0">
                <a:solidFill>
                  <a:srgbClr val="000000"/>
                </a:solidFill>
                <a:latin typeface="+mn-lt"/>
                <a:cs typeface="+mn-cs"/>
              </a:rPr>
              <a:t>Устойчивое развитие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539552" y="1204532"/>
            <a:ext cx="2736304" cy="1038697"/>
          </a:xfrm>
          <a:prstGeom prst="roundRect">
            <a:avLst/>
          </a:prstGeom>
          <a:solidFill>
            <a:schemeClr val="bg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rtl="0" eaLnBrk="1" hangingPunct="1">
              <a:defRPr/>
            </a:pPr>
            <a:r>
              <a:rPr lang="ru-RU" sz="1600" b="1" i="0" u="none" baseline="0" dirty="0">
                <a:solidFill>
                  <a:schemeClr val="bg1"/>
                </a:solidFill>
              </a:rPr>
              <a:t>Повышать приверженность</a:t>
            </a:r>
          </a:p>
          <a:p>
            <a:pPr algn="ctr" rtl="0" eaLnBrk="1" hangingPunct="1">
              <a:defRPr/>
            </a:pPr>
            <a:r>
              <a:rPr lang="ru-RU" sz="1600" b="1" i="0" u="none" baseline="0" dirty="0">
                <a:solidFill>
                  <a:schemeClr val="bg1"/>
                </a:solidFill>
              </a:rPr>
              <a:t> руководства и сотрудников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539552" y="3160807"/>
            <a:ext cx="2736304" cy="1038697"/>
          </a:xfrm>
          <a:prstGeom prst="roundRect">
            <a:avLst/>
          </a:prstGeom>
          <a:solidFill>
            <a:schemeClr val="accent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rtl="0" eaLnBrk="1" hangingPunct="1">
              <a:defRPr/>
            </a:pPr>
            <a:r>
              <a:rPr lang="ru-RU" sz="1600" b="1" i="0" u="none" baseline="0" dirty="0">
                <a:solidFill>
                  <a:schemeClr val="bg1"/>
                </a:solidFill>
              </a:rPr>
              <a:t>Внедрять методы </a:t>
            </a:r>
          </a:p>
          <a:p>
            <a:pPr algn="ctr" rtl="0" eaLnBrk="1" hangingPunct="1">
              <a:defRPr/>
            </a:pPr>
            <a:r>
              <a:rPr lang="ru-RU" sz="1600" b="1" i="0" u="none" baseline="0" dirty="0">
                <a:solidFill>
                  <a:schemeClr val="bg1"/>
                </a:solidFill>
              </a:rPr>
              <a:t>и практики HSE</a:t>
            </a:r>
          </a:p>
        </p:txBody>
      </p:sp>
      <p:sp>
        <p:nvSpPr>
          <p:cNvPr id="33" name="Rectangle à coins arrondis 32"/>
          <p:cNvSpPr/>
          <p:nvPr/>
        </p:nvSpPr>
        <p:spPr>
          <a:xfrm>
            <a:off x="539552" y="5085969"/>
            <a:ext cx="2736304" cy="1094628"/>
          </a:xfrm>
          <a:prstGeom prst="roundRect">
            <a:avLst/>
          </a:prstGeom>
          <a:solidFill>
            <a:schemeClr val="accent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rtl="0" eaLnBrk="1" hangingPunct="1">
              <a:defRPr/>
            </a:pPr>
            <a:r>
              <a:rPr lang="ru-RU" sz="1400" b="1" i="0" u="none" baseline="0" dirty="0">
                <a:solidFill>
                  <a:schemeClr val="bg1"/>
                </a:solidFill>
              </a:rPr>
              <a:t>Повышать прозрачность отношений и обмен информацией с третьими лицами</a:t>
            </a:r>
          </a:p>
        </p:txBody>
      </p:sp>
      <p:sp>
        <p:nvSpPr>
          <p:cNvPr id="20505" name="Espace réservé du numéro de diapositive 1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algn="r" rtl="0"/>
            <a:fld id="{BC4C327C-26D0-424D-ADD3-6BA869CAC491}" type="slidenum">
              <a:rPr/>
              <a:pPr/>
              <a:t>5</a:t>
            </a:fld>
            <a:endParaRPr lang="ru-RU" altLang="fr-FR"/>
          </a:p>
        </p:txBody>
      </p:sp>
      <p:sp>
        <p:nvSpPr>
          <p:cNvPr id="21" name="Espace réservé du pied de page 3"/>
          <p:cNvSpPr>
            <a:spLocks noGrp="1"/>
          </p:cNvSpPr>
          <p:nvPr>
            <p:ph type="ftr" sz="quarter" idx="4294967295"/>
          </p:nvPr>
        </p:nvSpPr>
        <p:spPr bwMode="auto">
          <a:xfrm>
            <a:off x="457200" y="6411913"/>
            <a:ext cx="5562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ru-RU" sz="1000" b="0" i="0" u="none" baseline="0">
                <a:latin typeface="Arial" pitchFamily="34" charset="0"/>
                <a:cs typeface="Helvetica" pitchFamily="34" charset="0"/>
              </a:rPr>
              <a:t>Общий пакет H3SE - TCG 1.3 – Устав HSEQ – V2</a:t>
            </a:r>
            <a:endParaRPr lang="ru-RU" altLang="fr-FR" sz="1000" dirty="0" smtClean="0">
              <a:latin typeface="Arial" pitchFamily="34" charset="0"/>
              <a:cs typeface="Helvetic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5" grpId="0" animBg="1"/>
      <p:bldP spid="18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theme/theme1.xml><?xml version="1.0" encoding="utf-8"?>
<a:theme xmlns:a="http://schemas.openxmlformats.org/drawingml/2006/main" name="fr_total_modele_rouge_fonce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fr_total_modele_rouge_fonce</Template>
  <TotalTime>91</TotalTime>
  <Words>404</Words>
  <Application>Microsoft Office PowerPoint</Application>
  <PresentationFormat>Affichage à l'écran (4:3)</PresentationFormat>
  <Paragraphs>84</Paragraphs>
  <Slides>5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fr_total_modele_rouge_fonce</vt:lpstr>
      <vt:lpstr>Устав HSEQ</vt:lpstr>
      <vt:lpstr>ЦЕЛИ МОДУЛЯ</vt:lpstr>
      <vt:lpstr>Устав по технике безопасности, охране здоровья и окружающей среды, и качеству </vt:lpstr>
      <vt:lpstr>Определить элементы политики HSE Группы</vt:lpstr>
      <vt:lpstr>Определить элементы политики HSE Группы</vt:lpstr>
    </vt:vector>
  </TitlesOfParts>
  <Company>TOTAL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J0039122</dc:creator>
  <cp:lastModifiedBy>Denise Bedouret</cp:lastModifiedBy>
  <cp:revision>21</cp:revision>
  <dcterms:created xsi:type="dcterms:W3CDTF">2015-09-07T13:13:13Z</dcterms:created>
  <dcterms:modified xsi:type="dcterms:W3CDTF">2017-06-15T20:43:01Z</dcterms:modified>
</cp:coreProperties>
</file>