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74" r:id="rId9"/>
    <p:sldId id="271" r:id="rId10"/>
    <p:sldId id="273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7" autoAdjust="0"/>
    <p:restoredTop sz="84751" autoAdjust="0"/>
  </p:normalViewPr>
  <p:slideViewPr>
    <p:cSldViewPr snapToObjects="1">
      <p:cViewPr>
        <p:scale>
          <a:sx n="64" d="100"/>
          <a:sy n="64" d="100"/>
        </p:scale>
        <p:origin x="-354" y="-23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93AD8B6-F9BB-AF46-B3EA-7C9CB105DFBA}" type="datetimeFigureOut">
              <a:rPr lang="fr-FR" altLang="fr-FR"/>
              <a:pPr/>
              <a:t>11/07/2017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E63EBF-2FEC-4348-83BD-D2B8FDA66D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11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F655DEF-E377-EA4F-AE32-58BB73F56857}" type="datetimeFigureOut">
              <a:rPr lang="fr-FR" altLang="fr-FR"/>
              <a:pPr/>
              <a:t>11/07/2017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49A0273-4F73-8248-9E45-11F223BA86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2277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349A0273-4F73-8248-9E45-11F223BA86E7}" type="slidenum">
              <a:rPr/>
              <a:pPr/>
              <a:t>2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fld id="{6F45D071-0EEC-6149-A8E5-094D9CED103A}" type="slidenum">
              <a:rPr>
                <a:latin typeface="Calibri" charset="0"/>
              </a:rPr>
              <a:pPr/>
              <a:t>3</a:t>
            </a:fld>
            <a:endParaRPr lang="ar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المخاطر الكيميائية:</a:t>
            </a:r>
            <a:endParaRPr lang="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تُسبب بعض المواد في الإصابة بأمراض خطيرة أو مميتة.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وقد يكون الخطر موجودًا في الموقع أو يخرج منه عن طريق الانبعاثات (التأثيرات الصحية)، أو نتيجة لبيع المنتجات.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تم إرجاء الخطر: يمكن أن يحدث مرة أخرى بعد 5 إلى 30 سنة بعد التعرض.</a:t>
            </a:r>
          </a:p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المخاطر المادية / البيئية</a:t>
            </a: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تُسبب كذلك بعض الأعمال المتكررة، والضوضاء، والإشعاع، الإصابة بأمراض على المدى الطويل.</a:t>
            </a:r>
          </a:p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المخاطر البيولوجية:</a:t>
            </a:r>
            <a:endParaRPr lang="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يمكن أن يتسبب نمط حياتنا في التعرض للإصابة بالأوبئة.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فنحن موجودون في بلدان استوائية.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المخاطر الصناعية الخاصة (الليجيونيلا)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التكنولوجيا الحيوية</a:t>
            </a:r>
          </a:p>
          <a:p>
            <a:endParaRPr lang="ar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fld id="{F22493DE-4812-914C-B690-87B85E437291}" type="slidenum">
              <a:rPr>
                <a:latin typeface="Calibri" charset="0"/>
              </a:rPr>
              <a:pPr/>
              <a:t>4</a:t>
            </a:fld>
            <a:endParaRPr lang="ar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السلامة في مكان العمل: </a:t>
            </a:r>
            <a:endParaRPr lang="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شدة خطورة متغيرة ولكن عادة ما تكون محدودة.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وقاية تم تطويرها على نطاق واسع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نتيجة يمكن قياسها</a:t>
            </a:r>
          </a:p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السلامة المتعلقة بتشغيل المنشآت وبطريقة التشغيل</a:t>
            </a:r>
            <a:endParaRPr lang="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يمكن أن تكون العواقب كارثية.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لا يمكن الحماية من هذه العواقب بشكل فردي.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فهناك تكلفة عالية ترتبط بذلك.</a:t>
            </a:r>
          </a:p>
          <a:p>
            <a:endParaRPr lang="a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349A0273-4F73-8248-9E45-11F223BA86E7}" type="slidenum">
              <a:rPr/>
              <a:pPr/>
              <a:t>5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خطر أو تهديد خبيث:</a:t>
            </a:r>
            <a:endParaRPr lang="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الجريمة العادية، والسطو، والسرقات، والقرصنة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الاضطرابات الاجتماعية / السياسية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الإرهاب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التخريب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التجسس</a:t>
            </a: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الاحتيال والجرائم الإلكترونية</a:t>
            </a:r>
          </a:p>
          <a:p>
            <a:endParaRPr lang="a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349A0273-4F73-8248-9E45-11F223BA86E7}" type="slidenum">
              <a:rPr/>
              <a:pPr/>
              <a:t>6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مخاطر البيئة ذات الصلة بتشغيل المنشآت وبطريقة التشغيل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تسريبات نفطية، إلخ..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انبعاثات الهواء / الماء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البلدان المتطورة: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أحرز المصنعون تقدما كبيرا، بشكل طوعي </a:t>
            </a:r>
            <a:r>
              <a:rPr lang="a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a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أو تحت وقع الضغوط تنظيمية.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يمكن للتلوث الصناعي أن يُرى موضعيًا (الإزعاجات أكثر من التلوث).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لا يزال خطر التلوث العرضي موجودًا.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البلدان الناشئة: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لا يزال التلوث الصناعي يمثل مشكلة حقيقية.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تلوث التربة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تتفاقم المشكلة عندما ينتقل التلوث إلى الماء.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التأثيرات الاقتصادية المحتملة كبيرة جدًا. 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المخلفات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الصعب إيجاد قنوات لمعالجة المخلفات في بعض البلدان.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التغير المناخي</a:t>
            </a:r>
            <a:endParaRPr lang="ar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تُعد الغازات المسببة للاحتباس الحراري مشكلة العقود الأخيرة.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التأثير على المستوى العالمي / يحظى الموضوع بتغطية إعلامية مكثفة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الجانب المهم بالنسبة للمجموعة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مليون طن من مكافئ ثاني أكسيد الكربون (CO</a:t>
            </a:r>
            <a:r>
              <a:rPr lang="ar" sz="1200" b="0" i="0" u="none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الموروث (≈1 / 1000 من الانبعاثات العالمية)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r" rtl="1">
              <a:buFont typeface="Arial" charset="0"/>
              <a:buChar char="•"/>
            </a:pPr>
            <a:r>
              <a:rPr lang="a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مليون طن مع تأثير المنتجات النفطية لدينا (≈ 1 / 100 من الانبعاثات العالمية)</a:t>
            </a:r>
            <a:endParaRPr lang="a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r" rtl="1">
              <a:buFont typeface="Arial" charset="0"/>
              <a:buChar char="•"/>
            </a:pPr>
            <a:endParaRPr lang="a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349A0273-4F73-8248-9E45-11F223BA86E7}" type="slidenum">
              <a:rPr/>
              <a:pPr/>
              <a:t>7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349A0273-4F73-8248-9E45-11F223BA86E7}" type="slidenum">
              <a:rPr/>
              <a:pPr/>
              <a:t>9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25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E390BD-B9FE-FB40-89DA-C056CE20C6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65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23E060-A6C6-984C-A54C-8DFF77A00C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8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1CCEF0-6599-614B-871E-A766BEC01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7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E7A2C-A184-3E43-A234-4AE361F7F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8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754A8D-7067-044D-9D7E-7F0CBC1229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57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F4840-59FA-1E4E-9450-49E9E82B1E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15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CA5AF8-68D0-2F48-B933-B5E9280EFA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57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A999E6-1D53-FF4C-84F1-590699BFEE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58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F0923-4CA3-0A43-A591-52DB05F9BB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17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C5DCB4D3-6CD0-A046-9757-CB11C04EB94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hangingPunct="1"/>
            <a:endParaRPr lang="a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 dirty="0">
                <a:ea typeface="+mj-ea"/>
              </a:rPr>
              <a:t>المخاطر الرئيسية الخاصة بالصحة والسلامة والأمن والمجتمع والبيئة </a:t>
            </a:r>
            <a:r>
              <a:rPr lang="ar" b="1" i="0" u="none" baseline="0" dirty="0" smtClean="0">
                <a:ea typeface="+mj-ea"/>
              </a:rPr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1" i="0" u="none" baseline="0" dirty="0" smtClean="0">
                <a:ea typeface="+mj-ea"/>
              </a:rPr>
              <a:t>) </a:t>
            </a:r>
            <a:r>
              <a:rPr lang="ar" b="1" i="0" u="none" baseline="0" dirty="0">
                <a:ea typeface="+mj-ea"/>
              </a:rPr>
              <a:t>لدينا</a:t>
            </a:r>
            <a:endParaRPr lang="a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r" rtl="1" eaLnBrk="1" hangingPunct="1"/>
            <a:r>
              <a:rPr lang="ar" b="0" i="0" u="none" baseline="0" dirty="0">
                <a:cs typeface="Arial" charset="0"/>
              </a:rPr>
              <a:t>مجموعة دمج الصحة والسلامة والأمن والمجتمع والبيئة </a:t>
            </a:r>
            <a:r>
              <a:rPr lang="ar" b="0" i="0" u="none" baseline="0" dirty="0" smtClean="0">
                <a:cs typeface="Arial" charset="0"/>
              </a:rPr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>
                <a:cs typeface="Arial" charset="0"/>
              </a:rPr>
              <a:t>)</a:t>
            </a:r>
            <a:endParaRPr lang="ar" b="0" i="0" u="none" baseline="0" dirty="0">
              <a:cs typeface="Arial" charset="0"/>
            </a:endParaRPr>
          </a:p>
          <a:p>
            <a:pPr algn="r" rtl="1" eaLnBrk="1" hangingPunct="1"/>
            <a:r>
              <a:rPr lang="ar" b="0" i="0" u="none" baseline="0" dirty="0">
                <a:cs typeface="Arial" charset="0"/>
              </a:rPr>
              <a:t>وحدة المناهج الدراسية الأساسية العامة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9CAABE01-341C-5949-8293-5C00F6C9B81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 algn="r" rtl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ar" sz="2000" b="0" i="0" u="none" baseline="0" dirty="0">
                <a:latin typeface="+mn-lt"/>
              </a:rPr>
              <a:t>يمثل العمل على هذه المخاطر خلقًا لإحدى القيم، فهو يساهم في تحقيق التفوق كذلك من حيث الجودة والصورة والعلاقة مع أصحاب المصلحة.</a:t>
            </a:r>
          </a:p>
          <a:p>
            <a:pPr marL="285750" lvl="1" indent="-285750" algn="r" rtl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ar" altLang="fr-FR" sz="2000" dirty="0">
              <a:latin typeface="+mn-lt"/>
            </a:endParaRPr>
          </a:p>
          <a:p>
            <a:pPr marL="285750" lvl="1" indent="-285750" algn="r" rtl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ar" sz="2000" b="0" i="0" u="none" baseline="0" dirty="0">
                <a:latin typeface="+mn-lt"/>
              </a:rPr>
              <a:t>كما أن ذلك ليس مجرد إطار تنظيمي، فهو يمثل الإجراءات التي تعود بالفائدة على المجموعة كل يوم. </a:t>
            </a:r>
          </a:p>
          <a:p>
            <a:pPr marL="285750" lvl="1" indent="-285750" algn="r" rtl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ar" altLang="fr-FR" sz="2000" dirty="0">
              <a:latin typeface="+mn-lt"/>
            </a:endParaRPr>
          </a:p>
          <a:p>
            <a:pPr marL="285750" lvl="1" indent="-285750" algn="r" rtl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ar" sz="2000" b="0" i="0" u="none" baseline="0" dirty="0">
                <a:latin typeface="+mn-lt"/>
              </a:rPr>
              <a:t>وبالإضافة إلى ذلك، فهذا يساعد أيضا على تحسين الممارسات لباقي أطراف الصناعة (خصوصا الشركاء والمنافسين القريبين منا).</a:t>
            </a:r>
          </a:p>
          <a:p>
            <a:pPr marL="285750" lvl="1" indent="-285750" algn="r" rtl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ar" altLang="fr-FR" sz="2000" dirty="0">
              <a:latin typeface="+mn-lt"/>
            </a:endParaRPr>
          </a:p>
          <a:p>
            <a:pPr marL="285750" lvl="1" indent="-285750" algn="r" rtl="1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ar" sz="2000" b="0" i="0" u="none" baseline="0" dirty="0">
                <a:latin typeface="+mn-lt"/>
              </a:rPr>
              <a:t>تؤثر السيطرة على مخاطر الصحة والسلامة والأمن والمجتمع والبيئة </a:t>
            </a:r>
            <a:r>
              <a:rPr lang="ar" sz="2000" b="0" i="0" u="none" baseline="0" dirty="0" smtClean="0">
                <a:latin typeface="+mn-lt"/>
              </a:rPr>
              <a:t>(</a:t>
            </a:r>
            <a:r>
              <a:rPr lang="fr-FR" altLang="fr-FR" sz="2000" dirty="0">
                <a:cs typeface="Arial" pitchFamily="34" charset="0"/>
              </a:rPr>
              <a:t>H3SE</a:t>
            </a:r>
            <a:r>
              <a:rPr lang="ar" sz="2000" b="0" i="0" u="none" baseline="0" dirty="0" smtClean="0">
                <a:latin typeface="+mn-lt"/>
              </a:rPr>
              <a:t>) </a:t>
            </a:r>
            <a:r>
              <a:rPr lang="ar" sz="2000" b="0" i="0" u="none" baseline="0" dirty="0">
                <a:latin typeface="+mn-lt"/>
              </a:rPr>
              <a:t>على الأداء الاقتصادي للشركة ونتائجها (عقود جديدة، إلخ...).</a:t>
            </a:r>
            <a:endParaRPr lang="ar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rtl="1">
              <a:defRPr/>
            </a:pPr>
            <a:r>
              <a:rPr lang="ar" sz="2200" b="1" i="0" u="none" cap="all" baseline="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السيطرة على المخاطر الرئيسية الخاصة بالصحة والسلامة والأمن والمجتمع والبيئة </a:t>
            </a:r>
            <a:r>
              <a:rPr lang="ar" sz="2200" b="1" i="0" u="none" cap="all" baseline="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(</a:t>
            </a:r>
            <a:r>
              <a:rPr lang="fr-FR" altLang="fr-FR" sz="2200" b="1" cap="all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H3SE</a:t>
            </a:r>
            <a:r>
              <a:rPr lang="ar" sz="2200" b="1" i="0" u="none" cap="all" baseline="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): </a:t>
            </a:r>
            <a:r>
              <a:rPr lang="ar" sz="2200" b="1" i="0" u="none" cap="all" baseline="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مكسب لا جدال فيه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816145F5-8085-7E4B-9D97-306166C4F9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395288" y="1394803"/>
            <a:ext cx="37399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مؤشر TRIR</a:t>
            </a:r>
          </a:p>
          <a:p>
            <a:pPr algn="r" rtl="1"/>
            <a:r>
              <a:rPr lang="ar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Total Recordable Injury Rate.</a:t>
            </a:r>
          </a:p>
          <a:p>
            <a:endParaRPr lang="ar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r" rtl="1"/>
            <a:r>
              <a:rPr lang="ar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يتعلق هذا المقياس بمعدل تكرار الحوادث، والذي يتم قياسه بملايين من ساعات العمل، على النحو التالي:</a:t>
            </a:r>
          </a:p>
          <a:p>
            <a:endParaRPr lang="ar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r" rtl="1"/>
            <a:r>
              <a:rPr lang="ar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ar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1"/>
            <a:r>
              <a:rPr lang="ar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عدد الحوادث مع وجود إصابات ___________________________</a:t>
            </a:r>
            <a:endParaRPr lang="ar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1"/>
            <a:endParaRPr lang="ar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ctr" rtl="1"/>
            <a:r>
              <a:rPr lang="ar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مليون ساعة عمل</a:t>
            </a:r>
          </a:p>
          <a:p>
            <a:pPr algn="ctr" rtl="1"/>
            <a:endParaRPr lang="ar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r" rtl="1"/>
            <a:r>
              <a:rPr lang="ar" sz="11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ar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ar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r" rtl="1"/>
            <a:r>
              <a:rPr lang="ar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حوادث ذات احتمالية عالية "High Potential Incident"</a:t>
            </a:r>
          </a:p>
          <a:p>
            <a:endParaRPr lang="ar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ar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ar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r" rtl="1"/>
            <a:r>
              <a:rPr lang="ar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يتعلق هذا الأمر بعدد الأحداث التي تم تأجيلها، والتي قد يكون لها عواقب وخيمة أو كارثية. تم استخلاص الإحصاءات من الآراء التقييمية. ويتبع كل مقياس HiPo خطة عمل.</a:t>
            </a:r>
            <a:endParaRPr lang="ar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ar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spcAft>
                <a:spcPts val="600"/>
              </a:spcAft>
            </a:pPr>
            <a:r>
              <a:rPr lang="ar" b="0" i="0" u="none" baseline="0"/>
              <a:t>ويتم رصد هذه المؤشرات من قبل جميع الأنشطة في كافة أنحاء المجموعة. وهذه المؤشرات هي نفسها الموجودة في كافة مجالات صناعة النفط.</a:t>
            </a:r>
            <a:endParaRPr lang="ar" altLang="fr-FR" dirty="0"/>
          </a:p>
          <a:p>
            <a:pPr algn="r" rtl="1">
              <a:lnSpc>
                <a:spcPct val="80000"/>
              </a:lnSpc>
            </a:pPr>
            <a:endParaRPr lang="ar" altLang="fr-FR" dirty="0" smtClean="0"/>
          </a:p>
          <a:p>
            <a:pPr algn="r" rtl="1">
              <a:lnSpc>
                <a:spcPct val="80000"/>
              </a:lnSpc>
            </a:pPr>
            <a:r>
              <a:rPr lang="ar" b="0" i="0" u="none" baseline="0"/>
              <a:t>وتضع المجموعة في إحصاءاتها الخاصة الشركات الخارجية</a:t>
            </a:r>
            <a:r>
              <a:rPr lang="ar" sz="1600" b="0" i="0" u="none" baseline="0"/>
              <a:t> (</a:t>
            </a:r>
            <a:r>
              <a:rPr lang="ar" sz="1400" b="0" i="0" u="none" baseline="0"/>
              <a:t>(خصوصية أنشطة قطاع النفط وغيرها من الشركات الكبيرة جدا).</a:t>
            </a:r>
          </a:p>
          <a:p>
            <a:endParaRPr lang="ar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sz="2200" b="1" i="0" u="none" baseline="0"/>
              <a:t>بعض مؤشرات الكفاءة الخاصة بالصحة والسلامة والأمن والمجتمع والبيئة (H3SE)</a:t>
            </a:r>
            <a:endParaRPr lang="ar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F359C792-BEC6-154E-A1C1-DE00167D7D5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sz="2200" b="1" i="0" u="none" baseline="0"/>
              <a:t>تمرين</a:t>
            </a:r>
            <a:r>
              <a:rPr lang="ar" b="1" i="0" u="none" baseline="0">
                <a:ea typeface="+mj-ea"/>
              </a:rPr>
              <a:t> </a:t>
            </a:r>
            <a:r>
              <a:rPr lang="ar" sz="2200" b="1" i="0" u="none" baseline="0"/>
              <a:t>خاص بحساب مؤشر TRIR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b="0" i="0" u="none" baseline="0"/>
              <a:t>الصيغة الخاصة بحساب مؤشر TRIR:</a:t>
            </a:r>
          </a:p>
          <a:p>
            <a:pPr algn="ctr" rtl="1"/>
            <a:endParaRPr lang="ar" altLang="fr-FR" sz="800"/>
          </a:p>
          <a:p>
            <a:pPr algn="ctr" rtl="1"/>
            <a:r>
              <a:rPr lang="ar" b="0" i="0" u="none" baseline="0"/>
              <a:t>عدد الحوادث </a:t>
            </a:r>
          </a:p>
          <a:p>
            <a:pPr algn="ctr" rtl="1"/>
            <a:r>
              <a:rPr lang="ar" sz="10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_________________________</a:t>
            </a:r>
            <a:endParaRPr lang="ar" altLang="fr-FR"/>
          </a:p>
          <a:p>
            <a:pPr algn="ctr" rtl="1">
              <a:spcBef>
                <a:spcPts val="600"/>
              </a:spcBef>
            </a:pPr>
            <a:r>
              <a:rPr lang="ar" b="0" i="0" u="none" baseline="0"/>
              <a:t>مليون ساعة عمل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1"/>
            <a:r>
              <a:rPr lang="ar" b="1" i="0" u="none" baseline="0"/>
              <a:t>تمرين رقم 1 – حساب مؤشر TRIR الخاص بكم </a:t>
            </a:r>
          </a:p>
          <a:p>
            <a:pPr algn="just" rtl="1"/>
            <a:r>
              <a:rPr lang="ar" b="0" i="0" u="none" baseline="0"/>
              <a:t>طوال مدة حياتك المهنية على افتراض أنك مررت بحالة التواء أثناء عملك خلال هذه المدة.</a:t>
            </a:r>
          </a:p>
          <a:p>
            <a:pPr algn="just" rtl="1">
              <a:buFont typeface="Lucida Grande" charset="0"/>
              <a:buNone/>
            </a:pPr>
            <a:r>
              <a:rPr lang="ar" b="0" i="0" u="none" baseline="0"/>
              <a:t>تستمر الحياة المهنية في المتوسط 40 عامًا، بمعدل 40 ساعة عمل أسبوعيًا، و50 أسبوعًا في السنة.</a:t>
            </a:r>
          </a:p>
          <a:p>
            <a:pPr algn="just" rtl="1">
              <a:buFont typeface="Lucida Grande" charset="0"/>
              <a:buNone/>
            </a:pPr>
            <a:endParaRPr lang="ar" altLang="fr-FR" dirty="0"/>
          </a:p>
          <a:p>
            <a:pPr algn="just" rtl="1">
              <a:buFont typeface="Lucida Grande" charset="0"/>
              <a:buNone/>
            </a:pPr>
            <a:r>
              <a:rPr lang="ar" b="1" i="0" u="none" baseline="0"/>
              <a:t>تمرين رقم 2 – حساب مؤشر TRIR لإحدى الشركات</a:t>
            </a:r>
          </a:p>
          <a:p>
            <a:pPr algn="just" rtl="1">
              <a:buFont typeface="Lucida Grande" charset="0"/>
              <a:buNone/>
            </a:pPr>
            <a:r>
              <a:rPr lang="ar" b="0" i="0" u="none" baseline="0"/>
              <a:t>تحدث حادثة واحدة خلال السنة الواحدة في كل شركة تضم 1000 موظف (40 ساعة عمل أسبوعيًا، و50 أسبوعًا في السنة).</a:t>
            </a:r>
          </a:p>
          <a:p>
            <a:pPr algn="just" rtl="1">
              <a:buFont typeface="Lucida Grande" charset="0"/>
              <a:buNone/>
            </a:pPr>
            <a:endParaRPr lang="ar" altLang="fr-FR" dirty="0"/>
          </a:p>
          <a:p>
            <a:pPr algn="just" rtl="1">
              <a:buFont typeface="Lucida Grande" charset="0"/>
              <a:buNone/>
            </a:pPr>
            <a:r>
              <a:rPr lang="ar" b="1" i="0" u="none" baseline="0"/>
              <a:t>تمرين رقم 3</a:t>
            </a:r>
          </a:p>
          <a:p>
            <a:pPr algn="just" rtl="1">
              <a:buFont typeface="Lucida Grande" charset="0"/>
              <a:buNone/>
            </a:pPr>
            <a:r>
              <a:rPr lang="ar" b="0" i="0" u="none" baseline="0"/>
              <a:t>تحدث 50 حادثة خلال السنة الواحدة في كل شركة تضم 100000 موظف (40 ساعة عمل أسبوعيًا، و50 أسبوعًا في السنة).</a:t>
            </a:r>
            <a:endParaRPr lang="ar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DB219B34-DFE1-274A-A6FE-6525BFC22DF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ar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defRPr/>
            </a:pPr>
            <a:r>
              <a:rPr lang="ar" sz="2200" b="1" i="0" u="none" baseline="0"/>
              <a:t>مؤشر TRIR لمجموعة توتال "Total"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" b="0" i="0" u="none" baseline="0">
                <a:solidFill>
                  <a:schemeClr val="accent1">
                    <a:lumMod val="75000"/>
                  </a:schemeClr>
                </a:solidFill>
              </a:rPr>
              <a:t>مؤشر 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" b="1" i="0" u="none" baseline="0">
                <a:solidFill>
                  <a:srgbClr val="C00000"/>
                </a:solidFill>
              </a:rPr>
              <a:t>مؤشر TRIR في الانخفاض = عدد حوادث أقل</a:t>
            </a:r>
            <a:endParaRPr lang="ar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أهداف الوحدة</a:t>
            </a:r>
            <a:endParaRPr lang="a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0CD20CDC-36A5-6841-8400-9D53BE2979D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1">
              <a:buFont typeface="Lucida Grande" charset="0"/>
              <a:buNone/>
            </a:pPr>
            <a:r>
              <a:rPr lang="ar" b="0" i="0" u="none" baseline="0" dirty="0">
                <a:cs typeface="Arial" charset="0"/>
              </a:rPr>
              <a:t>بعد الانتهاء من هذه الوحدة، سوف تكون قادرًا على:</a:t>
            </a:r>
          </a:p>
          <a:p>
            <a:pPr marL="0" indent="0" algn="just" rtl="1">
              <a:buFont typeface="Lucida Grande" charset="0"/>
              <a:buNone/>
            </a:pPr>
            <a:endParaRPr lang="ar" altLang="fr-FR" dirty="0">
              <a:cs typeface="Arial" charset="0"/>
            </a:endParaRPr>
          </a:p>
          <a:p>
            <a:pPr algn="r" rtl="1">
              <a:spcAft>
                <a:spcPts val="1500"/>
              </a:spcAft>
            </a:pPr>
            <a:r>
              <a:rPr lang="ar" b="0" i="0" u="none" baseline="0" dirty="0">
                <a:cs typeface="Arial" charset="0"/>
              </a:rPr>
              <a:t>ش</a:t>
            </a:r>
            <a:r>
              <a:rPr lang="ar" b="0" i="0" u="none" baseline="0" dirty="0"/>
              <a:t>رح المقصود بـ 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.</a:t>
            </a:r>
            <a:endParaRPr lang="ar" b="0" i="0" u="none" baseline="0" dirty="0"/>
          </a:p>
          <a:p>
            <a:pPr algn="r" rtl="1">
              <a:spcAft>
                <a:spcPts val="1500"/>
              </a:spcAft>
            </a:pPr>
            <a:r>
              <a:rPr lang="ar" b="0" i="0" u="none" baseline="0" dirty="0"/>
              <a:t>معرفة المجالات الرئيسية للمخاطر المحددة في توتال "Total".</a:t>
            </a:r>
          </a:p>
          <a:p>
            <a:pPr algn="r" rtl="1">
              <a:spcAft>
                <a:spcPts val="1500"/>
              </a:spcAft>
            </a:pPr>
            <a:r>
              <a:rPr lang="ar" b="0" i="0" u="none" baseline="0" dirty="0"/>
              <a:t>معرفة العناصر الخاصة بقياس نتائجنا بشأن الصحة والسلامة والأمن والمجتمع والبيئة </a:t>
            </a:r>
            <a:r>
              <a:rPr lang="ar" b="0" i="0" u="none" baseline="0" dirty="0" smtClean="0"/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)، </a:t>
            </a:r>
            <a:r>
              <a:rPr lang="ar" b="0" i="0" u="none" baseline="0" dirty="0"/>
              <a:t>وبشكل خاص</a:t>
            </a:r>
            <a:r>
              <a:rPr lang="ar" b="0" i="0" u="none" baseline="0" dirty="0">
                <a:solidFill>
                  <a:srgbClr val="FF0000"/>
                </a:solidFill>
              </a:rPr>
              <a:t> </a:t>
            </a:r>
            <a:r>
              <a:rPr lang="ar" b="0" i="0" u="none" baseline="0" dirty="0"/>
              <a:t>معرفة</a:t>
            </a:r>
            <a:r>
              <a:rPr lang="ar" b="0" i="0" u="none" baseline="0" dirty="0">
                <a:solidFill>
                  <a:srgbClr val="FF0000"/>
                </a:solidFill>
              </a:rPr>
              <a:t> </a:t>
            </a:r>
            <a:r>
              <a:rPr lang="ar" b="0" i="0" u="none" baseline="0" dirty="0"/>
              <a:t>شرح ماهية مؤشر TRIR وفيما يستخدم.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b="0" i="0" u="none" baseline="0" dirty="0"/>
              <a:t>مجموعة دمج الصحة والسلامة والأمن والمجتمع والبيئة </a:t>
            </a:r>
            <a:r>
              <a:rPr lang="ar" sz="1000" b="0" i="0" u="none" baseline="0" dirty="0" smtClean="0"/>
              <a:t>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b="0" i="0" u="none" baseline="0" dirty="0" smtClean="0"/>
              <a:t>) </a:t>
            </a:r>
            <a:r>
              <a:rPr lang="ar" sz="1000" b="0" i="0" u="none" baseline="0" dirty="0"/>
              <a:t>- المناهج الدراسية الأساسية العامة 2.1 - المخاطر الرئيسية الخاصة بالصحة والسلامة والأمن والمجتمع والبيئة </a:t>
            </a:r>
            <a:r>
              <a:rPr lang="ar" sz="1000" b="0" i="0" u="none" baseline="0" dirty="0" smtClean="0"/>
              <a:t>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b="0" i="0" u="none" baseline="0" dirty="0" smtClean="0"/>
              <a:t>) </a:t>
            </a:r>
            <a:r>
              <a:rPr lang="ar" sz="1000" b="0" i="0" u="none" baseline="0" dirty="0"/>
              <a:t>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fr-FR" sz="3600" dirty="0">
                <a:cs typeface="Arial" pitchFamily="34" charset="0"/>
              </a:rPr>
              <a:t>H3SE</a:t>
            </a:r>
            <a:endParaRPr lang="ar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Aft>
                <a:spcPct val="35000"/>
              </a:spcAft>
            </a:pPr>
            <a:r>
              <a:rPr lang="ar" b="1" i="0" u="none" baseline="0">
                <a:solidFill>
                  <a:srgbClr val="FFFFFF"/>
                </a:solidFill>
              </a:rPr>
              <a:t>النظافة الشخصية / الصحة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Aft>
                <a:spcPct val="35000"/>
              </a:spcAft>
            </a:pPr>
            <a:r>
              <a:rPr lang="ar" b="1" i="0" u="none" baseline="0">
                <a:solidFill>
                  <a:srgbClr val="FFFFFF"/>
                </a:solidFill>
              </a:rPr>
              <a:t>السلامة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" b="1" i="0" u="none" baseline="0"/>
              <a:t>البيئة</a:t>
            </a:r>
            <a:endParaRPr lang="ar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Aft>
                <a:spcPct val="35000"/>
              </a:spcAft>
            </a:pPr>
            <a:r>
              <a:rPr lang="ar" sz="2000" b="1" i="0" u="none" baseline="0">
                <a:solidFill>
                  <a:srgbClr val="FFFFFF"/>
                </a:solidFill>
              </a:rPr>
              <a:t>الأمن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 algn="r" rtl="1">
              <a:defRPr/>
            </a:pPr>
            <a:r>
              <a:rPr lang="ar" sz="2200" b="1" i="0" u="none" baseline="0"/>
              <a:t>H3SE - المجالات</a:t>
            </a:r>
            <a:endParaRPr lang="ar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r" rtl="1">
              <a:lnSpc>
                <a:spcPct val="90000"/>
              </a:lnSpc>
            </a:pPr>
            <a:r>
              <a:rPr lang="ar" sz="1600" b="0" i="0" u="none" baseline="0" dirty="0"/>
              <a:t>وهناك مجالات أخرى قد تكون ذات صلة.</a:t>
            </a:r>
          </a:p>
          <a:p>
            <a:pPr lvl="1" algn="r" rtl="1">
              <a:lnSpc>
                <a:spcPct val="90000"/>
              </a:lnSpc>
            </a:pPr>
            <a:r>
              <a:rPr lang="ar" sz="1400" b="0" i="0" u="none" baseline="0" dirty="0"/>
              <a:t>وأحيانا الجودة </a:t>
            </a:r>
            <a:r>
              <a:rPr lang="ar" sz="1400" b="0" i="0" u="none" baseline="0" dirty="0">
                <a:sym typeface="Wingdings" charset="2"/>
              </a:rPr>
              <a:t> اختصار </a:t>
            </a:r>
            <a:r>
              <a:rPr lang="ar" sz="1400" b="0" i="0" u="none" baseline="0" dirty="0"/>
              <a:t>HSEQ أو </a:t>
            </a:r>
            <a:r>
              <a:rPr lang="fr-FR" altLang="fr-FR" sz="1400" smtClean="0">
                <a:cs typeface="Arial" pitchFamily="34" charset="0"/>
              </a:rPr>
              <a:t>H3SEQ</a:t>
            </a:r>
            <a:endParaRPr lang="ar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" b="1" i="0" u="none" baseline="0"/>
              <a:t>المجتمع</a:t>
            </a:r>
          </a:p>
        </p:txBody>
      </p:sp>
      <p:sp>
        <p:nvSpPr>
          <p:cNvPr id="1639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27DF018B-3166-B645-AC21-7613EA41E1F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6588125" y="6411913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7B08CA1-6FA5-EF4F-823D-9993A5B271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13" y="1122096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sz="2200" b="1" i="0" u="none" cap="none" baseline="0">
                <a:solidFill>
                  <a:srgbClr val="A90025"/>
                </a:solidFill>
                <a:cs typeface="Arial" charset="0"/>
              </a:rPr>
              <a:t>النظافة العامة - الصحة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1638944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r" rtl="1">
              <a:lnSpc>
                <a:spcPct val="90000"/>
              </a:lnSpc>
            </a:pPr>
            <a:r>
              <a:rPr lang="ar" sz="2800" b="0" i="0" u="none" baseline="0" dirty="0">
                <a:latin typeface="+mn-lt"/>
              </a:rPr>
              <a:t>المخاطر الكيميائية</a:t>
            </a:r>
          </a:p>
          <a:p>
            <a:pPr algn="r" rtl="1">
              <a:lnSpc>
                <a:spcPct val="90000"/>
              </a:lnSpc>
            </a:pPr>
            <a:endParaRPr lang="ar" altLang="fr-FR" sz="2800" dirty="0" smtClean="0">
              <a:latin typeface="+mn-lt"/>
            </a:endParaRPr>
          </a:p>
          <a:p>
            <a:pPr algn="r" rtl="1">
              <a:lnSpc>
                <a:spcPct val="90000"/>
              </a:lnSpc>
            </a:pPr>
            <a:r>
              <a:rPr lang="ar" sz="2800" b="0" i="0" u="none" baseline="0" dirty="0">
                <a:latin typeface="+mn-lt"/>
              </a:rPr>
              <a:t>المخاطر المادية / البيئية</a:t>
            </a:r>
          </a:p>
          <a:p>
            <a:pPr algn="r" rtl="1">
              <a:lnSpc>
                <a:spcPct val="90000"/>
              </a:lnSpc>
            </a:pPr>
            <a:endParaRPr lang="ar" altLang="fr-FR" sz="2800" dirty="0" smtClean="0">
              <a:latin typeface="+mn-lt"/>
            </a:endParaRPr>
          </a:p>
          <a:p>
            <a:pPr algn="r" rtl="1">
              <a:lnSpc>
                <a:spcPct val="90000"/>
              </a:lnSpc>
            </a:pPr>
            <a:r>
              <a:rPr lang="ar" sz="2800" b="0" i="0" u="none" baseline="0" dirty="0">
                <a:latin typeface="+mn-lt"/>
              </a:rPr>
              <a:t>المخاطر البيولوجية</a:t>
            </a:r>
          </a:p>
          <a:p>
            <a:pPr algn="r" rtl="1">
              <a:lnSpc>
                <a:spcPct val="90000"/>
              </a:lnSpc>
            </a:pPr>
            <a:endParaRPr lang="ar" altLang="fr-FR" sz="2800" dirty="0" smtClean="0">
              <a:latin typeface="+mn-lt"/>
            </a:endParaRPr>
          </a:p>
          <a:p>
            <a:pPr algn="r" rtl="1">
              <a:lnSpc>
                <a:spcPct val="90000"/>
              </a:lnSpc>
            </a:pPr>
            <a:r>
              <a:rPr lang="ar" sz="2800" b="0" i="0" u="none" baseline="0" dirty="0">
                <a:latin typeface="+mn-lt"/>
              </a:rPr>
              <a:t>المخاطر النفسية والاجتماعية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6" y="1134547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2" y="2924944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43" y="1370909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6C184073-3545-294A-8BFE-60A66796F4A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sz="2200" b="1" i="0" u="none" cap="none" baseline="0">
                <a:solidFill>
                  <a:srgbClr val="A90025"/>
                </a:solidFill>
                <a:cs typeface="Arial" charset="0"/>
              </a:rPr>
              <a:t>السلامة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3346450" y="1411422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r" rtl="1">
              <a:lnSpc>
                <a:spcPct val="90000"/>
              </a:lnSpc>
            </a:pPr>
            <a:r>
              <a:rPr lang="ar" b="0" i="0" u="none" baseline="0" dirty="0">
                <a:latin typeface="+mn-lt"/>
              </a:rPr>
              <a:t>السلامة في مكان العمل</a:t>
            </a:r>
          </a:p>
          <a:p>
            <a:pPr lvl="1" algn="r" rtl="1">
              <a:lnSpc>
                <a:spcPct val="90000"/>
              </a:lnSpc>
            </a:pPr>
            <a:r>
              <a:rPr lang="ar" sz="1600" b="0" i="0" u="none" baseline="0" dirty="0"/>
              <a:t>الانتقال، والسقوط، والأدوات، ونقل البضائع</a:t>
            </a:r>
          </a:p>
          <a:p>
            <a:pPr lvl="1" algn="r" rtl="1">
              <a:lnSpc>
                <a:spcPct val="90000"/>
              </a:lnSpc>
            </a:pPr>
            <a:endParaRPr lang="ar" altLang="fr-FR" sz="1500" dirty="0" smtClean="0"/>
          </a:p>
          <a:p>
            <a:pPr lvl="1" algn="r" rtl="1">
              <a:lnSpc>
                <a:spcPct val="90000"/>
              </a:lnSpc>
            </a:pPr>
            <a:endParaRPr lang="ar" altLang="fr-FR" sz="1500" dirty="0"/>
          </a:p>
          <a:p>
            <a:pPr lvl="1" algn="r" rtl="1">
              <a:lnSpc>
                <a:spcPct val="90000"/>
              </a:lnSpc>
            </a:pPr>
            <a:endParaRPr lang="ar" altLang="fr-FR" sz="1500" dirty="0"/>
          </a:p>
          <a:p>
            <a:pPr lvl="1" algn="r" rtl="1">
              <a:lnSpc>
                <a:spcPct val="90000"/>
              </a:lnSpc>
            </a:pPr>
            <a:endParaRPr lang="ar" altLang="fr-FR" sz="1500" dirty="0" smtClean="0"/>
          </a:p>
          <a:p>
            <a:pPr lvl="1" algn="r" rtl="1">
              <a:lnSpc>
                <a:spcPct val="90000"/>
              </a:lnSpc>
            </a:pPr>
            <a:endParaRPr lang="ar" altLang="fr-FR" sz="1500" dirty="0"/>
          </a:p>
          <a:p>
            <a:pPr lvl="1" algn="r" rtl="1">
              <a:lnSpc>
                <a:spcPct val="90000"/>
              </a:lnSpc>
            </a:pPr>
            <a:endParaRPr lang="ar" altLang="fr-FR" sz="1500" dirty="0"/>
          </a:p>
          <a:p>
            <a:pPr algn="r" rtl="1">
              <a:lnSpc>
                <a:spcPct val="90000"/>
              </a:lnSpc>
            </a:pPr>
            <a:r>
              <a:rPr lang="ar" b="0" i="0" u="none" baseline="0" dirty="0">
                <a:latin typeface="+mn-lt"/>
              </a:rPr>
              <a:t>السلامة المتعلقة بتشغيل المنشآت وبطريقة التشغيل</a:t>
            </a:r>
            <a:endParaRPr lang="ar" altLang="fr-FR" dirty="0">
              <a:latin typeface="+mn-lt"/>
            </a:endParaRPr>
          </a:p>
          <a:p>
            <a:pPr lvl="1" algn="r" rtl="1">
              <a:lnSpc>
                <a:spcPct val="90000"/>
              </a:lnSpc>
            </a:pPr>
            <a:r>
              <a:rPr lang="ar" sz="1500" b="0" i="0" u="none" baseline="0" dirty="0"/>
              <a:t>الحرائق، والانفجارات، وتسريب المواد السامة، والمخاطر الطبيعية</a:t>
            </a:r>
            <a:endParaRPr lang="ar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1" y="3328451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9" y="796521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74DF097C-C572-1044-B546-3D09A8E214D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sz="2200" b="1" i="0" u="none" cap="none" baseline="0">
                <a:solidFill>
                  <a:srgbClr val="A90025"/>
                </a:solidFill>
                <a:cs typeface="Arial" charset="0"/>
              </a:rPr>
              <a:t>الأمن  </a:t>
            </a:r>
            <a:r>
              <a:rPr lang="ar" b="0" i="0" u="none" cap="none" baseline="0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2401962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r" rtl="1">
              <a:lnSpc>
                <a:spcPct val="90000"/>
              </a:lnSpc>
            </a:pPr>
            <a:r>
              <a:rPr lang="ar" b="0" i="0" u="none" baseline="0" dirty="0">
                <a:latin typeface="+mn-lt"/>
              </a:rPr>
              <a:t>الأمن: الأفعال المقصودة الكيدية</a:t>
            </a:r>
          </a:p>
          <a:p>
            <a:pPr lvl="1" algn="r" rtl="1">
              <a:lnSpc>
                <a:spcPct val="90000"/>
              </a:lnSpc>
            </a:pPr>
            <a:r>
              <a:rPr lang="ar" sz="1700" b="0" i="0" u="none" baseline="0" dirty="0"/>
              <a:t>يهتم الأمن بشكل خاص بحماية الأشخاص والممتلكات والمعلومات.</a:t>
            </a:r>
          </a:p>
          <a:p>
            <a:pPr lvl="1" algn="r" rtl="1">
              <a:lnSpc>
                <a:spcPct val="90000"/>
              </a:lnSpc>
            </a:pPr>
            <a:r>
              <a:rPr lang="ar" sz="1700" b="0" i="0" u="none" baseline="0" dirty="0"/>
              <a:t>ضد خطر أو تهديد خبيث</a:t>
            </a:r>
          </a:p>
          <a:p>
            <a:pPr algn="r" rtl="1">
              <a:lnSpc>
                <a:spcPct val="90000"/>
              </a:lnSpc>
            </a:pPr>
            <a:endParaRPr lang="ar" altLang="fr-FR" dirty="0" smtClean="0">
              <a:latin typeface="+mn-lt"/>
            </a:endParaRPr>
          </a:p>
          <a:p>
            <a:pPr algn="r" rtl="1">
              <a:lnSpc>
                <a:spcPct val="90000"/>
              </a:lnSpc>
            </a:pPr>
            <a:r>
              <a:rPr lang="ar" b="0" i="0" u="none" baseline="0" dirty="0">
                <a:latin typeface="+mn-lt"/>
              </a:rPr>
              <a:t>مفردات اللغة</a:t>
            </a:r>
            <a:endParaRPr lang="ar" altLang="fr-FR" dirty="0">
              <a:latin typeface="+mn-lt"/>
            </a:endParaRPr>
          </a:p>
          <a:p>
            <a:pPr lvl="1" algn="r" rtl="1">
              <a:lnSpc>
                <a:spcPct val="90000"/>
              </a:lnSpc>
            </a:pPr>
            <a:r>
              <a:rPr lang="ar" sz="1700" b="0" i="0" u="none" baseline="0" dirty="0"/>
              <a:t>السلامة: الأحداث العرضية (غير المقصودة)</a:t>
            </a:r>
          </a:p>
          <a:p>
            <a:pPr lvl="1" algn="r" rtl="1">
              <a:lnSpc>
                <a:spcPct val="90000"/>
              </a:lnSpc>
            </a:pPr>
            <a:r>
              <a:rPr lang="ar" sz="1700" b="0" i="0" u="none" baseline="0" dirty="0"/>
              <a:t>الأمن: الأفعال المقصودة الكيدية</a:t>
            </a:r>
          </a:p>
          <a:p>
            <a:pPr lvl="1" algn="r" rtl="1">
              <a:lnSpc>
                <a:spcPct val="90000"/>
              </a:lnSpc>
            </a:pPr>
            <a:r>
              <a:rPr lang="ar" sz="1700" b="0" i="0" u="none" baseline="0" dirty="0"/>
              <a:t>تنبيه باللغة الإنجليزية</a:t>
            </a:r>
          </a:p>
          <a:p>
            <a:pPr lvl="2" algn="r" rtl="1">
              <a:lnSpc>
                <a:spcPct val="90000"/>
              </a:lnSpc>
            </a:pPr>
            <a:r>
              <a:rPr lang="ar" sz="1500" b="0" i="0" u="none" baseline="0" dirty="0"/>
              <a:t>السلامة </a:t>
            </a:r>
            <a:r>
              <a:rPr lang="ar" sz="1500" b="0" i="0" u="none" baseline="0" dirty="0">
                <a:sym typeface="Wingdings" charset="2"/>
              </a:rPr>
              <a:t> safety    / الأمن </a:t>
            </a:r>
            <a:r>
              <a:rPr lang="ar" sz="1500" b="0" i="0" u="none" baseline="0" dirty="0"/>
              <a:t> </a:t>
            </a:r>
            <a:r>
              <a:rPr lang="ar" sz="1500" b="0" i="0" u="none" baseline="0" dirty="0">
                <a:sym typeface="Wingdings" charset="2"/>
              </a:rPr>
              <a:t> security</a:t>
            </a:r>
            <a:endParaRPr lang="ar" altLang="fr-FR" sz="1500" dirty="0"/>
          </a:p>
          <a:p>
            <a:pPr algn="r" rtl="1">
              <a:lnSpc>
                <a:spcPct val="90000"/>
              </a:lnSpc>
            </a:pPr>
            <a:endParaRPr lang="ar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9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9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3110CD2F-0BB1-0E41-8C45-B1496FF16AF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 algn="r" rtl="1">
              <a:defRPr/>
            </a:pPr>
            <a:r>
              <a:rPr lang="ar" sz="2200" b="1" i="0" u="none" baseline="0"/>
              <a:t>البيئة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384045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r" rtl="1">
              <a:lnSpc>
                <a:spcPct val="80000"/>
              </a:lnSpc>
              <a:spcAft>
                <a:spcPts val="1200"/>
              </a:spcAft>
            </a:pPr>
            <a:r>
              <a:rPr lang="ar" b="0" i="0" u="none" baseline="0" dirty="0">
                <a:latin typeface="+mn-lt"/>
              </a:rPr>
              <a:t>مخاطر البيئة ذات الصلة بتشغيل المنشآت وبطريقة  التشغيل (التكنولوجية)</a:t>
            </a:r>
          </a:p>
          <a:p>
            <a:pPr algn="r" rtl="1">
              <a:lnSpc>
                <a:spcPct val="80000"/>
              </a:lnSpc>
              <a:spcAft>
                <a:spcPts val="1200"/>
              </a:spcAft>
            </a:pPr>
            <a:endParaRPr lang="ar" altLang="fr-FR" dirty="0">
              <a:latin typeface="+mn-lt"/>
            </a:endParaRPr>
          </a:p>
          <a:p>
            <a:pPr algn="r" rtl="1">
              <a:lnSpc>
                <a:spcPct val="80000"/>
              </a:lnSpc>
              <a:spcAft>
                <a:spcPts val="1200"/>
              </a:spcAft>
            </a:pPr>
            <a:r>
              <a:rPr lang="ar" b="0" i="0" u="none" baseline="0" dirty="0">
                <a:latin typeface="+mn-lt"/>
              </a:rPr>
              <a:t>انبعاثات الهواء / الماء</a:t>
            </a:r>
          </a:p>
          <a:p>
            <a:pPr algn="r" rtl="1">
              <a:lnSpc>
                <a:spcPct val="80000"/>
              </a:lnSpc>
              <a:spcAft>
                <a:spcPts val="1200"/>
              </a:spcAft>
            </a:pPr>
            <a:endParaRPr lang="ar" altLang="fr-FR" dirty="0">
              <a:latin typeface="+mn-lt"/>
            </a:endParaRPr>
          </a:p>
          <a:p>
            <a:pPr algn="r" rtl="1">
              <a:lnSpc>
                <a:spcPct val="80000"/>
              </a:lnSpc>
              <a:spcAft>
                <a:spcPts val="1200"/>
              </a:spcAft>
            </a:pPr>
            <a:r>
              <a:rPr lang="ar" b="0" i="0" u="none" baseline="0" dirty="0">
                <a:latin typeface="+mn-lt"/>
              </a:rPr>
              <a:t>تلوث التربة</a:t>
            </a:r>
          </a:p>
          <a:p>
            <a:pPr algn="r" rtl="1">
              <a:lnSpc>
                <a:spcPct val="80000"/>
              </a:lnSpc>
              <a:spcAft>
                <a:spcPts val="1200"/>
              </a:spcAft>
            </a:pPr>
            <a:endParaRPr lang="ar" altLang="fr-FR" dirty="0">
              <a:latin typeface="+mn-lt"/>
            </a:endParaRPr>
          </a:p>
          <a:p>
            <a:pPr algn="r" rtl="1">
              <a:lnSpc>
                <a:spcPct val="80000"/>
              </a:lnSpc>
              <a:spcAft>
                <a:spcPts val="1200"/>
              </a:spcAft>
            </a:pPr>
            <a:r>
              <a:rPr lang="ar" b="0" i="0" u="none" baseline="0" dirty="0">
                <a:latin typeface="+mn-lt"/>
              </a:rPr>
              <a:t>المخلفات</a:t>
            </a:r>
          </a:p>
          <a:p>
            <a:pPr algn="r" rtl="1">
              <a:lnSpc>
                <a:spcPct val="80000"/>
              </a:lnSpc>
              <a:spcAft>
                <a:spcPts val="1200"/>
              </a:spcAft>
            </a:pPr>
            <a:endParaRPr lang="ar" altLang="fr-FR" dirty="0">
              <a:latin typeface="+mn-lt"/>
            </a:endParaRPr>
          </a:p>
          <a:p>
            <a:pPr algn="r" rtl="1">
              <a:lnSpc>
                <a:spcPct val="80000"/>
              </a:lnSpc>
              <a:spcAft>
                <a:spcPts val="1200"/>
              </a:spcAft>
            </a:pPr>
            <a:r>
              <a:rPr lang="ar" b="0" i="0" u="none" baseline="0" dirty="0">
                <a:latin typeface="+mn-lt"/>
              </a:rPr>
              <a:t>التغير المناخي</a:t>
            </a:r>
            <a:endParaRPr lang="ar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901" y="3467546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9393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83" y="1961661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1" y="450484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المجتمع</a:t>
            </a:r>
          </a:p>
        </p:txBody>
      </p:sp>
      <p:sp>
        <p:nvSpPr>
          <p:cNvPr id="23554" name="Espace réservé du numéro de diapositive 8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172001B4-81B2-6C45-AE6F-46ED4529B38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أخذ تأثير ذلك على المجتمعية المدنية </a:t>
            </a:r>
            <a:r>
              <a:rPr lang="ar">
                <a:cs typeface="Arial" charset="0"/>
              </a:rPr>
              <a:t/>
            </a:r>
            <a:br>
              <a:rPr lang="ar">
                <a:cs typeface="Arial" charset="0"/>
              </a:rPr>
            </a:br>
            <a:r>
              <a:rPr lang="ar" b="0" i="0" u="none" baseline="0">
                <a:cs typeface="Arial" charset="0"/>
              </a:rPr>
              <a:t>والشعوب المحلية بعين الاعتبار.</a:t>
            </a:r>
          </a:p>
          <a:p>
            <a:pPr algn="r" rtl="1">
              <a:lnSpc>
                <a:spcPct val="80000"/>
              </a:lnSpc>
            </a:pPr>
            <a:endParaRPr lang="ar" altLang="fr-FR" sz="1700" dirty="0">
              <a:cs typeface="Arial" charset="0"/>
            </a:endParaRPr>
          </a:p>
          <a:p>
            <a:pPr algn="r" rtl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البلدان المتطورة</a:t>
            </a:r>
          </a:p>
          <a:p>
            <a:pPr lvl="1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النفور من المخاطر: الآثار المدمرة للحوادث الصناعية</a:t>
            </a:r>
          </a:p>
          <a:p>
            <a:pPr lvl="1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صورة سيئة عن صناعة النفط</a:t>
            </a:r>
          </a:p>
          <a:p>
            <a:pPr lvl="1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قدرة الجمعيات / المنظمات غير الحكومية</a:t>
            </a:r>
          </a:p>
          <a:p>
            <a:pPr algn="r" rtl="1">
              <a:lnSpc>
                <a:spcPct val="80000"/>
              </a:lnSpc>
            </a:pPr>
            <a:endParaRPr lang="ar" altLang="fr-FR" sz="1700" dirty="0">
              <a:cs typeface="Arial" charset="0"/>
            </a:endParaRPr>
          </a:p>
          <a:p>
            <a:pPr algn="r" rtl="1">
              <a:lnSpc>
                <a:spcPct val="80000"/>
              </a:lnSpc>
            </a:pPr>
            <a:r>
              <a:rPr lang="ar" b="0" i="0" u="none" baseline="0">
                <a:cs typeface="Arial" charset="0"/>
              </a:rPr>
              <a:t>البلدان النامية</a:t>
            </a:r>
          </a:p>
          <a:p>
            <a:pPr lvl="1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الفرق في حجم الثروة بين مشاريعنا والمجتمعات المضيفة لها</a:t>
            </a:r>
          </a:p>
          <a:p>
            <a:pPr lvl="1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الثروة النفطية غير الموزعة على السكان</a:t>
            </a:r>
          </a:p>
          <a:p>
            <a:pPr lvl="1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صناعة ضعيفة إلى حد ما من حيث تشغيل الأيدي العاملة</a:t>
            </a:r>
          </a:p>
          <a:p>
            <a:pPr lvl="1" algn="r" rtl="1">
              <a:lnSpc>
                <a:spcPct val="80000"/>
              </a:lnSpc>
            </a:pPr>
            <a:r>
              <a:rPr lang="ar" sz="1500" b="0" i="0" u="none" baseline="0">
                <a:cs typeface="Arial" charset="0"/>
              </a:rPr>
              <a:t>العديد من العمالة الوافدة</a:t>
            </a:r>
            <a:endParaRPr lang="ar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4D8C4454-9BC8-5449-B40D-30A0723FA1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latin typeface="Arial Narrow" charset="0"/>
              </a:rPr>
              <a:t>الحرائق والانفجارات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latin typeface="Arial Narrow" charset="0"/>
              </a:rPr>
              <a:t>النقل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latin typeface="Arial Narrow" charset="0"/>
              </a:rPr>
              <a:t>الرفع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latin typeface="Arial Narrow" charset="0"/>
              </a:rPr>
              <a:t>الأعمال ذات المخاطر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500" b="1" i="0" u="none" baseline="0">
                <a:latin typeface="Arial Narrow" charset="0"/>
              </a:rPr>
              <a:t>التلوثات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latin typeface="Arial Narrow" charset="0"/>
              </a:rPr>
              <a:t>التسربات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latin typeface="Arial Narrow" charset="0"/>
              </a:rPr>
              <a:t>عمليات النهب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latin typeface="Arial Narrow" charset="0"/>
              </a:rPr>
              <a:t>المركبات الخفيفة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3063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400" b="1" i="0" u="none" baseline="0">
                <a:latin typeface="Arial Narrow" charset="0"/>
              </a:rPr>
              <a:t>المخاطر الطبيعية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latin typeface="Arial Narrow" charset="0"/>
              </a:rPr>
              <a:t>عربات النقل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/>
            <a:r>
              <a:rPr lang="ar" sz="1600" b="1" i="0" u="none" baseline="0">
                <a:latin typeface="Arial Narrow" charset="0"/>
              </a:rPr>
              <a:t>السرقات</a:t>
            </a: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000" dirty="0"/>
              <a:t>مجموعة دمج 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- المناهج الدراسية الأساسية العامة 2.1 - المخاطر الرئيسية الخاصة بالصحة والسلامة والأمن والمجتمع والبيئة (</a:t>
            </a:r>
            <a:r>
              <a:rPr lang="fr-FR" altLang="fr-FR" sz="1000" dirty="0">
                <a:cs typeface="Arial" pitchFamily="34" charset="0"/>
              </a:rPr>
              <a:t>H3SE</a:t>
            </a:r>
            <a:r>
              <a:rPr lang="ar" sz="1000" dirty="0"/>
              <a:t>) لدينا – الإصدار الثاني</a:t>
            </a:r>
            <a:endParaRPr lang="a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749</TotalTime>
  <Words>1205</Words>
  <Application>Microsoft Office PowerPoint</Application>
  <PresentationFormat>Affichage à l'écran (4:3)</PresentationFormat>
  <Paragraphs>204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fr_total_modele_rouge_fonce</vt:lpstr>
      <vt:lpstr>المخاطر الرئيسية الخاصة بالصحة والسلامة والأمن والمجتمع والبيئة (H3SE) لدينا</vt:lpstr>
      <vt:lpstr>أهداف الوحدة</vt:lpstr>
      <vt:lpstr>H3SE - المجالات</vt:lpstr>
      <vt:lpstr>النظافة العامة - الصحة</vt:lpstr>
      <vt:lpstr>السلامة</vt:lpstr>
      <vt:lpstr>الأمن    </vt:lpstr>
      <vt:lpstr>البيئة</vt:lpstr>
      <vt:lpstr>المجتمع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88</cp:revision>
  <dcterms:created xsi:type="dcterms:W3CDTF">2015-09-07T13:13:13Z</dcterms:created>
  <dcterms:modified xsi:type="dcterms:W3CDTF">2017-07-11T20:24:53Z</dcterms:modified>
</cp:coreProperties>
</file>