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84751" autoAdjust="0"/>
  </p:normalViewPr>
  <p:slideViewPr>
    <p:cSldViewPr snapToObjects="1">
      <p:cViewPr>
        <p:scale>
          <a:sx n="90" d="100"/>
          <a:sy n="90" d="100"/>
        </p:scale>
        <p:origin x="-492" y="-35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17/03/2017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17/03/2017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349A0273-4F73-8248-9E45-11F223BA86E7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zh-CN"/>
              <a:t/>
            </a:r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zh-CN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化学风险：</a:t>
            </a:r>
            <a:endParaRPr 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有些物质可能导致严重的疾病，甚至直接致死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风险可能出现在工地上，或在离开工地前往垃圾场（健康影响）途中，或在销售产品时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风险延迟：可能在暴露后的 5 到 30 年才显现</a:t>
            </a: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物理/人体工程学风险</a:t>
            </a: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：一些重复性的工作、噪音、辐射，可能引发长期疾病</a:t>
            </a: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生物风险：</a:t>
            </a:r>
            <a:endParaRPr 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我们的生活方式使我们更易患上流行病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我们身处热带国家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特定的工业风险（军团菌）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生物技术</a:t>
            </a:r>
          </a:p>
          <a:p>
            <a:endParaRPr lang="zh-CN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zh-CN"/>
              <a:t/>
            </a:r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zh-CN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工作岗位的安全： </a:t>
            </a:r>
            <a:endParaRPr 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严重程度有所不同，但通常有限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大力宣传预防方法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可衡量结果</a:t>
            </a: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与设施运行和工艺相关的安全工作</a:t>
            </a:r>
            <a:endParaRPr 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产生的后果可能是灾难性的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如果我们不分别实施防护措施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相关成本就会较高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349A0273-4F73-8248-9E45-11F223BA86E7}" type="slidenum">
              <a:rPr/>
              <a:pPr/>
              <a:t>5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危险和恶意威胁：</a:t>
            </a:r>
            <a:endParaRPr 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一般性犯罪行为、抢劫、盗窃、盗版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社会/政治动荡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恐怖主义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破坏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间谍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敲诈、网络犯罪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349A0273-4F73-8248-9E45-11F223BA86E7}" type="slidenum">
              <a:rPr/>
              <a:pPr/>
              <a:t>6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与设施运行和工艺相关的环境安全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黑潮等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空气/水排放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发达国家：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工业在自身发展或在监管压力下已经</a:t>
            </a:r>
            <a:br>
              <a:rPr sz="1200" kern="120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取得很大进步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工业污染可能对局部地区产生影响（工业危害比污染更严重）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意外污染风险一直存在：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新兴国家：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工业污染仍然是现实存在的问题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土壤污染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土壤污染渗入水中，导致污染情况变得更加严重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存在非常大的潜在经济影响 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垃圾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一些国家很难找到处理垃圾的合适渠道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气候变化</a:t>
            </a:r>
            <a:endParaRPr lang="zh-CN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全球变暖是过去几十年存在的问题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是全球影响/备受瞩目的话题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对集团而言也非常重要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百万吨二氧化碳当量（≈全球排放量的 1/1000）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我们的石油产品产生的影响，排放 600 百万吨（≈全球排放量的 1/100）</a:t>
            </a:r>
            <a:endParaRPr lang="zh-CN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349A0273-4F73-8248-9E45-11F223BA86E7}" type="slidenum">
              <a:rPr/>
              <a:pPr/>
              <a:t>7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349A0273-4F73-8248-9E45-11F223BA86E7}" type="slidenum">
              <a:rPr/>
              <a:pPr/>
              <a:t>9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ea typeface="+mj-ea"/>
              </a:rPr>
              <a:t>我们的重大 H3SE 风险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TCG 2.1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zh-CN">
                <a:latin typeface="+mn-lt"/>
              </a:rPr>
              <a:t>在风险中创造价值，有助于在质量、形象以及与相关各方的联系方面取得卓越成效。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zh-CN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zh-CN">
                <a:latin typeface="+mn-lt"/>
              </a:rPr>
              <a:t>这不只是一个监管框架，而是集团每天都要付诸实践的行动。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zh-CN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zh-CN">
                <a:latin typeface="+mn-lt"/>
              </a:rPr>
              <a:t>此外，这也有助于形成行业内的行为规范（包括我们的合作伙伴和相近的竞争对手）。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zh-CN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zh-CN">
                <a:latin typeface="+mn-lt"/>
              </a:rPr>
              <a:t>对 H3SE 风险的掌控程度会影响到企业的经济效益和收益（新合同等）</a:t>
            </a:r>
            <a:endParaRPr lang="zh-CN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sz="2200" cap="all" b="1" i="0" u="none" baseline="0" lang="zh-CN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掌控我们的 H3SE 风险：不容置疑的增益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600" b="1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sz="1400" b="0" i="1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总体可记录性人员伤害比率(TRIR)</a:t>
            </a:r>
          </a:p>
          <a:p>
            <a:endParaRPr lang="zh-CN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事故发生频率，以百万工时为单位测量，具体计算方法如下：</a:t>
            </a:r>
          </a:p>
          <a:p>
            <a:endParaRPr lang="zh-CN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zh-CN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sz="16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造成伤害的事故数量 ___________________________</a:t>
            </a:r>
            <a:endParaRPr lang="zh-CN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zh-CN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sz="16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百万工作小时</a:t>
            </a:r>
          </a:p>
          <a:p>
            <a:pPr algn="ctr" rtl="0"/>
            <a:endParaRPr lang="zh-CN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1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zh-CN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600" b="1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zh-C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sz="1400" b="0" i="1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高风险事故</a:t>
            </a:r>
          </a:p>
          <a:p>
            <a:endParaRPr lang="zh-C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zh-C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zh-CN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可能造成严重或灾难性后果的已报告的事件数量。源于汇报的统计数据。每个 HiPo 附有一份行动计划。</a:t>
            </a:r>
            <a:endParaRPr lang="zh-CN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zh-CN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b="0" i="0" u="none" baseline="0" lang="zh-CN"/>
              <a:t>这些指标由整个集团内的所有工作进行监控。整个石油行业的指标相同。</a:t>
            </a:r>
            <a:endParaRPr lang="zh-CN" altLang="fr-FR" dirty="0"/>
          </a:p>
          <a:p>
            <a:pPr algn="l" rtl="0">
              <a:lnSpc>
                <a:spcPct val="80000"/>
              </a:lnSpc>
            </a:pPr>
            <a:endParaRPr lang="zh-CN" altLang="fr-FR" dirty="0" smtClean="0"/>
          </a:p>
          <a:p>
            <a:pPr algn="l" rtl="0">
              <a:lnSpc>
                <a:spcPct val="80000"/>
              </a:lnSpc>
            </a:pPr>
            <a:r>
              <a:rPr b="0" i="0" u="none" baseline="0" lang="zh-CN"/>
              <a:t>集团还会考虑外部企业的统计数据</a:t>
            </a:r>
            <a:r>
              <a:rPr sz="1600" b="0" i="0" u="none" baseline="0" lang="zh-CN"/>
              <a:t> （</a:t>
            </a:r>
            <a:r>
              <a:rPr sz="1400" b="0" i="0" u="none" baseline="0" lang="zh-CN"/>
              <a:t>特别是石油行业和其他大型企业）</a:t>
            </a:r>
          </a:p>
          <a:p>
            <a:endParaRPr lang="zh-CN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 algn="l" rtl="0">
              <a:spcAft>
                <a:spcPts val="0"/>
              </a:spcAft>
              <a:defRPr/>
            </a:pPr>
            <a:r>
              <a:rPr sz="2200" b="1" i="0" u="none" baseline="0" lang="zh-CN"/>
              <a:t>一些 H3SE 绩效指标</a:t>
            </a:r>
            <a:endParaRPr lang="zh-CN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/>
              <a:t>TRIR 计算</a:t>
            </a:r>
            <a:r>
              <a:rPr sz="2200" b="1" i="0" u="none" baseline="0" lang="zh-CN"/>
              <a:t>练习</a:t>
            </a:r>
            <a:r>
              <a:rPr b="1" i="0" u="none" baseline="0" lang="zh-CN">
                <a:ea typeface="+mj-ea"/>
              </a:rPr>
              <a:t> 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b="0" i="0" u="none" baseline="0" lang="zh-CN"/>
              <a:t>TRIR 的计算公式：</a:t>
            </a:r>
          </a:p>
          <a:p>
            <a:pPr algn="ctr" rtl="0"/>
            <a:endParaRPr lang="zh-CN" altLang="fr-FR" sz="800"/>
          </a:p>
          <a:p>
            <a:pPr algn="ctr" rtl="0"/>
            <a:r>
              <a:rPr b="0" i="0" u="none" baseline="0" lang="zh-CN"/>
              <a:t>事故数量 </a:t>
            </a:r>
          </a:p>
          <a:p>
            <a:pPr algn="ctr" rtl="0"/>
            <a:r>
              <a:rPr sz="1000" b="0" i="0" u="none" baseline="0" lang="zh-CN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zh-CN" altLang="fr-FR"/>
          </a:p>
          <a:p>
            <a:pPr algn="ctr" rtl="0">
              <a:spcBef>
                <a:spcPts val="600"/>
              </a:spcBef>
            </a:pPr>
            <a:r>
              <a:rPr b="0" i="0" u="none" baseline="0" lang="zh-CN"/>
              <a:t>百万工作小时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b="1" i="0" u="none" baseline="0" lang="zh-CN"/>
              <a:t>练习 1 - 计算您的 TRIR </a:t>
            </a:r>
          </a:p>
          <a:p>
            <a:pPr algn="just" rtl="0"/>
            <a:r>
              <a:rPr b="0" i="0" u="none" baseline="0" lang="zh-CN"/>
              <a:t>在您的职业生涯中，假设您有一次扭伤经历。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zh-CN"/>
              <a:t>职业生涯平均为 40 年，每周工作 40 个小时，每年工作 50 周。</a:t>
            </a:r>
          </a:p>
          <a:p>
            <a:pPr algn="just" rtl="0">
              <a:buFont typeface="Lucida Grande" charset="0"/>
              <a:buNone/>
            </a:pPr>
            <a:endParaRPr lang="zh-CN" altLang="fr-FR" dirty="0"/>
          </a:p>
          <a:p>
            <a:pPr algn="just" rtl="0">
              <a:buFont typeface="Lucida Grande" charset="0"/>
              <a:buNone/>
            </a:pPr>
            <a:r>
              <a:rPr b="1" i="0" u="none" baseline="0" lang="zh-CN"/>
              <a:t>练习 2 - 计算企业的 TRIR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zh-CN"/>
              <a:t>一家拥有 1000 名职工的企业 1 年内发生 1 次事故（每周工作 40 个小时，每年工作 50 周）。</a:t>
            </a:r>
          </a:p>
          <a:p>
            <a:pPr algn="just" rtl="0">
              <a:buFont typeface="Lucida Grande" charset="0"/>
              <a:buNone/>
            </a:pPr>
            <a:endParaRPr lang="zh-CN" altLang="fr-FR" dirty="0"/>
          </a:p>
          <a:p>
            <a:pPr algn="just" rtl="0">
              <a:buFont typeface="Lucida Grande" charset="0"/>
              <a:buNone/>
            </a:pPr>
            <a:r>
              <a:rPr b="1" i="0" u="none" baseline="0" lang="zh-CN"/>
              <a:t>练习 3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zh-CN"/>
              <a:t>一家拥有 100000 名职工的企业 1 年内发生 50 次事故（每周工作 40 个小时，每年工作 50 周）。</a:t>
            </a:r>
            <a:endParaRPr lang="zh-CN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zh-CN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sz="2200" b="1" i="0" u="none" baseline="0" lang="zh-CN"/>
              <a:t>道达尔集团的 TRIR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0" i="0" u="none" baseline="0" lang="zh-CN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b="1" i="0" u="none" baseline="0" lang="zh-CN">
                <a:solidFill>
                  <a:srgbClr val="C00000"/>
                </a:solidFill>
              </a:rPr>
              <a:t>TRIR 越低 = 事故越少</a:t>
            </a:r>
            <a:endParaRPr lang="zh-CN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solidFill>
                  <a:schemeClr val="accent3">
                    <a:lumMod val="75000"/>
                  </a:schemeClr>
                </a:solidFill>
                <a:ea typeface="+mj-ea"/>
              </a:rPr>
              <a:t>本模块的目标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b="0" i="0" u="none" baseline="0" lang="zh-CN">
                <a:cs typeface="Arial" charset="0"/>
              </a:rPr>
              <a:t>本模块结束时，您会：</a:t>
            </a:r>
          </a:p>
          <a:p>
            <a:pPr marL="0" indent="0" algn="just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b="0" i="0" u="none" baseline="0" lang="zh-CN"/>
              <a:t>能够解释什么是 H3SE</a:t>
            </a:r>
          </a:p>
          <a:p>
            <a:pPr algn="l" rtl="0">
              <a:spcAft>
                <a:spcPts val="1500"/>
              </a:spcAft>
            </a:pPr>
            <a:r>
              <a:rPr b="0" i="0" u="none" baseline="0" lang="zh-CN"/>
              <a:t>了解道达尔具体风险涉及的主要领域</a:t>
            </a:r>
          </a:p>
          <a:p>
            <a:pPr algn="l" rtl="0">
              <a:spcAft>
                <a:spcPts val="1500"/>
              </a:spcAft>
            </a:pPr>
            <a:r>
              <a:rPr b="0" i="0" u="none" baseline="0" lang="zh-CN"/>
              <a:t>知道衡量H3SE 结果的元素，并能够</a:t>
            </a:r>
            <a:r>
              <a:rPr b="0" i="0" u="none" baseline="0" lang="zh-CN">
                <a:solidFill>
                  <a:srgbClr val="FF0000"/>
                </a:solidFill>
              </a:rPr>
              <a:t> </a:t>
            </a:r>
            <a:r>
              <a:rPr b="0" i="0" u="none" baseline="0" lang="zh-CN">
                <a:solidFill>
                  <a:srgbClr val="FF0000"/>
                </a:solidFill>
              </a:rPr>
              <a:t> </a:t>
            </a:r>
            <a:r>
              <a:rPr b="0" i="0" u="none" baseline="0" lang="zh-CN"/>
              <a:t>解释什么是 TRIR 及其作用。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sz="3400" b="1" i="0" u="none" baseline="0" lang="zh-CN"/>
              <a:t>H3SE</a:t>
            </a:r>
            <a:endParaRPr lang="zh-CN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b="1" i="0" u="none" baseline="0" lang="zh-CN">
                <a:solidFill>
                  <a:srgbClr val="FFFFFF"/>
                </a:solidFill>
              </a:rPr>
              <a:t>卫生/健康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b="1" i="0" u="none" baseline="0" lang="zh-CN">
                <a:solidFill>
                  <a:srgbClr val="FFFFFF"/>
                </a:solidFill>
              </a:rPr>
              <a:t>安全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b="1" i="0" u="none" baseline="0" lang="zh-CN"/>
              <a:t>环境</a:t>
            </a:r>
            <a:endParaRPr lang="zh-CN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sz="2000" b="1" i="0" u="none" baseline="0" lang="zh-CN">
                <a:solidFill>
                  <a:srgbClr val="FFFFFF"/>
                </a:solidFill>
              </a:rPr>
              <a:t>安保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sz="2200" b="1" i="0" u="none" baseline="0" lang="zh-CN"/>
              <a:t>H3SE - 领域</a:t>
            </a:r>
            <a:endParaRPr lang="zh-CN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sz="1600" b="0" i="0" u="none" baseline="0" lang="zh-CN"/>
              <a:t>其他可能相关的领域</a:t>
            </a:r>
          </a:p>
          <a:p>
            <a:pPr lvl="1" algn="l" rtl="0">
              <a:lnSpc>
                <a:spcPct val="90000"/>
              </a:lnSpc>
            </a:pPr>
            <a:r>
              <a:rPr sz="1400" b="0" i="0" u="none" baseline="0" lang="zh-CN"/>
              <a:t>有时是质量，</a:t>
            </a:r>
            <a:r>
              <a:rPr sz="1400" b="0" i="0" u="none" baseline="0" lang="zh-CN">
                <a:sym typeface="Wingdings" charset="2"/>
              </a:rPr>
              <a:t> 缩写为 </a:t>
            </a:r>
            <a:r>
              <a:rPr sz="1400" b="0" i="0" u="none" baseline="0" lang="zh-CN"/>
              <a:t>HSEQ 或 H3SEQ</a:t>
            </a:r>
            <a:endParaRPr lang="zh-CN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b="1" i="0" u="none" baseline="0" lang="zh-CN"/>
              <a:t>社会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zh-CN">
                <a:solidFill>
                  <a:srgbClr val="A90025"/>
                </a:solidFill>
                <a:cs typeface="Arial" charset="0"/>
              </a:rPr>
              <a:t>卫生-健康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sz="2800" b="0" i="0" u="none" baseline="0" lang="zh-CN">
                <a:latin typeface="+mn-lt"/>
              </a:rPr>
              <a:t>化学风险</a:t>
            </a:r>
          </a:p>
          <a:p>
            <a:pPr algn="l" rtl="0">
              <a:lnSpc>
                <a:spcPct val="90000"/>
              </a:lnSpc>
            </a:pPr>
            <a:endParaRPr lang="zh-CN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zh-CN">
                <a:latin typeface="+mn-lt"/>
              </a:rPr>
              <a:t>物理/人体工程学风险</a:t>
            </a:r>
          </a:p>
          <a:p>
            <a:pPr algn="l" rtl="0">
              <a:lnSpc>
                <a:spcPct val="90000"/>
              </a:lnSpc>
            </a:pPr>
            <a:endParaRPr lang="zh-CN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zh-CN">
                <a:latin typeface="+mn-lt"/>
              </a:rPr>
              <a:t>生物风险</a:t>
            </a:r>
          </a:p>
          <a:p>
            <a:pPr algn="l" rtl="0">
              <a:lnSpc>
                <a:spcPct val="90000"/>
              </a:lnSpc>
            </a:pPr>
            <a:endParaRPr lang="zh-CN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zh-CN">
                <a:latin typeface="+mn-lt"/>
              </a:rPr>
              <a:t>心理风险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zh-CN">
                <a:solidFill>
                  <a:srgbClr val="A90025"/>
                </a:solidFill>
                <a:cs typeface="Arial" charset="0"/>
              </a:rPr>
              <a:t>安全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b="0" i="0" u="none" baseline="0" lang="zh-CN">
                <a:latin typeface="+mn-lt"/>
              </a:rPr>
              <a:t>工作岗位的安全</a:t>
            </a:r>
          </a:p>
          <a:p>
            <a:pPr lvl="1" algn="l" rtl="0">
              <a:lnSpc>
                <a:spcPct val="90000"/>
              </a:lnSpc>
            </a:pPr>
            <a:r>
              <a:rPr sz="1600" b="0" i="0" u="none" baseline="0" lang="zh-CN"/>
              <a:t>出差、跌落、工具、装卸</a:t>
            </a:r>
          </a:p>
          <a:p>
            <a:pPr lvl="1" algn="l" rtl="0">
              <a:lnSpc>
                <a:spcPct val="90000"/>
              </a:lnSpc>
            </a:pPr>
            <a:endParaRPr lang="zh-CN" altLang="fr-FR" sz="1500" dirty="0" smtClean="0"/>
          </a:p>
          <a:p>
            <a:pPr lvl="1" algn="l" rtl="0">
              <a:lnSpc>
                <a:spcPct val="90000"/>
              </a:lnSpc>
            </a:pPr>
            <a:endParaRPr lang="zh-CN" altLang="fr-FR" sz="1500" dirty="0"/>
          </a:p>
          <a:p>
            <a:pPr lvl="1" algn="l" rtl="0">
              <a:lnSpc>
                <a:spcPct val="90000"/>
              </a:lnSpc>
            </a:pPr>
            <a:endParaRPr lang="zh-CN" altLang="fr-FR" sz="1500" dirty="0"/>
          </a:p>
          <a:p>
            <a:pPr lvl="1" algn="l" rtl="0">
              <a:lnSpc>
                <a:spcPct val="90000"/>
              </a:lnSpc>
            </a:pPr>
            <a:endParaRPr lang="zh-CN" altLang="fr-FR" sz="1500" dirty="0" smtClean="0"/>
          </a:p>
          <a:p>
            <a:pPr lvl="1" algn="l" rtl="0">
              <a:lnSpc>
                <a:spcPct val="90000"/>
              </a:lnSpc>
            </a:pPr>
            <a:endParaRPr lang="zh-CN" altLang="fr-FR" sz="1500" dirty="0"/>
          </a:p>
          <a:p>
            <a:pPr lvl="1" algn="l" rtl="0">
              <a:lnSpc>
                <a:spcPct val="90000"/>
              </a:lnSpc>
            </a:pPr>
            <a:endParaRPr lang="zh-CN" altLang="fr-FR" sz="1500" dirty="0"/>
          </a:p>
          <a:p>
            <a:pPr algn="l" rtl="0">
              <a:lnSpc>
                <a:spcPct val="90000"/>
              </a:lnSpc>
            </a:pPr>
            <a:r>
              <a:rPr b="0" i="0" u="none" baseline="0" lang="zh-CN">
                <a:latin typeface="+mn-lt"/>
              </a:rPr>
              <a:t>与设施运行和工艺相关的安全工作</a:t>
            </a:r>
            <a:endParaRPr lang="zh-CN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sz="1500" b="0" i="0" u="none" baseline="0" lang="zh-CN"/>
              <a:t>火灾、爆炸、有毒泄露、自然灾害</a:t>
            </a:r>
            <a:endParaRPr lang="zh-CN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zh-CN">
                <a:solidFill>
                  <a:srgbClr val="A90025"/>
                </a:solidFill>
                <a:cs typeface="Arial" charset="0"/>
              </a:rPr>
              <a:t>安保</a:t>
            </a:r>
            <a:r>
              <a:rPr cap="none" b="0" i="0" u="none" baseline="0" lang="zh-CN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b="0" i="0" u="none" baseline="0" lang="zh-CN">
                <a:latin typeface="+mn-lt"/>
              </a:rPr>
              <a:t>安保：恶意的蓄意行为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zh-CN"/>
              <a:t>安保主要与人员、财产和信息的保护有关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zh-CN"/>
              <a:t>抵抗危险和恶意威胁</a:t>
            </a:r>
          </a:p>
          <a:p>
            <a:pPr algn="l" rtl="0">
              <a:lnSpc>
                <a:spcPct val="90000"/>
              </a:lnSpc>
            </a:pPr>
            <a:endParaRPr lang="zh-CN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b="0" i="0" u="none" baseline="0" lang="zh-CN">
                <a:latin typeface="+mn-lt"/>
              </a:rPr>
              <a:t>词汇</a:t>
            </a:r>
            <a:endParaRPr lang="zh-CN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zh-CN"/>
              <a:t>安全：意外事件（非蓄意）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zh-CN"/>
              <a:t>安保：恶意的蓄意行为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zh-CN"/>
              <a:t>注：为英语</a:t>
            </a:r>
          </a:p>
          <a:p>
            <a:pPr lvl="2" algn="l" rtl="0">
              <a:lnSpc>
                <a:spcPct val="90000"/>
              </a:lnSpc>
            </a:pPr>
            <a:r>
              <a:rPr sz="1500" b="0" i="0" u="none" baseline="0" lang="zh-CN"/>
              <a:t>安全</a:t>
            </a:r>
            <a:r>
              <a:rPr sz="1500" b="0" i="0" u="none" baseline="0" lang="zh-CN">
                <a:sym typeface="Wingdings" charset="2"/>
              </a:rPr>
              <a:t> safety    / 安保</a:t>
            </a:r>
            <a:r>
              <a:rPr sz="1500" b="0" i="0" u="none" baseline="0" lang="zh-CN"/>
              <a:t> </a:t>
            </a:r>
            <a:r>
              <a:rPr sz="1500" b="0" i="0" u="none" baseline="0" lang="zh-CN">
                <a:sym typeface="Wingdings" charset="2"/>
              </a:rPr>
              <a:t> security</a:t>
            </a:r>
            <a:endParaRPr lang="zh-CN" altLang="fr-FR" sz="1500" dirty="0"/>
          </a:p>
          <a:p>
            <a:pPr algn="l" rtl="0">
              <a:lnSpc>
                <a:spcPct val="90000"/>
              </a:lnSpc>
            </a:pPr>
            <a:endParaRPr lang="zh-CN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sz="2200" b="1" i="0" u="none" baseline="0" lang="zh-CN"/>
              <a:t>环境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zh-CN">
                <a:latin typeface="+mn-lt"/>
              </a:rPr>
              <a:t>与设施运行和工艺（技术）相关的环境安全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zh-C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zh-CN">
                <a:latin typeface="+mn-lt"/>
              </a:rPr>
              <a:t>空气/水排放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zh-C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zh-CN">
                <a:latin typeface="+mn-lt"/>
              </a:rPr>
              <a:t>土壤污染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zh-C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zh-CN">
                <a:latin typeface="+mn-lt"/>
              </a:rPr>
              <a:t>垃圾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zh-CN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zh-CN">
                <a:latin typeface="+mn-lt"/>
              </a:rPr>
              <a:t>气候变化</a:t>
            </a:r>
            <a:endParaRPr lang="zh-CN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社会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考虑到对民间社会和</a:t>
            </a:r>
            <a:br>
              <a:rPr lang="zh-CN">
                <a:cs typeface="Arial" charset="0"/>
              </a:rPr>
            </a:br>
            <a:r>
              <a:rPr b="0" i="0" u="none" baseline="0" lang="zh-CN">
                <a:cs typeface="Arial" charset="0"/>
              </a:rPr>
              <a:t>当地居民的影响。</a:t>
            </a:r>
          </a:p>
          <a:p>
            <a:pPr algn="l" rtl="0">
              <a:lnSpc>
                <a:spcPct val="80000"/>
              </a:lnSpc>
            </a:pPr>
            <a:endParaRPr lang="zh-C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发达国家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风险规避：工业事故造成的破坏性影响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石油行业形象欠佳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协会/非政府组织力量</a:t>
            </a:r>
          </a:p>
          <a:p>
            <a:pPr algn="l" rtl="0">
              <a:lnSpc>
                <a:spcPct val="80000"/>
              </a:lnSpc>
            </a:pPr>
            <a:endParaRPr lang="zh-C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发展中国家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我们的项目和项目所在地之间在资源丰富程度上存在的差异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石油资源不再分配给居民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劳动力调动性较弱的行业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众多外籍人士</a:t>
            </a:r>
            <a:endParaRPr lang="zh-CN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火灾、爆炸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运输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吊装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风险工程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500" b="1" i="0" u="none" baseline="0" lang="zh-CN">
                <a:latin typeface="Arial Narrow" charset="0"/>
              </a:rPr>
              <a:t>污染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泄露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抢劫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轻型车辆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400" b="1" i="0" u="none" baseline="0" lang="zh-CN">
                <a:latin typeface="Arial Narrow" charset="0"/>
              </a:rPr>
              <a:t>自然灾害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搬运车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zh-CN">
                <a:latin typeface="Arial Narrow" charset="0"/>
              </a:rPr>
              <a:t>盗窃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/>
              <a:t>H3SE 入职培训 - TCG 2.1 – 我们的重大 H3SE 风险 – V2</a:t>
            </a:r>
            <a:endParaRPr lang="zh-C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746</TotalTime>
  <Words>792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Nos grands risques H3SE</vt:lpstr>
      <vt:lpstr>Les objectifs du module</vt:lpstr>
      <vt:lpstr>H3SE - Les domaines</vt:lpstr>
      <vt:lpstr>HYGIÈNE-SANTÉ</vt:lpstr>
      <vt:lpstr>SÉCURITÉ</vt:lpstr>
      <vt:lpstr>SÛRETÉ    </vt:lpstr>
      <vt:lpstr>Environnement</vt:lpstr>
      <vt:lpstr>Sociétal</vt:lpstr>
      <vt:lpstr>Diapositive 9</vt:lpstr>
      <vt:lpstr>Diapositive 10</vt:lpstr>
      <vt:lpstr>Diapositive 11</vt:lpstr>
      <vt:lpstr>Diapositive 12</vt:lpstr>
      <vt:lpstr>Diapositive 13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86</cp:revision>
  <dcterms:created xsi:type="dcterms:W3CDTF">2015-09-07T13:13:13Z</dcterms:created>
  <dcterms:modified xsi:type="dcterms:W3CDTF">2017-03-17T18:02:45Z</dcterms:modified>
</cp:coreProperties>
</file>