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92" autoAdjust="0"/>
  </p:normalViewPr>
  <p:slideViewPr>
    <p:cSldViewPr snapToObjects="1" showGuides="1">
      <p:cViewPr varScale="1">
        <p:scale>
          <a:sx n="102" d="100"/>
          <a:sy n="102" d="100"/>
        </p:scale>
        <p:origin x="-96" y="-156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29/09/2017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29/09/2017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 algn="l" rtl="0"/>
              <a:t>3</a:t>
            </a:fld>
            <a:endParaRPr lang="de" altLang="fr-FR"/>
          </a:p>
        </p:txBody>
      </p:sp>
    </p:spTree>
    <p:extLst>
      <p:ext uri="{BB962C8B-B14F-4D97-AF65-F5344CB8AC3E}">
        <p14:creationId xmlns="" xmlns:p14="http://schemas.microsoft.com/office/powerpoint/2010/main" val="55418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" altLang="fr-FR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6F45D071-0EEC-6149-A8E5-094D9CED103A}" type="slidenum">
              <a:rPr>
                <a:latin typeface="Calibri" charset="0"/>
              </a:rPr>
              <a:pPr algn="l" rtl="0"/>
              <a:t>4</a:t>
            </a:fld>
            <a:endParaRPr lang="de" altLang="fr-FR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17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de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Chemische Gefahren:</a:t>
            </a:r>
            <a:endParaRPr lang="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Bestimmte Substanzen verursachen schwere oder sogar tödliche Krankheiten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Risiko kann auf dem Standort bestehen oder durch Emissionen (sanitäre Auswirkung) oder den Verkauf von Produkten vom Standort ausgehen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Risiko kann mit Verzögerung eintreten (5 bis 30 Jahre nach dem Kontakt mit den Substanzen)</a:t>
            </a:r>
          </a:p>
          <a:p>
            <a:pPr algn="l" rtl="0"/>
            <a:r>
              <a:rPr lang="de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Physische/ergonomische Risiken:</a:t>
            </a: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Bestimmte sich wiederholende Arbeiten, Lärm und Strahlung, verursachen langfristig ebenfalls Krankheiten</a:t>
            </a:r>
          </a:p>
          <a:p>
            <a:pPr algn="l" rtl="0"/>
            <a:r>
              <a:rPr lang="de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Biologische Risiken:</a:t>
            </a:r>
            <a:endParaRPr lang="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 unsere Lebensweise sind wir Pandemien ausgesetzt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sind in tropischen Ländern präsent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Spezifische industrielle Risiken (Legionellen)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Biotechnologien</a:t>
            </a:r>
          </a:p>
          <a:p>
            <a:endParaRPr lang="de" altLang="fr-FR" dirty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F22493DE-4812-914C-B690-87B85E437291}" type="slidenum">
              <a:rPr>
                <a:latin typeface="Calibri" charset="0"/>
              </a:rPr>
              <a:pPr algn="l" rtl="0"/>
              <a:t>5</a:t>
            </a:fld>
            <a:endParaRPr lang="de" altLang="fr-FR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70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de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Sicherheit am Arbeitsplatz: </a:t>
            </a:r>
            <a:endParaRPr lang="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Veränderlicher aber meistens begrenzter Schweregrad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Sehr gut entwickelte Vorbeugung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Messbares Ergebnis</a:t>
            </a:r>
          </a:p>
          <a:p>
            <a:pPr algn="l" rtl="0"/>
            <a:r>
              <a:rPr lang="de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Sicherheit im Zusammenhang mit dem Funktionieren der Anlagen und mit den Verfahren</a:t>
            </a:r>
            <a:endParaRPr lang="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Folgen können verheerend sein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Individuell kann man sich davor nicht schützen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damit verbundenen Kosten sind hoch</a:t>
            </a:r>
          </a:p>
          <a:p>
            <a:endParaRPr lang="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 algn="l" rtl="0"/>
              <a:t>6</a:t>
            </a:fld>
            <a:endParaRPr lang="de" altLang="fr-FR"/>
          </a:p>
        </p:txBody>
      </p:sp>
    </p:spTree>
    <p:extLst>
      <p:ext uri="{BB962C8B-B14F-4D97-AF65-F5344CB8AC3E}">
        <p14:creationId xmlns="" xmlns:p14="http://schemas.microsoft.com/office/powerpoint/2010/main" val="32174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de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Gefahr oder eine bösartige Bedrohung:</a:t>
            </a:r>
            <a:endParaRPr lang="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Gewöhnliche Kriminalität, Raub, Diebstahl, Hackerangriffe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Soziale/politische Unruhen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Terrorismus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Sabotage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Spionage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Betrug, Cyberkriminalität</a:t>
            </a:r>
          </a:p>
          <a:p>
            <a:endParaRPr lang="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 algn="l" rtl="0"/>
              <a:t>7</a:t>
            </a:fld>
            <a:endParaRPr lang="de" altLang="fr-FR"/>
          </a:p>
        </p:txBody>
      </p:sp>
    </p:spTree>
    <p:extLst>
      <p:ext uri="{BB962C8B-B14F-4D97-AF65-F5344CB8AC3E}">
        <p14:creationId xmlns="" xmlns:p14="http://schemas.microsoft.com/office/powerpoint/2010/main" val="2341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de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Umweltrisiken, die mit dem Funktionieren der Anlagen und den Verfahren zusammenhängen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Ölpest usw.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Luft-/Wasser-Emissionen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Industrieländer: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Unternehmen haben sehr große Fortschritte gemacht </a:t>
            </a:r>
            <a:r>
              <a:rPr lang="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freiwillig oder aufgrund von behördlichem Druck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industrielle Verschmutzung ist lokal spürbar (Belästigungen eher als Umweltverschmutzung)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Risiko der unfallbedingten Verschmutzung ist immer gegeben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Schwellenländer: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industrielle Verschmutzung ist immer noch ein echtes Problem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de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Bodenverschmutzung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Problem verschlimmert sich, wenn sich die Verschmutzung über das Wasser verbreitet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potenzielle wirtschaftliche Auswirkung ist von großer Bedeutung 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de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Abfälle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einigen Ländern ist es schwierig, Wege für die Entsorgung von Abfällen zu finden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de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Klimawandel</a:t>
            </a:r>
            <a:endParaRPr lang="de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Problem der Treibhausgase besteht seit einigen Jahrzehnten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Weltweite Auswirkungen/Thema ist oft in den Medien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Wichtiges Thema für die Gruppe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Mio. t CO</a:t>
            </a:r>
            <a:r>
              <a:rPr lang="de" sz="1200" b="0" i="0" u="none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-Äquivalente (≈ ein Tausendstel der weltweiten Emissionen)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de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600 Mio. t mit Berücksichtigung der Auswirkung unserer Mineralölprodukte (≈ ein Hundertstel der weltweiten Emissionen)</a:t>
            </a:r>
            <a:endParaRPr lang="de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rtl="0">
              <a:buFont typeface="Arial" charset="0"/>
              <a:buChar char="•"/>
            </a:pPr>
            <a:endParaRPr lang="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 algn="l" rtl="0"/>
              <a:t>8</a:t>
            </a:fld>
            <a:endParaRPr lang="de" altLang="fr-FR"/>
          </a:p>
        </p:txBody>
      </p:sp>
    </p:spTree>
    <p:extLst>
      <p:ext uri="{BB962C8B-B14F-4D97-AF65-F5344CB8AC3E}">
        <p14:creationId xmlns="" xmlns:p14="http://schemas.microsoft.com/office/powerpoint/2010/main" val="189492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 algn="l" rtl="0"/>
              <a:t>10</a:t>
            </a:fld>
            <a:endParaRPr lang="de" altLang="fr-FR"/>
          </a:p>
        </p:txBody>
      </p:sp>
    </p:spTree>
    <p:extLst>
      <p:ext uri="{BB962C8B-B14F-4D97-AF65-F5344CB8AC3E}">
        <p14:creationId xmlns="" xmlns:p14="http://schemas.microsoft.com/office/powerpoint/2010/main" val="182616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="" xmlns:p14="http://schemas.microsoft.com/office/powerpoint/2010/main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="" xmlns:p14="http://schemas.microsoft.com/office/powerpoint/2010/main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="" xmlns:p14="http://schemas.microsoft.com/office/powerpoint/2010/main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="" xmlns:p14="http://schemas.microsoft.com/office/powerpoint/2010/main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http://newsimg.bbc.co.uk/media/images/41115000/jpg/_41115452_fire203afp.jpg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openxmlformats.org/officeDocument/2006/relationships/image" Target="../media/image21.jpe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http://newsimg.bbc.co.uk/media/images/41115000/jpg/_41115452_fire203afp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e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" b="1" i="0" u="none" baseline="0">
                <a:ea typeface="+mj-ea"/>
              </a:rPr>
              <a:t>Our Major H3SE Risks</a:t>
            </a:r>
            <a:endParaRPr lang="e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r>
              <a:rPr lang="en" dirty="0" smtClean="0">
                <a:cs typeface="Arial" pitchFamily="34" charset="0"/>
              </a:rPr>
              <a:t>Safety Training for New Recruits</a:t>
            </a:r>
          </a:p>
          <a:p>
            <a:pPr algn="l" rtl="0" eaLnBrk="1" hangingPunct="1"/>
            <a:r>
              <a:rPr lang="en" b="0" i="0" u="none" baseline="0" dirty="0" smtClean="0">
                <a:cs typeface="Arial" charset="0"/>
              </a:rPr>
              <a:t>Module </a:t>
            </a:r>
            <a:r>
              <a:rPr lang="en" b="0" i="0" u="none" baseline="0" dirty="0">
                <a:cs typeface="Arial" charset="0"/>
              </a:rPr>
              <a:t>TCG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 l="20081" t="23625" r="17904" b="18568"/>
          <a:stretch>
            <a:fillRect/>
          </a:stretch>
        </p:blipFill>
        <p:spPr bwMode="auto">
          <a:xfrm>
            <a:off x="4128034" y="4437112"/>
            <a:ext cx="2427142" cy="18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419600"/>
            <a:ext cx="2030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71" descr="DSCN4556.JPG"/>
          <p:cNvPicPr>
            <a:picLocks noChangeAspect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9"/>
          <a:stretch>
            <a:fillRect/>
          </a:stretch>
        </p:blipFill>
        <p:spPr bwMode="auto">
          <a:xfrm>
            <a:off x="5846763" y="490538"/>
            <a:ext cx="30622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3238"/>
            <a:ext cx="2720975" cy="1905000"/>
          </a:xfrm>
          <a:prstGeom prst="rect">
            <a:avLst/>
          </a:prstGeom>
          <a:noFill/>
          <a:ln>
            <a:noFill/>
          </a:ln>
          <a:effectLst>
            <a:outerShdw dist="38100" dir="10800000" algn="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46"/>
          <a:stretch>
            <a:fillRect/>
          </a:stretch>
        </p:blipFill>
        <p:spPr bwMode="auto">
          <a:xfrm>
            <a:off x="3863975" y="2425700"/>
            <a:ext cx="2460625" cy="197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5" descr="pistolet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391025"/>
            <a:ext cx="213836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ZoneTexte 19"/>
          <p:cNvSpPr txBox="1">
            <a:spLocks noChangeArrowheads="1"/>
          </p:cNvSpPr>
          <p:nvPr/>
        </p:nvSpPr>
        <p:spPr bwMode="auto">
          <a:xfrm>
            <a:off x="93663" y="2052638"/>
            <a:ext cx="2751137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>
                <a:latin typeface="Arial Narrow" charset="0"/>
              </a:rPr>
              <a:t>Feuer, Explosionen</a:t>
            </a:r>
          </a:p>
        </p:txBody>
      </p:sp>
      <p:sp>
        <p:nvSpPr>
          <p:cNvPr id="25609" name="ZoneTexte 21"/>
          <p:cNvSpPr txBox="1">
            <a:spLocks noChangeArrowheads="1"/>
          </p:cNvSpPr>
          <p:nvPr/>
        </p:nvSpPr>
        <p:spPr bwMode="auto">
          <a:xfrm>
            <a:off x="5875338" y="2019300"/>
            <a:ext cx="258127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>
                <a:latin typeface="Arial Narrow" charset="0"/>
              </a:rPr>
              <a:t>Transport</a:t>
            </a:r>
          </a:p>
        </p:txBody>
      </p:sp>
      <p:sp>
        <p:nvSpPr>
          <p:cNvPr id="25610" name="ZoneTexte 24"/>
          <p:cNvSpPr txBox="1">
            <a:spLocks noChangeArrowheads="1"/>
          </p:cNvSpPr>
          <p:nvPr/>
        </p:nvSpPr>
        <p:spPr bwMode="auto">
          <a:xfrm>
            <a:off x="3808413" y="4084638"/>
            <a:ext cx="2516187" cy="33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>
                <a:latin typeface="Arial Narrow" charset="0"/>
              </a:rPr>
              <a:t>Heben</a:t>
            </a:r>
          </a:p>
        </p:txBody>
      </p:sp>
      <p:sp>
        <p:nvSpPr>
          <p:cNvPr id="25611" name="ZoneTexte 26"/>
          <p:cNvSpPr txBox="1">
            <a:spLocks noChangeArrowheads="1"/>
          </p:cNvSpPr>
          <p:nvPr/>
        </p:nvSpPr>
        <p:spPr bwMode="auto">
          <a:xfrm>
            <a:off x="46038" y="5895975"/>
            <a:ext cx="2143125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>
                <a:latin typeface="Arial Narrow" charset="0"/>
              </a:rPr>
              <a:t>Risikoarbeiten</a:t>
            </a:r>
          </a:p>
        </p:txBody>
      </p:sp>
      <p:sp>
        <p:nvSpPr>
          <p:cNvPr id="25612" name="ZoneTexte 27"/>
          <p:cNvSpPr txBox="1">
            <a:spLocks noChangeArrowheads="1"/>
          </p:cNvSpPr>
          <p:nvPr/>
        </p:nvSpPr>
        <p:spPr bwMode="auto">
          <a:xfrm>
            <a:off x="2241550" y="5937250"/>
            <a:ext cx="2014538" cy="320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500" b="1" i="0" u="none" baseline="0">
                <a:latin typeface="Arial Narrow" charset="0"/>
              </a:rPr>
              <a:t>Umweltverschmutzung</a:t>
            </a:r>
          </a:p>
        </p:txBody>
      </p:sp>
      <p:pic>
        <p:nvPicPr>
          <p:cNvPr id="256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0538"/>
            <a:ext cx="27495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ZoneTexte 19"/>
          <p:cNvSpPr txBox="1">
            <a:spLocks noChangeArrowheads="1"/>
          </p:cNvSpPr>
          <p:nvPr/>
        </p:nvSpPr>
        <p:spPr bwMode="auto">
          <a:xfrm>
            <a:off x="2987675" y="2020888"/>
            <a:ext cx="2749550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>
                <a:latin typeface="Arial Narrow" charset="0"/>
              </a:rPr>
              <a:t>Lecks</a:t>
            </a:r>
          </a:p>
        </p:txBody>
      </p:sp>
      <p:sp>
        <p:nvSpPr>
          <p:cNvPr id="25615" name="ZoneTexte 31"/>
          <p:cNvSpPr txBox="1">
            <a:spLocks noChangeArrowheads="1"/>
          </p:cNvSpPr>
          <p:nvPr/>
        </p:nvSpPr>
        <p:spPr bwMode="auto">
          <a:xfrm>
            <a:off x="4300538" y="5927725"/>
            <a:ext cx="2165350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>
                <a:latin typeface="Arial Narrow" charset="0"/>
              </a:rPr>
              <a:t>Plünderungen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91275" y="2430463"/>
            <a:ext cx="2474913" cy="19891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7" name="ZoneTexte 25"/>
          <p:cNvSpPr txBox="1">
            <a:spLocks noChangeArrowheads="1"/>
          </p:cNvSpPr>
          <p:nvPr/>
        </p:nvSpPr>
        <p:spPr bwMode="auto">
          <a:xfrm>
            <a:off x="6350000" y="4090988"/>
            <a:ext cx="2516188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>
                <a:latin typeface="Arial Narrow" charset="0"/>
              </a:rPr>
              <a:t>Leichte Fahrzeuge</a:t>
            </a:r>
          </a:p>
        </p:txBody>
      </p:sp>
      <p:pic>
        <p:nvPicPr>
          <p:cNvPr id="25618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430463"/>
            <a:ext cx="13906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ZoneTexte 22"/>
          <p:cNvSpPr txBox="1">
            <a:spLocks noChangeArrowheads="1"/>
          </p:cNvSpPr>
          <p:nvPr/>
        </p:nvSpPr>
        <p:spPr bwMode="auto">
          <a:xfrm>
            <a:off x="46038" y="4037013"/>
            <a:ext cx="1404937" cy="276999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200" b="1" i="0" u="none" baseline="0" dirty="0">
                <a:latin typeface="Arial Narrow" charset="0"/>
              </a:rPr>
              <a:t>Natürliche Risiken</a:t>
            </a:r>
          </a:p>
        </p:txBody>
      </p:sp>
      <p:pic>
        <p:nvPicPr>
          <p:cNvPr id="25620" name="Imag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78338"/>
            <a:ext cx="23828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ZoneTexte 31"/>
          <p:cNvSpPr txBox="1">
            <a:spLocks noChangeArrowheads="1"/>
          </p:cNvSpPr>
          <p:nvPr/>
        </p:nvSpPr>
        <p:spPr bwMode="auto">
          <a:xfrm>
            <a:off x="6532563" y="5907088"/>
            <a:ext cx="2366962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>
                <a:latin typeface="Arial Narrow" charset="0"/>
              </a:rPr>
              <a:t>Wagen</a:t>
            </a:r>
          </a:p>
        </p:txBody>
      </p:sp>
      <p:pic>
        <p:nvPicPr>
          <p:cNvPr id="25622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487613"/>
            <a:ext cx="22574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ZoneTexte 22"/>
          <p:cNvSpPr txBox="1">
            <a:spLocks noChangeArrowheads="1"/>
          </p:cNvSpPr>
          <p:nvPr/>
        </p:nvSpPr>
        <p:spPr bwMode="auto">
          <a:xfrm>
            <a:off x="1550988" y="4073525"/>
            <a:ext cx="225742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>
                <a:latin typeface="Arial Narrow" charset="0"/>
              </a:rPr>
              <a:t>Raubüberfälle</a:t>
            </a:r>
          </a:p>
        </p:txBody>
      </p:sp>
      <p:sp>
        <p:nvSpPr>
          <p:cNvPr id="2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336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2.1 – Die großen H3SE-Risiken – V2</a:t>
            </a:r>
            <a:endParaRPr lang="de" altLang="fr-FR" sz="1000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10</a:t>
            </a:fld>
            <a:endParaRPr lang="de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84188" y="1341438"/>
            <a:ext cx="82089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3050" indent="-2730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de" sz="2000" b="0" i="0" u="none" baseline="0">
                <a:latin typeface="+mn-lt"/>
              </a:rPr>
              <a:t>Das Arbeiten an diesen Risiken schafft Werte; dies trägt dazu bei, dass wir Exzellenz erreichen, auch in Bezug auf Qualität, Image und die Beziehung mit Interessengruppen.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de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de" sz="2000" b="0" i="0" u="none" baseline="0">
                <a:latin typeface="+mn-lt"/>
              </a:rPr>
              <a:t>Es ist sind keine bloßen Vorschriften, sondern Handlungen, von denen die Gruppe täglich profitiert. 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de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de" sz="2000" b="0" i="0" u="none" baseline="0">
                <a:latin typeface="+mn-lt"/>
              </a:rPr>
              <a:t>Außerdem trägt dies dazu bei, auch die Praktiken der übrigen Branchenakteure zu verbessern (insbesondere unserer Partner und direkten Wettbewerber).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de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de" sz="2000" b="0" i="0" u="none" baseline="0">
                <a:latin typeface="+mn-lt"/>
              </a:rPr>
              <a:t>Die Bewältigung der H3SE-Risiken beeinflusst die Wirtschaftsleistung des Unternehmens und seine Ergebnisse (neue Verträge usw.)</a:t>
            </a:r>
            <a:endParaRPr lang="de" altLang="fr-FR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187" y="36513"/>
            <a:ext cx="8408987" cy="8715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l" rtl="0">
              <a:defRPr/>
            </a:pPr>
            <a:r>
              <a:rPr lang="de" sz="2200" b="1" i="0" u="none" cap="all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Bewältigung unserer H3SE-Risiken: ein unumstrittener Gewinn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/>
              <a:t>H3SE-Integrationskit – TCG 2.1 – Die großen H3SE-Risiken – V2</a:t>
            </a:r>
            <a:endParaRPr lang="de" altLang="fr-FR" sz="10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11</a:t>
            </a:fld>
            <a:endParaRPr lang="de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6"/>
          <p:cNvSpPr txBox="1">
            <a:spLocks noChangeArrowheads="1"/>
          </p:cNvSpPr>
          <p:nvPr/>
        </p:nvSpPr>
        <p:spPr bwMode="auto">
          <a:xfrm>
            <a:off x="395288" y="1394803"/>
            <a:ext cx="373990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600" b="1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TRIR</a:t>
            </a:r>
          </a:p>
          <a:p>
            <a:pPr algn="l" rtl="0"/>
            <a:r>
              <a:rPr lang="de" sz="1400" b="0" i="1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Total Recordable Injury Rate.</a:t>
            </a:r>
          </a:p>
          <a:p>
            <a:endParaRPr lang="de" altLang="fr-FR" sz="12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de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Es handelt sich um eine Unfallhäufigkeitsrate, die aufgrund der geleisteten Arbeitsstunden wie folgt ermittelt wird:</a:t>
            </a:r>
          </a:p>
          <a:p>
            <a:endParaRPr lang="de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de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de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r>
              <a:rPr lang="de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Anzahl der Unfälle mit Verletzung __________________________</a:t>
            </a:r>
            <a:endParaRPr lang="de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endParaRPr lang="de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ctr" rtl="0"/>
            <a:r>
              <a:rPr lang="de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Millionen geleistete Arbeitsstunden</a:t>
            </a:r>
          </a:p>
          <a:p>
            <a:pPr algn="ctr" rtl="0"/>
            <a:endParaRPr lang="de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de" sz="11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de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 useBgFill="1">
        <p:nvSpPr>
          <p:cNvPr id="28676" name="ZoneTexte 8"/>
          <p:cNvSpPr txBox="1">
            <a:spLocks noChangeArrowheads="1"/>
          </p:cNvSpPr>
          <p:nvPr/>
        </p:nvSpPr>
        <p:spPr bwMode="auto">
          <a:xfrm>
            <a:off x="4716016" y="1394803"/>
            <a:ext cx="3959672" cy="278537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600" b="1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HiPo</a:t>
            </a:r>
            <a:endParaRPr lang="de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lang="de" sz="1400" b="0" i="1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High Potential Incident</a:t>
            </a:r>
          </a:p>
          <a:p>
            <a:endParaRPr lang="de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de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de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lang="de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Es handelt sich um eine Anzahl Ereignisse, die gravierende oder verheerende Folgen hätten haben können. Die Statistiken resultieren aus Berichten. Im Anschluss an jeden HiPo wird ein Aktionsplan erstellt.</a:t>
            </a:r>
            <a:endParaRPr lang="de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de" altLang="fr-FR" sz="1600" b="1" dirty="0">
              <a:solidFill>
                <a:srgbClr val="000000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532606" y="4858542"/>
            <a:ext cx="8067675" cy="16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Aft>
                <a:spcPts val="600"/>
              </a:spcAft>
            </a:pPr>
            <a:r>
              <a:rPr lang="de" b="0" i="0" u="none" baseline="0"/>
              <a:t>Diese Indikatoren werden von allen Berufen in der gesamten Gruppe beachtet. Es sind dieselben für die ganze Erdölindustrie.</a:t>
            </a:r>
            <a:endParaRPr lang="de" altLang="fr-FR" dirty="0"/>
          </a:p>
          <a:p>
            <a:pPr algn="l" rtl="0">
              <a:lnSpc>
                <a:spcPct val="80000"/>
              </a:lnSpc>
            </a:pPr>
            <a:endParaRPr lang="de" altLang="fr-FR" dirty="0" smtClean="0"/>
          </a:p>
          <a:p>
            <a:pPr algn="l" rtl="0">
              <a:lnSpc>
                <a:spcPct val="80000"/>
              </a:lnSpc>
            </a:pPr>
            <a:r>
              <a:rPr lang="de" b="0" i="0" u="none" baseline="0"/>
              <a:t>Die Gruppe zählt externe Unternehmen in ihren eigenen Statistiken</a:t>
            </a:r>
            <a:r>
              <a:rPr lang="de" sz="1600" b="0" i="0" u="none" baseline="0"/>
              <a:t> (</a:t>
            </a:r>
            <a:r>
              <a:rPr lang="de" sz="1400" b="0" i="0" u="none" baseline="0"/>
              <a:t>Besonderheit der Ölbranche und anderer sehr großer Unternehmen)</a:t>
            </a:r>
          </a:p>
          <a:p>
            <a:endParaRPr lang="de" altLang="fr-FR" dirty="0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fontAlgn="auto" hangingPunct="1">
              <a:spcAft>
                <a:spcPts val="0"/>
              </a:spcAft>
              <a:defRPr/>
            </a:pPr>
            <a:r>
              <a:rPr lang="de" sz="2200" b="1" i="0" u="none" baseline="0"/>
              <a:t>Einige H3SE-LEISTUNGSINDIKATOREN</a:t>
            </a:r>
            <a:endParaRPr lang="de" sz="2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177133" y="1319466"/>
            <a:ext cx="0" cy="3045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/>
              <a:t>H3SE-Integrationskit – TCG 2.1 – Die großen H3SE-Risiken – V2</a:t>
            </a:r>
            <a:endParaRPr lang="de" altLang="fr-FR" sz="1000" dirty="0"/>
          </a:p>
        </p:txBody>
      </p:sp>
      <p:sp>
        <p:nvSpPr>
          <p:cNvPr id="12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12</a:t>
            </a:fld>
            <a:endParaRPr lang="de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fontAlgn="auto" hangingPunct="1">
              <a:spcAft>
                <a:spcPts val="0"/>
              </a:spcAft>
              <a:defRPr/>
            </a:pPr>
            <a:r>
              <a:rPr lang="de" sz="2200" b="1" i="0" u="none" baseline="0"/>
              <a:t>Übung</a:t>
            </a:r>
            <a:r>
              <a:rPr lang="de" b="1" i="0" u="none" baseline="0">
                <a:ea typeface="+mj-ea"/>
              </a:rPr>
              <a:t> </a:t>
            </a:r>
            <a:r>
              <a:rPr lang="de" sz="2200" b="1" i="0" u="none" baseline="0"/>
              <a:t>TRIR-Berechnung</a:t>
            </a:r>
          </a:p>
        </p:txBody>
      </p:sp>
      <p:sp>
        <p:nvSpPr>
          <p:cNvPr id="28677" name="ZoneTexte 3"/>
          <p:cNvSpPr txBox="1">
            <a:spLocks noChangeArrowheads="1"/>
          </p:cNvSpPr>
          <p:nvPr/>
        </p:nvSpPr>
        <p:spPr bwMode="auto">
          <a:xfrm>
            <a:off x="2914650" y="4826000"/>
            <a:ext cx="3630613" cy="12779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b="0" i="0" u="none" baseline="0"/>
              <a:t>Die zur Berechnung der TRIR:</a:t>
            </a:r>
          </a:p>
          <a:p>
            <a:pPr algn="ctr" rtl="0"/>
            <a:endParaRPr lang="de" altLang="fr-FR" sz="800"/>
          </a:p>
          <a:p>
            <a:pPr algn="ctr" rtl="0"/>
            <a:r>
              <a:rPr lang="de" b="0" i="0" u="none" baseline="0"/>
              <a:t>Anzahl der Unfälle </a:t>
            </a:r>
          </a:p>
          <a:p>
            <a:pPr algn="ctr" rtl="0"/>
            <a:r>
              <a:rPr lang="de" sz="10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_______________________</a:t>
            </a:r>
            <a:endParaRPr lang="de" altLang="fr-FR"/>
          </a:p>
          <a:p>
            <a:pPr algn="ctr" rtl="0">
              <a:spcBef>
                <a:spcPts val="600"/>
              </a:spcBef>
            </a:pPr>
            <a:r>
              <a:rPr lang="de" b="0" i="0" u="none" baseline="0"/>
              <a:t>Millionen geleistete Arbeitsstunden </a:t>
            </a:r>
          </a:p>
        </p:txBody>
      </p:sp>
      <p:sp>
        <p:nvSpPr>
          <p:cNvPr id="29700" name="ZoneTexte 2"/>
          <p:cNvSpPr txBox="1">
            <a:spLocks noChangeArrowheads="1"/>
          </p:cNvSpPr>
          <p:nvPr/>
        </p:nvSpPr>
        <p:spPr bwMode="auto">
          <a:xfrm>
            <a:off x="457200" y="1023938"/>
            <a:ext cx="82184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rtl="0"/>
            <a:r>
              <a:rPr lang="de" b="1" i="0" u="none" baseline="0"/>
              <a:t>Übung 1 – Berechnung Ihrer TRIR </a:t>
            </a:r>
          </a:p>
          <a:p>
            <a:pPr algn="just" rtl="0"/>
            <a:r>
              <a:rPr lang="de" b="0" i="0" u="none" baseline="0"/>
              <a:t>Für die Dauer Ihres Arbeitslebens und angenommen, dass Sie sich im Laufe dessen eine Verstauchung zuziehen.</a:t>
            </a:r>
          </a:p>
          <a:p>
            <a:pPr algn="just" rtl="0">
              <a:buFont typeface="Lucida Grande" charset="0"/>
              <a:buNone/>
            </a:pPr>
            <a:r>
              <a:rPr lang="de" b="0" i="0" u="none" baseline="0"/>
              <a:t>Ein Arbeitsleben dauert im Durchschnitt 40 Jahre mit einer Arbeitszeit von 40 Stunden pro Woche und 50 Wochen pro Jahr.</a:t>
            </a:r>
          </a:p>
          <a:p>
            <a:pPr algn="just" rtl="0">
              <a:buFont typeface="Lucida Grande" charset="0"/>
              <a:buNone/>
            </a:pPr>
            <a:endParaRPr lang="de" altLang="fr-FR" dirty="0"/>
          </a:p>
          <a:p>
            <a:pPr algn="just" rtl="0">
              <a:buFont typeface="Lucida Grande" charset="0"/>
              <a:buNone/>
            </a:pPr>
            <a:r>
              <a:rPr lang="de" b="1" i="0" u="none" baseline="0"/>
              <a:t>Übung 2 – Berechnung der TRIR eines Unternehmens</a:t>
            </a:r>
          </a:p>
          <a:p>
            <a:pPr algn="just" rtl="0">
              <a:buFont typeface="Lucida Grande" charset="0"/>
              <a:buNone/>
            </a:pPr>
            <a:r>
              <a:rPr lang="de" b="0" i="0" u="none" baseline="0"/>
              <a:t>Ein Unternehmen mit 1.000 Mitarbeitern zählt einen Unfall in einem Jahr (40 geleistete Arbeitsstunden pro Woche und 50 Wochen pro Jahr).</a:t>
            </a:r>
          </a:p>
          <a:p>
            <a:pPr algn="just" rtl="0">
              <a:buFont typeface="Lucida Grande" charset="0"/>
              <a:buNone/>
            </a:pPr>
            <a:endParaRPr lang="de" altLang="fr-FR" dirty="0"/>
          </a:p>
          <a:p>
            <a:pPr algn="just" rtl="0">
              <a:buFont typeface="Lucida Grande" charset="0"/>
              <a:buNone/>
            </a:pPr>
            <a:r>
              <a:rPr lang="de" b="1" i="0" u="none" baseline="0"/>
              <a:t>Übung 3</a:t>
            </a:r>
          </a:p>
          <a:p>
            <a:pPr algn="just" rtl="0">
              <a:buFont typeface="Lucida Grande" charset="0"/>
              <a:buNone/>
            </a:pPr>
            <a:r>
              <a:rPr lang="de" b="0" i="0" u="none" baseline="0"/>
              <a:t>Ein Unternehmen mit 100.000 Mitarbeitern zählt 50 Unfälle in einem Jahr (40 geleistete Arbeitsstunden pro Woche und 50 Wochen pro Jahr).</a:t>
            </a:r>
            <a:endParaRPr lang="de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2.1 – Die großen H3SE-Risiken – V2</a:t>
            </a:r>
            <a:endParaRPr lang="de" altLang="fr-FR" sz="1000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13</a:t>
            </a:fld>
            <a:endParaRPr lang="de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4" descr="../../../../../../Desktop/Capture%20d’écran%202016-07-28%20à%2015.23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40"/>
          <a:stretch>
            <a:fillRect/>
          </a:stretch>
        </p:blipFill>
        <p:spPr bwMode="auto">
          <a:xfrm>
            <a:off x="971600" y="1260475"/>
            <a:ext cx="74818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ZoneTexte 6"/>
          <p:cNvSpPr txBox="1">
            <a:spLocks noChangeArrowheads="1"/>
          </p:cNvSpPr>
          <p:nvPr/>
        </p:nvSpPr>
        <p:spPr bwMode="auto">
          <a:xfrm>
            <a:off x="3292475" y="7334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de" altLang="fr-FR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defRPr/>
            </a:pPr>
            <a:r>
              <a:rPr lang="de" sz="2200" b="1" i="0" u="none" baseline="0"/>
              <a:t>TRIR der Total-Gruppe</a:t>
            </a:r>
          </a:p>
        </p:txBody>
      </p:sp>
      <p:cxnSp>
        <p:nvCxnSpPr>
          <p:cNvPr id="30725" name="Connecteur droit avec flèche 2"/>
          <p:cNvCxnSpPr>
            <a:cxnSpLocks noChangeShapeType="1"/>
          </p:cNvCxnSpPr>
          <p:nvPr/>
        </p:nvCxnSpPr>
        <p:spPr bwMode="auto">
          <a:xfrm flipV="1">
            <a:off x="827584" y="1223963"/>
            <a:ext cx="0" cy="43926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ZoneTexte 3"/>
          <p:cNvSpPr txBox="1"/>
          <p:nvPr/>
        </p:nvSpPr>
        <p:spPr>
          <a:xfrm rot="16200000">
            <a:off x="190402" y="1400969"/>
            <a:ext cx="7223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b="0" i="0" u="none" baseline="0">
                <a:solidFill>
                  <a:schemeClr val="accent1">
                    <a:lumMod val="75000"/>
                  </a:schemeClr>
                </a:solidFill>
              </a:rPr>
              <a:t>TRIR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55776" y="5878553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de" b="1" i="0" u="none" baseline="0">
                <a:solidFill>
                  <a:srgbClr val="C00000"/>
                </a:solidFill>
              </a:rPr>
              <a:t>TRIR sinkt = weniger Unfälle</a:t>
            </a:r>
            <a:endParaRPr lang="de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/>
              <a:t>H3SE-Integrationskit – TCG 2.1 – Die großen H3SE-Risiken – V2</a:t>
            </a:r>
            <a:endParaRPr lang="de" altLang="fr-FR" sz="1000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14</a:t>
            </a:fld>
            <a:endParaRPr lang="de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de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de" b="1" i="0" u="none" baseline="0">
                <a:ea typeface="+mj-ea"/>
              </a:rPr>
              <a:t>Die großen H3SE-Risiken</a:t>
            </a:r>
            <a:endParaRPr lang="de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de" b="0" i="0" u="none" baseline="0">
                <a:cs typeface="Arial" charset="0"/>
              </a:rPr>
              <a:t>H3SE-Integrationskit</a:t>
            </a:r>
          </a:p>
          <a:p>
            <a:pPr algn="l" rtl="0" eaLnBrk="1" hangingPunct="1"/>
            <a:r>
              <a:rPr lang="de" b="0" i="0" u="none" baseline="0">
                <a:cs typeface="Arial" charset="0"/>
              </a:rPr>
              <a:t>Modul TCG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de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Ziele des Moduls</a:t>
            </a:r>
            <a:endParaRPr lang="de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CD20CDC-36A5-6841-8400-9D53BE2979D8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3</a:t>
            </a:fld>
            <a:endParaRPr lang="de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>
            <a:normAutofit fontScale="92500" lnSpcReduction="20000"/>
          </a:bodyPr>
          <a:lstStyle/>
          <a:p>
            <a:pPr marL="0" indent="0" algn="just" rtl="0">
              <a:buFont typeface="Lucida Grande" charset="0"/>
              <a:buNone/>
            </a:pPr>
            <a:r>
              <a:rPr lang="de" b="0" i="0" u="none" baseline="0">
                <a:cs typeface="Arial" charset="0"/>
              </a:rPr>
              <a:t>Am Ende dieses Moduls:</a:t>
            </a:r>
          </a:p>
          <a:p>
            <a:pPr marL="0" indent="0" algn="just" rtl="0">
              <a:buFont typeface="Lucida Grande" charset="0"/>
              <a:buNone/>
            </a:pPr>
            <a:endParaRPr lang="de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</a:pPr>
            <a:r>
              <a:rPr lang="de" b="0" i="0" u="none" baseline="0">
                <a:cs typeface="Arial" charset="0"/>
              </a:rPr>
              <a:t>K</a:t>
            </a:r>
            <a:r>
              <a:rPr lang="de" b="0" i="0" u="none" baseline="0"/>
              <a:t>önnen Sie erklären, was H3SE ist</a:t>
            </a:r>
          </a:p>
          <a:p>
            <a:pPr algn="l" rtl="0">
              <a:spcAft>
                <a:spcPts val="1500"/>
              </a:spcAft>
            </a:pPr>
            <a:r>
              <a:rPr lang="de" b="0" i="0" u="none" baseline="0"/>
              <a:t>Kennen Sie die großen Risikobereiche, die für Total spezifisch sind</a:t>
            </a:r>
          </a:p>
          <a:p>
            <a:pPr algn="l" rtl="0">
              <a:spcAft>
                <a:spcPts val="1500"/>
              </a:spcAft>
            </a:pPr>
            <a:r>
              <a:rPr lang="de" b="0" i="0" u="none" baseline="0"/>
              <a:t>Kennen Sie die Elemente, um unsere H3SE-Ergebnisse zu bewerten und können</a:t>
            </a:r>
            <a:r>
              <a:rPr lang="de" b="0" i="0" u="none" baseline="0">
                <a:solidFill>
                  <a:srgbClr val="FF0000"/>
                </a:solidFill>
              </a:rPr>
              <a:t> </a:t>
            </a:r>
            <a:r>
              <a:rPr lang="de" b="0" i="0" u="none" baseline="0"/>
              <a:t>insbesondere</a:t>
            </a:r>
            <a:r>
              <a:rPr lang="de" b="0" i="0" u="none" baseline="0">
                <a:solidFill>
                  <a:srgbClr val="FF0000"/>
                </a:solidFill>
              </a:rPr>
              <a:t> </a:t>
            </a:r>
            <a:r>
              <a:rPr lang="de" b="0" i="0" u="none" baseline="0"/>
              <a:t>erklären, was das TRIR ist und wozu es dient.</a:t>
            </a: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2.1 – Die großen H3SE-Risiken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/>
        </p:nvSpPr>
        <p:spPr bwMode="auto">
          <a:xfrm>
            <a:off x="3332163" y="2112963"/>
            <a:ext cx="1714500" cy="1698625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9109" tIns="219109" rIns="219109" bIns="219109" spcCol="1270" anchor="ctr"/>
          <a:lstStyle/>
          <a:p>
            <a:pPr algn="ctr" defTabSz="15113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de" sz="3400" b="1" i="0" u="none" baseline="0"/>
              <a:t>H3SE</a:t>
            </a:r>
            <a:endParaRPr lang="de" sz="3400" b="1" dirty="0"/>
          </a:p>
        </p:txBody>
      </p:sp>
      <p:sp>
        <p:nvSpPr>
          <p:cNvPr id="13" name="Forme libre 12"/>
          <p:cNvSpPr/>
          <p:nvPr/>
        </p:nvSpPr>
        <p:spPr bwMode="auto">
          <a:xfrm>
            <a:off x="4137819" y="738907"/>
            <a:ext cx="1325562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CC00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de" sz="1200" b="1" i="0" u="none" baseline="0" dirty="0">
                <a:solidFill>
                  <a:srgbClr val="FFFFFF"/>
                </a:solidFill>
              </a:rPr>
              <a:t>Gesundheit („Health“)</a:t>
            </a:r>
          </a:p>
        </p:txBody>
      </p:sp>
      <p:sp>
        <p:nvSpPr>
          <p:cNvPr id="15" name="Forme libre 14"/>
          <p:cNvSpPr/>
          <p:nvPr/>
        </p:nvSpPr>
        <p:spPr bwMode="auto">
          <a:xfrm>
            <a:off x="5189538" y="228758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3915933"/>
              <a:satOff val="-6183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de" sz="1200" b="1" i="0" u="none" baseline="0" dirty="0">
                <a:solidFill>
                  <a:srgbClr val="FFFFFF"/>
                </a:solidFill>
              </a:rPr>
              <a:t>Sicherheit („Safety“)</a:t>
            </a:r>
          </a:p>
        </p:txBody>
      </p:sp>
      <p:sp>
        <p:nvSpPr>
          <p:cNvPr id="17" name="Forme libre 16"/>
          <p:cNvSpPr/>
          <p:nvPr/>
        </p:nvSpPr>
        <p:spPr bwMode="auto">
          <a:xfrm>
            <a:off x="2323306" y="3460750"/>
            <a:ext cx="1325563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7831867"/>
              <a:satOff val="-12365"/>
              <a:lumOff val="1490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de" sz="900" b="1" i="0" u="none" baseline="0" dirty="0"/>
              <a:t>Umwelt („Environment“)</a:t>
            </a:r>
            <a:endParaRPr lang="de" sz="900" b="1" dirty="0"/>
          </a:p>
        </p:txBody>
      </p:sp>
      <p:sp>
        <p:nvSpPr>
          <p:cNvPr id="19" name="Forme libre 18"/>
          <p:cNvSpPr/>
          <p:nvPr/>
        </p:nvSpPr>
        <p:spPr bwMode="auto">
          <a:xfrm>
            <a:off x="4383088" y="375443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11747800"/>
              <a:satOff val="-18548"/>
              <a:lumOff val="22352"/>
              <a:alphaOff val="0"/>
            </a:schemeClr>
          </a:effectRef>
          <a:fontRef idx="minor">
            <a:schemeClr val="lt1"/>
          </a:fontRef>
        </p:style>
        <p:txBody>
          <a:bodyPr lIns="210219" tIns="210219" rIns="210219" bIns="210219" anchor="ctr"/>
          <a:lstStyle>
            <a:lvl1pPr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de" sz="900" b="1" i="0" u="none" baseline="0" dirty="0">
                <a:solidFill>
                  <a:srgbClr val="FFFFFF"/>
                </a:solidFill>
              </a:rPr>
              <a:t>Gefahrenabwehr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90537"/>
          </a:xfrm>
        </p:spPr>
        <p:txBody>
          <a:bodyPr/>
          <a:lstStyle/>
          <a:p>
            <a:pPr algn="l" rtl="0">
              <a:defRPr/>
            </a:pPr>
            <a:r>
              <a:rPr lang="de" sz="2200" b="1" i="0" u="none" baseline="0"/>
              <a:t>H3SE – Bereiche</a:t>
            </a:r>
            <a:endParaRPr lang="de" sz="2200" dirty="0"/>
          </a:p>
        </p:txBody>
      </p:sp>
      <p:sp>
        <p:nvSpPr>
          <p:cNvPr id="16391" name="Espace réservé du texte 4"/>
          <p:cNvSpPr txBox="1">
            <a:spLocks/>
          </p:cNvSpPr>
          <p:nvPr/>
        </p:nvSpPr>
        <p:spPr bwMode="auto">
          <a:xfrm>
            <a:off x="971550" y="5299075"/>
            <a:ext cx="74485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de" sz="1600" b="0" i="0" u="none" baseline="0"/>
              <a:t>Weitere Bereiche können damit verbunden werden</a:t>
            </a:r>
          </a:p>
          <a:p>
            <a:pPr lvl="1" algn="l" rtl="0">
              <a:lnSpc>
                <a:spcPct val="90000"/>
              </a:lnSpc>
            </a:pPr>
            <a:r>
              <a:rPr lang="de" sz="1400" b="0" i="0" u="none" baseline="0"/>
              <a:t>Manchmal z. B. Qualität </a:t>
            </a:r>
            <a:r>
              <a:rPr lang="de" sz="1400" b="0" i="0" u="none" baseline="0">
                <a:sym typeface="Wingdings" charset="2"/>
              </a:rPr>
              <a:t> Akronym </a:t>
            </a:r>
            <a:r>
              <a:rPr lang="de" sz="1400" b="0" i="0" u="none" baseline="0"/>
              <a:t>HSEQ oder H3SEQ</a:t>
            </a:r>
            <a:endParaRPr lang="de" altLang="fr-FR" sz="1400" dirty="0"/>
          </a:p>
        </p:txBody>
      </p:sp>
      <p:sp>
        <p:nvSpPr>
          <p:cNvPr id="20" name="Forme libre 19"/>
          <p:cNvSpPr/>
          <p:nvPr/>
        </p:nvSpPr>
        <p:spPr>
          <a:xfrm>
            <a:off x="2036664" y="1369219"/>
            <a:ext cx="1349375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de" sz="1050" b="1" i="0" u="none" baseline="0" dirty="0"/>
              <a:t>Gesellschaftlich („societal“)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2.1 – Die großen H3SE-Risiken – V2</a:t>
            </a:r>
            <a:endParaRPr lang="de" altLang="fr-FR" sz="1000" dirty="0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de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6588125" y="6411913"/>
            <a:ext cx="725488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7B08CA1-6FA5-EF4F-823D-9993A5B2717B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5</a:t>
            </a:fld>
            <a:endParaRPr lang="de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4" name="Image 5" descr="skullen1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17" y="978080"/>
            <a:ext cx="950763" cy="9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de" sz="2200" b="1" i="0" u="none" cap="none" baseline="0">
                <a:solidFill>
                  <a:srgbClr val="A90025"/>
                </a:solidFill>
                <a:cs typeface="Arial" charset="0"/>
              </a:rPr>
              <a:t>GESUNDHEIT</a:t>
            </a:r>
          </a:p>
        </p:txBody>
      </p:sp>
      <p:sp>
        <p:nvSpPr>
          <p:cNvPr id="18436" name="Espace réservé du texte 23"/>
          <p:cNvSpPr txBox="1">
            <a:spLocks/>
          </p:cNvSpPr>
          <p:nvPr/>
        </p:nvSpPr>
        <p:spPr bwMode="auto">
          <a:xfrm>
            <a:off x="250825" y="1196975"/>
            <a:ext cx="6821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de" sz="2800" b="0" i="0" u="none" baseline="0">
                <a:latin typeface="+mn-lt"/>
              </a:rPr>
              <a:t>Chemische Gefahren</a:t>
            </a:r>
          </a:p>
          <a:p>
            <a:pPr algn="l" rtl="0">
              <a:lnSpc>
                <a:spcPct val="90000"/>
              </a:lnSpc>
            </a:pPr>
            <a:endParaRPr lang="de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de" sz="2800" b="0" i="0" u="none" baseline="0">
                <a:latin typeface="+mn-lt"/>
              </a:rPr>
              <a:t>Physische/ergonomische Risiken</a:t>
            </a:r>
          </a:p>
          <a:p>
            <a:pPr algn="l" rtl="0">
              <a:lnSpc>
                <a:spcPct val="90000"/>
              </a:lnSpc>
            </a:pPr>
            <a:endParaRPr lang="de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de" sz="2800" b="0" i="0" u="none" baseline="0">
                <a:latin typeface="+mn-lt"/>
              </a:rPr>
              <a:t>Biologische Risiken</a:t>
            </a:r>
          </a:p>
          <a:p>
            <a:pPr algn="l" rtl="0">
              <a:lnSpc>
                <a:spcPct val="90000"/>
              </a:lnSpc>
            </a:pPr>
            <a:endParaRPr lang="de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de" sz="2800" b="0" i="0" u="none" baseline="0">
                <a:latin typeface="+mn-lt"/>
              </a:rPr>
              <a:t>Psychosoziale Risiken</a:t>
            </a:r>
          </a:p>
        </p:txBody>
      </p:sp>
      <p:pic>
        <p:nvPicPr>
          <p:cNvPr id="18437" name="Image 14" descr="silhoue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50" y="990531"/>
            <a:ext cx="923598" cy="9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54" y="2780928"/>
            <a:ext cx="13779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26893"/>
            <a:ext cx="1803697" cy="178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/>
              <a:t>H3SE-Integrationskit – TCG 2.1 – Die großen H3SE-Risiken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de" sz="2200" b="1" i="0" u="none" cap="none" baseline="0">
                <a:solidFill>
                  <a:srgbClr val="A90025"/>
                </a:solidFill>
                <a:cs typeface="Arial" charset="0"/>
              </a:rPr>
              <a:t>SICHERHEIT</a:t>
            </a:r>
          </a:p>
        </p:txBody>
      </p:sp>
      <p:sp>
        <p:nvSpPr>
          <p:cNvPr id="20483" name="Espace réservé du texte 27"/>
          <p:cNvSpPr txBox="1">
            <a:spLocks/>
          </p:cNvSpPr>
          <p:nvPr/>
        </p:nvSpPr>
        <p:spPr bwMode="auto">
          <a:xfrm>
            <a:off x="250825" y="1412776"/>
            <a:ext cx="5122863" cy="40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de" b="0" i="0" u="none" baseline="0">
                <a:latin typeface="+mn-lt"/>
              </a:rPr>
              <a:t>Sicherheit am Arbeitsplatz</a:t>
            </a:r>
          </a:p>
          <a:p>
            <a:pPr lvl="1" algn="l" rtl="0">
              <a:lnSpc>
                <a:spcPct val="90000"/>
              </a:lnSpc>
            </a:pPr>
            <a:r>
              <a:rPr lang="de" sz="1600" b="0" i="0" u="none" baseline="0"/>
              <a:t>Mobilität, Stürze, Werkzeuge, Handhabung</a:t>
            </a:r>
          </a:p>
          <a:p>
            <a:pPr lvl="1" algn="l" rtl="0">
              <a:lnSpc>
                <a:spcPct val="90000"/>
              </a:lnSpc>
            </a:pPr>
            <a:endParaRPr lang="de" altLang="fr-FR" sz="1500" dirty="0" smtClean="0"/>
          </a:p>
          <a:p>
            <a:pPr lvl="1" algn="l" rtl="0">
              <a:lnSpc>
                <a:spcPct val="90000"/>
              </a:lnSpc>
            </a:pPr>
            <a:endParaRPr lang="de" altLang="fr-FR" sz="1500" dirty="0"/>
          </a:p>
          <a:p>
            <a:pPr lvl="1" algn="l" rtl="0">
              <a:lnSpc>
                <a:spcPct val="90000"/>
              </a:lnSpc>
            </a:pPr>
            <a:endParaRPr lang="de" altLang="fr-FR" sz="1500" dirty="0"/>
          </a:p>
          <a:p>
            <a:pPr lvl="1" algn="l" rtl="0">
              <a:lnSpc>
                <a:spcPct val="90000"/>
              </a:lnSpc>
            </a:pPr>
            <a:endParaRPr lang="de" altLang="fr-FR" sz="1500" dirty="0" smtClean="0"/>
          </a:p>
          <a:p>
            <a:pPr lvl="1" algn="l" rtl="0">
              <a:lnSpc>
                <a:spcPct val="90000"/>
              </a:lnSpc>
            </a:pPr>
            <a:endParaRPr lang="de" altLang="fr-FR" sz="1500" dirty="0"/>
          </a:p>
          <a:p>
            <a:pPr lvl="1" algn="l" rtl="0">
              <a:lnSpc>
                <a:spcPct val="90000"/>
              </a:lnSpc>
            </a:pPr>
            <a:endParaRPr lang="de" altLang="fr-FR" sz="1500" dirty="0"/>
          </a:p>
          <a:p>
            <a:pPr algn="l" rtl="0">
              <a:lnSpc>
                <a:spcPct val="90000"/>
              </a:lnSpc>
            </a:pPr>
            <a:r>
              <a:rPr lang="de" b="0" i="0" u="none" baseline="0">
                <a:latin typeface="+mn-lt"/>
              </a:rPr>
              <a:t>Sicherheit im Zusammenhang mit dem Funktionieren der Anlagen und mit den Verfahren</a:t>
            </a:r>
            <a:endParaRPr lang="de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lang="de" sz="1500" b="0" i="0" u="none" baseline="0"/>
              <a:t>Feuer, Explosionen, Austritt giftiger Substanzen, natürliche Risiken</a:t>
            </a:r>
            <a:endParaRPr lang="de" altLang="fr-FR" sz="1500" dirty="0"/>
          </a:p>
        </p:txBody>
      </p:sp>
      <p:pic>
        <p:nvPicPr>
          <p:cNvPr id="20484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66" y="3319386"/>
            <a:ext cx="3020771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04" y="787456"/>
            <a:ext cx="3032099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/>
              <a:t>H3SE-Integrationskit – TCG 2.1 – Die großen H3SE-Risiken – V2</a:t>
            </a:r>
            <a:endParaRPr lang="de" altLang="fr-FR" sz="10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6</a:t>
            </a:fld>
            <a:endParaRPr lang="de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 bwMode="auto">
          <a:xfrm>
            <a:off x="369888" y="274638"/>
            <a:ext cx="8218487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de" sz="2200" b="1" i="0" u="none" cap="none" baseline="0">
                <a:solidFill>
                  <a:srgbClr val="A90025"/>
                </a:solidFill>
                <a:cs typeface="Arial" charset="0"/>
              </a:rPr>
              <a:t>Gefahrenabwehr</a:t>
            </a:r>
            <a:r>
              <a:rPr lang="de" b="0" i="0" u="none" cap="none" baseline="0">
                <a:solidFill>
                  <a:srgbClr val="A90025"/>
                </a:solidFill>
                <a:cs typeface="Arial" charset="0"/>
              </a:rPr>
              <a:t>  </a:t>
            </a:r>
          </a:p>
        </p:txBody>
      </p:sp>
      <p:sp>
        <p:nvSpPr>
          <p:cNvPr id="21507" name="Espace réservé du texte 8"/>
          <p:cNvSpPr txBox="1">
            <a:spLocks/>
          </p:cNvSpPr>
          <p:nvPr/>
        </p:nvSpPr>
        <p:spPr bwMode="auto">
          <a:xfrm>
            <a:off x="369888" y="1187456"/>
            <a:ext cx="5986462" cy="34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de" b="0" i="0" u="none" baseline="0">
                <a:latin typeface="+mn-lt"/>
              </a:rPr>
              <a:t>Gefahrenabwehr: vorsätzliche böswillige Handlungen</a:t>
            </a:r>
          </a:p>
          <a:p>
            <a:pPr lvl="1" algn="l" rtl="0">
              <a:lnSpc>
                <a:spcPct val="90000"/>
              </a:lnSpc>
            </a:pPr>
            <a:r>
              <a:rPr lang="de" sz="1700" b="0" i="0" u="none" baseline="0"/>
              <a:t>Bei der Gefahrenabwehr geht es insbesondere um den Schutz von Personen, Sachen und Informationen</a:t>
            </a:r>
          </a:p>
          <a:p>
            <a:pPr lvl="1" algn="l" rtl="0">
              <a:lnSpc>
                <a:spcPct val="90000"/>
              </a:lnSpc>
            </a:pPr>
            <a:r>
              <a:rPr lang="de" sz="1700" b="0" i="0" u="none" baseline="0"/>
              <a:t>Gegen eine Gefahr oder eine bösartige Bedrohung</a:t>
            </a:r>
          </a:p>
          <a:p>
            <a:pPr algn="l" rtl="0">
              <a:lnSpc>
                <a:spcPct val="90000"/>
              </a:lnSpc>
            </a:pPr>
            <a:endParaRPr lang="de" altLang="fr-FR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de" b="0" i="0" u="none" baseline="0">
                <a:latin typeface="+mn-lt"/>
              </a:rPr>
              <a:t>Begriffe</a:t>
            </a:r>
            <a:endParaRPr lang="de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lang="de" sz="1700" b="0" i="0" u="none" baseline="0"/>
              <a:t>Sicherheit: zufällige Ereignisse (nicht beabsichtigt)</a:t>
            </a:r>
          </a:p>
          <a:p>
            <a:pPr lvl="1" algn="l" rtl="0">
              <a:lnSpc>
                <a:spcPct val="90000"/>
              </a:lnSpc>
            </a:pPr>
            <a:r>
              <a:rPr lang="de" sz="1700" b="0" i="0" u="none" baseline="0"/>
              <a:t>Gefahrenabwehr: vorsätzliche böswillige Handlungen</a:t>
            </a:r>
          </a:p>
          <a:p>
            <a:pPr lvl="1" algn="l" rtl="0">
              <a:lnSpc>
                <a:spcPct val="90000"/>
              </a:lnSpc>
            </a:pPr>
            <a:r>
              <a:rPr lang="de" sz="1700" b="0" i="0" u="none" baseline="0"/>
              <a:t>Englische Unterscheidung beachten</a:t>
            </a:r>
          </a:p>
          <a:p>
            <a:pPr lvl="2" algn="l" rtl="0">
              <a:lnSpc>
                <a:spcPct val="90000"/>
              </a:lnSpc>
            </a:pPr>
            <a:r>
              <a:rPr lang="de" sz="1500" b="0" i="0" u="none" baseline="0"/>
              <a:t>Sécurité </a:t>
            </a:r>
            <a:r>
              <a:rPr lang="de" sz="1500" b="0" i="0" u="none" baseline="0">
                <a:sym typeface="Wingdings" charset="2"/>
              </a:rPr>
              <a:t> safety    / Sûreté </a:t>
            </a:r>
            <a:r>
              <a:rPr lang="de" sz="1500" b="0" i="0" u="none" baseline="0"/>
              <a:t> </a:t>
            </a:r>
            <a:r>
              <a:rPr lang="de" sz="1500" b="0" i="0" u="none" baseline="0">
                <a:sym typeface="Wingdings" charset="2"/>
              </a:rPr>
              <a:t> security</a:t>
            </a:r>
            <a:endParaRPr lang="de" altLang="fr-FR" sz="1500" dirty="0"/>
          </a:p>
          <a:p>
            <a:pPr algn="l" rtl="0">
              <a:lnSpc>
                <a:spcPct val="90000"/>
              </a:lnSpc>
            </a:pPr>
            <a:endParaRPr lang="de" altLang="fr-FR" sz="1900" dirty="0"/>
          </a:p>
        </p:txBody>
      </p:sp>
      <p:pic>
        <p:nvPicPr>
          <p:cNvPr id="2150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47" y="4477805"/>
            <a:ext cx="176907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10" y="2460141"/>
            <a:ext cx="1769079" cy="171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60" y="808161"/>
            <a:ext cx="1724629" cy="12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2.1 – Die großen H3SE-Risiken – V2</a:t>
            </a:r>
            <a:endParaRPr lang="de" altLang="fr-FR" sz="1000" dirty="0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7</a:t>
            </a:fld>
            <a:endParaRPr lang="de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813" y="274638"/>
            <a:ext cx="8218487" cy="490537"/>
          </a:xfrm>
        </p:spPr>
        <p:txBody>
          <a:bodyPr/>
          <a:lstStyle/>
          <a:p>
            <a:pPr algn="l" rtl="0">
              <a:defRPr/>
            </a:pPr>
            <a:r>
              <a:rPr lang="de" sz="2200" b="1" i="0" u="none" baseline="0"/>
              <a:t>Umwelt</a:t>
            </a:r>
          </a:p>
        </p:txBody>
      </p:sp>
      <p:sp>
        <p:nvSpPr>
          <p:cNvPr id="22531" name="Espace réservé du texte 28"/>
          <p:cNvSpPr txBox="1">
            <a:spLocks/>
          </p:cNvSpPr>
          <p:nvPr/>
        </p:nvSpPr>
        <p:spPr bwMode="auto">
          <a:xfrm>
            <a:off x="277814" y="1053207"/>
            <a:ext cx="6076387" cy="51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de" b="0" i="0" u="none" baseline="0">
                <a:latin typeface="+mn-lt"/>
              </a:rPr>
              <a:t>Umweltrisiken, die mit dem Funktionieren der Anlagen und den Verfahren (technologisch) zusammenhängen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de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de" b="0" i="0" u="none" baseline="0">
                <a:latin typeface="+mn-lt"/>
              </a:rPr>
              <a:t>Luft-/Wasser-Emissionen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de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de" b="0" i="0" u="none" baseline="0">
                <a:latin typeface="+mn-lt"/>
              </a:rPr>
              <a:t>Bodenverschmutzung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de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de" b="0" i="0" u="none" baseline="0">
                <a:latin typeface="+mn-lt"/>
              </a:rPr>
              <a:t>Abfälle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de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de" b="0" i="0" u="none" baseline="0">
                <a:latin typeface="+mn-lt"/>
              </a:rPr>
              <a:t>Klimawandel</a:t>
            </a:r>
            <a:endParaRPr lang="de" altLang="fr-FR" dirty="0">
              <a:latin typeface="+mn-lt"/>
            </a:endParaRPr>
          </a:p>
        </p:txBody>
      </p:sp>
      <p:pic>
        <p:nvPicPr>
          <p:cNvPr id="11" name="Picture 1" descr="Z:\Laurent\Formation AMO\Photos\DSCN1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526" y="3547495"/>
            <a:ext cx="1778324" cy="12618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533" name="Picture 8" descr="Photo dechet 25-04-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01" y="4889342"/>
            <a:ext cx="1848974" cy="12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15" descr="totalakpo10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08" y="2041610"/>
            <a:ext cx="920559" cy="139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66" y="530433"/>
            <a:ext cx="2146842" cy="1431228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2.1 – Die großen H3SE-Risiken – V2</a:t>
            </a:r>
            <a:endParaRPr lang="de" altLang="fr-FR" sz="1000" dirty="0"/>
          </a:p>
        </p:txBody>
      </p:sp>
      <p:sp>
        <p:nvSpPr>
          <p:cNvPr id="12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8</a:t>
            </a:fld>
            <a:endParaRPr lang="de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Gesellschaftlich („societal“)</a:t>
            </a:r>
          </a:p>
        </p:txBody>
      </p:sp>
      <p:sp>
        <p:nvSpPr>
          <p:cNvPr id="23554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9</a:t>
            </a:fld>
            <a:endParaRPr lang="de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5" name="Rectangle 1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054100"/>
            <a:ext cx="6573838" cy="482317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de" b="0" i="0" u="none" baseline="0">
                <a:cs typeface="Arial" charset="0"/>
              </a:rPr>
              <a:t>Die Auswirkung auf die Zivilgesellschaft </a:t>
            </a:r>
            <a:r>
              <a:rPr lang="de">
                <a:cs typeface="Arial" charset="0"/>
              </a:rPr>
              <a:t/>
            </a:r>
            <a:br>
              <a:rPr lang="de">
                <a:cs typeface="Arial" charset="0"/>
              </a:rPr>
            </a:br>
            <a:r>
              <a:rPr lang="de" b="0" i="0" u="none" baseline="0">
                <a:cs typeface="Arial" charset="0"/>
              </a:rPr>
              <a:t>und die lokalen Bevölkerungen berücksichtigen.</a:t>
            </a:r>
          </a:p>
          <a:p>
            <a:pPr algn="l" rtl="0">
              <a:lnSpc>
                <a:spcPct val="80000"/>
              </a:lnSpc>
            </a:pPr>
            <a:endParaRPr lang="de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de" b="0" i="0" u="none" baseline="0">
                <a:cs typeface="Arial" charset="0"/>
              </a:rPr>
              <a:t>Industrieländer</a:t>
            </a:r>
          </a:p>
          <a:p>
            <a:pPr lvl="1" algn="l" rtl="0">
              <a:lnSpc>
                <a:spcPct val="80000"/>
              </a:lnSpc>
            </a:pPr>
            <a:r>
              <a:rPr lang="de" sz="1500" b="0" i="0" u="none" baseline="0">
                <a:cs typeface="Arial" charset="0"/>
              </a:rPr>
              <a:t>Geringe Risikobereitschaft: verheerende Auswirkungen von Industrieunfällen</a:t>
            </a:r>
          </a:p>
          <a:p>
            <a:pPr lvl="1" algn="l" rtl="0">
              <a:lnSpc>
                <a:spcPct val="80000"/>
              </a:lnSpc>
            </a:pPr>
            <a:r>
              <a:rPr lang="de" sz="1500" b="0" i="0" u="none" baseline="0">
                <a:cs typeface="Arial" charset="0"/>
              </a:rPr>
              <a:t>Schlechtes Image der Erdölindustrie</a:t>
            </a:r>
          </a:p>
          <a:p>
            <a:pPr lvl="1" algn="l" rtl="0">
              <a:lnSpc>
                <a:spcPct val="80000"/>
              </a:lnSpc>
            </a:pPr>
            <a:r>
              <a:rPr lang="de" sz="1500" b="0" i="0" u="none" baseline="0">
                <a:cs typeface="Arial" charset="0"/>
              </a:rPr>
              <a:t>Macht von Organisationen/NRO</a:t>
            </a:r>
          </a:p>
          <a:p>
            <a:pPr algn="l" rtl="0">
              <a:lnSpc>
                <a:spcPct val="80000"/>
              </a:lnSpc>
            </a:pPr>
            <a:endParaRPr lang="de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de" b="0" i="0" u="none" baseline="0">
                <a:cs typeface="Arial" charset="0"/>
              </a:rPr>
              <a:t>Entwicklungsländer</a:t>
            </a:r>
          </a:p>
          <a:p>
            <a:pPr lvl="1" algn="l" rtl="0">
              <a:lnSpc>
                <a:spcPct val="80000"/>
              </a:lnSpc>
            </a:pPr>
            <a:r>
              <a:rPr lang="de" sz="1500" b="0" i="0" u="none" baseline="0">
                <a:cs typeface="Arial" charset="0"/>
              </a:rPr>
              <a:t>Wohlstandsgefälle zwischen unseren Projekten und den Gemeinden, wo sie umgesetzt werden</a:t>
            </a:r>
          </a:p>
          <a:p>
            <a:pPr lvl="1" algn="l" rtl="0">
              <a:lnSpc>
                <a:spcPct val="80000"/>
              </a:lnSpc>
            </a:pPr>
            <a:r>
              <a:rPr lang="de" sz="1500" b="0" i="0" u="none" baseline="0">
                <a:cs typeface="Arial" charset="0"/>
              </a:rPr>
              <a:t>Der Wohlstand aufgrund des Öls wird nicht an die Bevölkerung umverteilt</a:t>
            </a:r>
          </a:p>
          <a:p>
            <a:pPr lvl="1" algn="l" rtl="0">
              <a:lnSpc>
                <a:spcPct val="80000"/>
              </a:lnSpc>
            </a:pPr>
            <a:r>
              <a:rPr lang="de" sz="1500" b="0" i="0" u="none" baseline="0">
                <a:cs typeface="Arial" charset="0"/>
              </a:rPr>
              <a:t>Die Branche mobilisiert nur wenige Arbeitskräfte</a:t>
            </a:r>
          </a:p>
          <a:p>
            <a:pPr lvl="1" algn="l" rtl="0">
              <a:lnSpc>
                <a:spcPct val="80000"/>
              </a:lnSpc>
            </a:pPr>
            <a:r>
              <a:rPr lang="de" sz="1500" b="0" i="0" u="none" baseline="0">
                <a:cs typeface="Arial" charset="0"/>
              </a:rPr>
              <a:t>Zahlreiche Vertriebene</a:t>
            </a:r>
            <a:endParaRPr lang="de" altLang="fr-FR" sz="1500" dirty="0">
              <a:cs typeface="Arial" charset="0"/>
            </a:endParaRP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9" y="1628800"/>
            <a:ext cx="14636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/>
              <a:t>H3SE-Integrationskit – TCG 2.1 – Die großen H3SE-Risiken – V2</a:t>
            </a:r>
            <a:endParaRPr lang="de" altLang="fr-FR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TAL-EN-dark red templat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EN PPT DARK RED LOGO.pptx" id="{34FDB752-F90B-4A83-A6C4-9F21502A314C}" vid="{6DFEEC28-5B39-4E16-BB71-270AB66A25A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TOTAL-EN-dark red template</Template>
  <TotalTime>12</TotalTime>
  <Words>882</Words>
  <Application>Microsoft Office PowerPoint</Application>
  <PresentationFormat>Affichage à l'écran (4:3)</PresentationFormat>
  <Paragraphs>207</Paragraphs>
  <Slides>14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TOTAL-EN-dark red template</vt:lpstr>
      <vt:lpstr>Our Major H3SE Risks</vt:lpstr>
      <vt:lpstr>Die großen H3SE-Risiken</vt:lpstr>
      <vt:lpstr>Ziele des Moduls</vt:lpstr>
      <vt:lpstr>H3SE – Bereiche</vt:lpstr>
      <vt:lpstr>GESUNDHEIT</vt:lpstr>
      <vt:lpstr>SICHERHEIT</vt:lpstr>
      <vt:lpstr>Gefahrenabwehr  </vt:lpstr>
      <vt:lpstr>Umwelt</vt:lpstr>
      <vt:lpstr>Gesellschaftlich („societal“)</vt:lpstr>
      <vt:lpstr>Diapositive 10</vt:lpstr>
      <vt:lpstr>Diapositive 11</vt:lpstr>
      <vt:lpstr>Diapositive 12</vt:lpstr>
      <vt:lpstr>Diapositive 13</vt:lpstr>
      <vt:lpstr>Diapositive 14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Major H3SE Risks</dc:title>
  <dc:creator>J0489914</dc:creator>
  <cp:lastModifiedBy>J0489914</cp:lastModifiedBy>
  <cp:revision>2</cp:revision>
  <dcterms:created xsi:type="dcterms:W3CDTF">2017-09-29T08:48:07Z</dcterms:created>
  <dcterms:modified xsi:type="dcterms:W3CDTF">2017-09-29T09:02:08Z</dcterms:modified>
</cp:coreProperties>
</file>