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92" autoAdjust="0"/>
  </p:normalViewPr>
  <p:slideViewPr>
    <p:cSldViewPr snapToObjects="1" showGuides="1">
      <p:cViewPr varScale="1">
        <p:scale>
          <a:sx n="102" d="100"/>
          <a:sy n="102" d="100"/>
        </p:scale>
        <p:origin x="-96" y="-156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22/09/2017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22/09/2017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 algn="l" rtl="0"/>
              <a:t>2</a:t>
            </a:fld>
            <a:endParaRPr lang="en" altLang="fr-FR"/>
          </a:p>
        </p:txBody>
      </p:sp>
    </p:spTree>
    <p:extLst>
      <p:ext uri="{BB962C8B-B14F-4D97-AF65-F5344CB8AC3E}">
        <p14:creationId xmlns="" xmlns:p14="http://schemas.microsoft.com/office/powerpoint/2010/main" val="55418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" altLang="fr-FR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fld id="{6F45D071-0EEC-6149-A8E5-094D9CED103A}" type="slidenum">
              <a:rPr>
                <a:latin typeface="Calibri" charset="0"/>
              </a:rPr>
              <a:pPr algn="l" rtl="0"/>
              <a:t>3</a:t>
            </a:fld>
            <a:endParaRPr lang="en" altLang="fr-FR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17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 risks:</a:t>
            </a:r>
            <a:endParaRPr lang="e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 substances cause serious, even fatal, illnesses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risk may be present on the site or off the site via emissions (health impact) or product sales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risk can be delayed: it can occur 5 to 30 years after exposure</a:t>
            </a:r>
          </a:p>
          <a:p>
            <a:pPr algn="l" rtl="0"/>
            <a:r>
              <a:rPr lang="en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Physical/ergonomic risks</a:t>
            </a: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Certain repetitive work, noise and radiations also cause long-term illnesses</a:t>
            </a:r>
          </a:p>
          <a:p>
            <a:pPr algn="l" rtl="0"/>
            <a:r>
              <a:rPr lang="en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 risks:</a:t>
            </a:r>
            <a:endParaRPr lang="e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lifestyle exposes us to pandemics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established in tropical countries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industrial risks (legionella)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Biotechnologies</a:t>
            </a:r>
          </a:p>
          <a:p>
            <a:endParaRPr lang="en" altLang="fr-FR" dirty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fld id="{F22493DE-4812-914C-B690-87B85E437291}" type="slidenum">
              <a:rPr>
                <a:latin typeface="Calibri" charset="0"/>
              </a:rPr>
              <a:pPr algn="l" rtl="0"/>
              <a:t>4</a:t>
            </a:fld>
            <a:endParaRPr lang="en" altLang="fr-FR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70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Workstation safety: </a:t>
            </a:r>
            <a:endParaRPr lang="e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 but generally limited severity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widely developed prevention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measurable outcome</a:t>
            </a:r>
          </a:p>
          <a:p>
            <a:pPr algn="l" rtl="0"/>
            <a:r>
              <a:rPr lang="en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 related to the operation of plants and processes</a:t>
            </a:r>
            <a:endParaRPr lang="e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consequences can be catastrophic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not protected individually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associated cost is high</a:t>
            </a:r>
          </a:p>
          <a:p>
            <a:endParaRPr lang="e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 algn="l" rtl="0"/>
              <a:t>5</a:t>
            </a:fld>
            <a:endParaRPr lang="en" altLang="fr-FR"/>
          </a:p>
        </p:txBody>
      </p:sp>
    </p:spTree>
    <p:extLst>
      <p:ext uri="{BB962C8B-B14F-4D97-AF65-F5344CB8AC3E}">
        <p14:creationId xmlns="" xmlns:p14="http://schemas.microsoft.com/office/powerpoint/2010/main" val="32174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Danger or malicious threat:</a:t>
            </a:r>
            <a:endParaRPr lang="e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crime, hold-up, theft, hacking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Societal/political disturbances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Terrorism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Sabotage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Espionage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Fraud, cybercrime</a:t>
            </a:r>
          </a:p>
          <a:p>
            <a:endParaRPr lang="e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 algn="l" rtl="0"/>
              <a:t>6</a:t>
            </a:fld>
            <a:endParaRPr lang="en" altLang="fr-FR"/>
          </a:p>
        </p:txBody>
      </p:sp>
    </p:spTree>
    <p:extLst>
      <p:ext uri="{BB962C8B-B14F-4D97-AF65-F5344CB8AC3E}">
        <p14:creationId xmlns="" xmlns:p14="http://schemas.microsoft.com/office/powerpoint/2010/main" val="2341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 risk related to the operation of plants and processes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Oil slicks, etc.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Air/water emissions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countries: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Industrialists have made great strides, either willingly</a:t>
            </a:r>
            <a:r>
              <a:rPr lang="e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under regulatory pressure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Industrial pollution can be felt locally (disturbances more than pollution)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risk of accidental pollution is always present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countries: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Industrial pollution is still a real problem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Ground pollution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problem is compounded when it is transmitted through the water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potential economic impact is very significant 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difficult to find waste treatment schemes in certain countries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 change</a:t>
            </a:r>
            <a:endParaRPr lang="en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Greenhouse gases have been an issue over the last few decades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Planetary impact is very popularized through the media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aspect for the Group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Mt CO</a:t>
            </a:r>
            <a:r>
              <a:rPr lang="en" sz="1200" b="0" i="0" u="none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 legacy (≈1/1000th of world emissions)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en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600 Mt with the impact of our oil products (≈ 1/100th of world emissions)</a:t>
            </a:r>
            <a:endParaRPr lang="e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rtl="0">
              <a:buFont typeface="Arial" charset="0"/>
              <a:buChar char="•"/>
            </a:pPr>
            <a:endParaRPr lang="e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 algn="l" rtl="0"/>
              <a:t>7</a:t>
            </a:fld>
            <a:endParaRPr lang="en" altLang="fr-FR"/>
          </a:p>
        </p:txBody>
      </p:sp>
    </p:spTree>
    <p:extLst>
      <p:ext uri="{BB962C8B-B14F-4D97-AF65-F5344CB8AC3E}">
        <p14:creationId xmlns="" xmlns:p14="http://schemas.microsoft.com/office/powerpoint/2010/main" val="189492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 algn="l" rtl="0"/>
              <a:t>9</a:t>
            </a:fld>
            <a:endParaRPr lang="en" altLang="fr-FR"/>
          </a:p>
        </p:txBody>
      </p:sp>
    </p:spTree>
    <p:extLst>
      <p:ext uri="{BB962C8B-B14F-4D97-AF65-F5344CB8AC3E}">
        <p14:creationId xmlns="" xmlns:p14="http://schemas.microsoft.com/office/powerpoint/2010/main" val="182616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http://newsimg.bbc.co.uk/media/images/41115000/jpg/_41115452_fire203afp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http://newsimg.bbc.co.uk/media/images/41115000/jpg/_41115452_fire203afp.jpg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openxmlformats.org/officeDocument/2006/relationships/image" Target="../media/image21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e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" b="1" i="0" u="none" baseline="0">
                <a:ea typeface="+mj-ea"/>
              </a:rPr>
              <a:t>Our Major H3SE Risks</a:t>
            </a:r>
            <a:endParaRPr lang="e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r>
              <a:rPr lang="en" dirty="0" smtClean="0">
                <a:cs typeface="Arial" pitchFamily="34" charset="0"/>
              </a:rPr>
              <a:t>Safety Training for New Recruits</a:t>
            </a:r>
          </a:p>
          <a:p>
            <a:pPr algn="l" rtl="0" eaLnBrk="1" hangingPunct="1"/>
            <a:r>
              <a:rPr lang="en" b="0" i="0" u="none" baseline="0" dirty="0" smtClean="0">
                <a:cs typeface="Arial" charset="0"/>
              </a:rPr>
              <a:t>Module </a:t>
            </a:r>
            <a:r>
              <a:rPr lang="en" b="0" i="0" u="none" baseline="0" dirty="0">
                <a:cs typeface="Arial" charset="0"/>
              </a:rPr>
              <a:t>TCG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84188" y="1341438"/>
            <a:ext cx="82089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3050" indent="-2730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en" sz="2000" b="0" i="0" u="none" baseline="0">
                <a:latin typeface="+mn-lt"/>
              </a:rPr>
              <a:t>Working on these risks creates value, which plays a part in achieving excellence in quality, image and connection with stakeholders.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en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en" sz="2000" b="0" i="0" u="none" baseline="0">
                <a:latin typeface="+mn-lt"/>
              </a:rPr>
              <a:t>Not only for compliance with regulations. But these are actions that the Group benefits from every day. 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en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en" sz="2000" b="0" i="0" u="none" baseline="0">
                <a:latin typeface="+mn-lt"/>
              </a:rPr>
              <a:t>Moreover, this plays a part in improving the practices for the rest of the industry as well (in particular our partners and close competitors).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en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en" sz="2000" b="0" i="0" u="none" baseline="0">
                <a:latin typeface="+mn-lt"/>
              </a:rPr>
              <a:t>Controlling the H3SE risks influences the economic performance of the company and its outcomes (award of new contracts etc.)</a:t>
            </a:r>
            <a:endParaRPr lang="en" altLang="fr-FR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187" y="36513"/>
            <a:ext cx="8408987" cy="87153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l" rtl="0">
              <a:defRPr/>
            </a:pPr>
            <a:r>
              <a:rPr lang="en" sz="2200" b="1" i="0" u="none" cap="all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CONTROLLING OUR H3SE RISKS: AN INDISPUTABLE ADVANTAGE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2.1 – Our major H3SE risks – V2</a:t>
            </a:r>
            <a:endParaRPr lang="en" altLang="fr-FR" sz="10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10</a:t>
            </a:fld>
            <a:endParaRPr lang="en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6"/>
          <p:cNvSpPr txBox="1">
            <a:spLocks noChangeArrowheads="1"/>
          </p:cNvSpPr>
          <p:nvPr/>
        </p:nvSpPr>
        <p:spPr bwMode="auto">
          <a:xfrm>
            <a:off x="395288" y="1394803"/>
            <a:ext cx="3739902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600" b="1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TRIR</a:t>
            </a:r>
          </a:p>
          <a:p>
            <a:pPr algn="l" rtl="0"/>
            <a:r>
              <a:rPr lang="en" sz="1400" b="0" i="1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Total Recordable Injury Rate.</a:t>
            </a:r>
          </a:p>
          <a:p>
            <a:endParaRPr lang="en" altLang="fr-FR" sz="12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lang="en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This is an incident frequency rate, calculated by millions of hours worked, as follows:</a:t>
            </a:r>
          </a:p>
          <a:p>
            <a:endParaRPr lang="en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lang="en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en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0"/>
            <a:r>
              <a:rPr lang="en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Number of accidents with injury _________________________</a:t>
            </a:r>
            <a:endParaRPr lang="en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0"/>
            <a:endParaRPr lang="en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ctr" rtl="0"/>
            <a:r>
              <a:rPr lang="en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millions of hours worked</a:t>
            </a:r>
          </a:p>
          <a:p>
            <a:pPr algn="ctr" rtl="0"/>
            <a:endParaRPr lang="en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lang="en" sz="11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en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 useBgFill="1">
        <p:nvSpPr>
          <p:cNvPr id="28676" name="ZoneTexte 8"/>
          <p:cNvSpPr txBox="1">
            <a:spLocks noChangeArrowheads="1"/>
          </p:cNvSpPr>
          <p:nvPr/>
        </p:nvSpPr>
        <p:spPr bwMode="auto">
          <a:xfrm>
            <a:off x="4716016" y="1394803"/>
            <a:ext cx="3959672" cy="278537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600" b="1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HiPo</a:t>
            </a:r>
            <a:endParaRPr lang="en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lang="en" sz="1400" b="0" i="1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High Potential Incident</a:t>
            </a:r>
          </a:p>
          <a:p>
            <a:endParaRPr lang="en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en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en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lang="en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This is the number of events reported that could have had major or catastrophic consequences. The statistics are taken from reports. Each HiPo is followed up with an action plan.</a:t>
            </a:r>
            <a:endParaRPr lang="en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en" altLang="fr-FR" sz="1600" b="1" dirty="0">
              <a:solidFill>
                <a:srgbClr val="000000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7" name="ZoneTexte 9"/>
          <p:cNvSpPr txBox="1">
            <a:spLocks noChangeArrowheads="1"/>
          </p:cNvSpPr>
          <p:nvPr/>
        </p:nvSpPr>
        <p:spPr bwMode="auto">
          <a:xfrm>
            <a:off x="532606" y="4858542"/>
            <a:ext cx="8067675" cy="16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Aft>
                <a:spcPts val="600"/>
              </a:spcAft>
            </a:pPr>
            <a:r>
              <a:rPr lang="en" b="0" i="0" u="none" baseline="0"/>
              <a:t>These indicators are followed up by all sectors throughout the Group. They are the same across the entire oil industry.</a:t>
            </a:r>
            <a:endParaRPr lang="en" altLang="fr-FR" dirty="0"/>
          </a:p>
          <a:p>
            <a:pPr algn="l" rtl="0">
              <a:lnSpc>
                <a:spcPct val="80000"/>
              </a:lnSpc>
            </a:pPr>
            <a:endParaRPr lang="en" altLang="fr-FR" dirty="0" smtClean="0"/>
          </a:p>
          <a:p>
            <a:pPr algn="l" rtl="0">
              <a:lnSpc>
                <a:spcPct val="80000"/>
              </a:lnSpc>
            </a:pPr>
            <a:r>
              <a:rPr lang="en" b="0" i="0" u="none" baseline="0"/>
              <a:t>The Group counts contracted companies in its own statistics</a:t>
            </a:r>
            <a:r>
              <a:rPr lang="en" sz="1600" b="0" i="0" u="none" baseline="0"/>
              <a:t> (</a:t>
            </a:r>
            <a:r>
              <a:rPr lang="en" sz="1400" b="0" i="0" u="none" baseline="0"/>
              <a:t>specificity of the oil business and other very large companies)</a:t>
            </a:r>
          </a:p>
          <a:p>
            <a:endParaRPr lang="en" altLang="fr-FR" dirty="0"/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" sz="2200" b="1" i="0" u="none" baseline="0"/>
              <a:t>SOME INDICATORS OF H3SE PERFORMANCE</a:t>
            </a:r>
            <a:endParaRPr lang="en" sz="22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177133" y="1319466"/>
            <a:ext cx="0" cy="3045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/>
              <a:t>H3SE integration kit - TCG 2.1 – Our major H3SE risks – V2</a:t>
            </a:r>
            <a:endParaRPr lang="en" altLang="fr-FR" sz="1000" dirty="0"/>
          </a:p>
        </p:txBody>
      </p:sp>
      <p:sp>
        <p:nvSpPr>
          <p:cNvPr id="12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11</a:t>
            </a:fld>
            <a:endParaRPr lang="en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" sz="2200" b="1" i="0" u="none" baseline="0"/>
              <a:t>TRIR</a:t>
            </a:r>
            <a:r>
              <a:rPr lang="en" b="1" i="0" u="none" baseline="0">
                <a:ea typeface="+mj-ea"/>
              </a:rPr>
              <a:t> </a:t>
            </a:r>
            <a:r>
              <a:rPr lang="en" sz="2200" b="1" i="0" u="none" baseline="0"/>
              <a:t>CALCULATION EXERCISE</a:t>
            </a:r>
          </a:p>
        </p:txBody>
      </p:sp>
      <p:sp>
        <p:nvSpPr>
          <p:cNvPr id="28677" name="ZoneTexte 3"/>
          <p:cNvSpPr txBox="1">
            <a:spLocks noChangeArrowheads="1"/>
          </p:cNvSpPr>
          <p:nvPr/>
        </p:nvSpPr>
        <p:spPr bwMode="auto">
          <a:xfrm>
            <a:off x="2914650" y="4826000"/>
            <a:ext cx="3630613" cy="12779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b="0" i="0" u="none" baseline="0"/>
              <a:t>The formula to calculate the TRIR:</a:t>
            </a:r>
          </a:p>
          <a:p>
            <a:pPr algn="ctr" rtl="0"/>
            <a:endParaRPr lang="en" altLang="fr-FR" sz="800"/>
          </a:p>
          <a:p>
            <a:pPr algn="ctr" rtl="0"/>
            <a:r>
              <a:rPr lang="en" b="0" i="0" u="none" baseline="0"/>
              <a:t>Number of accidents </a:t>
            </a:r>
          </a:p>
          <a:p>
            <a:pPr algn="ctr" rtl="0"/>
            <a:r>
              <a:rPr lang="en" sz="10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_________________________</a:t>
            </a:r>
            <a:endParaRPr lang="en" altLang="fr-FR"/>
          </a:p>
          <a:p>
            <a:pPr algn="ctr" rtl="0">
              <a:spcBef>
                <a:spcPts val="600"/>
              </a:spcBef>
            </a:pPr>
            <a:r>
              <a:rPr lang="en" b="0" i="0" u="none" baseline="0"/>
              <a:t>Millions of hours worked </a:t>
            </a:r>
          </a:p>
        </p:txBody>
      </p:sp>
      <p:sp>
        <p:nvSpPr>
          <p:cNvPr id="29700" name="ZoneTexte 2"/>
          <p:cNvSpPr txBox="1">
            <a:spLocks noChangeArrowheads="1"/>
          </p:cNvSpPr>
          <p:nvPr/>
        </p:nvSpPr>
        <p:spPr bwMode="auto">
          <a:xfrm>
            <a:off x="457200" y="1023938"/>
            <a:ext cx="82184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rtl="0"/>
            <a:r>
              <a:rPr lang="en" b="1" i="0" u="none" baseline="0"/>
              <a:t>Exercise 1 – Calculate your TRIR </a:t>
            </a:r>
          </a:p>
          <a:p>
            <a:pPr algn="just" rtl="0"/>
            <a:r>
              <a:rPr lang="en" b="0" i="0" u="none" baseline="0"/>
              <a:t>Over the span of your career, supposing that you sustain a sprain during this time.</a:t>
            </a:r>
          </a:p>
          <a:p>
            <a:pPr algn="just" rtl="0">
              <a:buFont typeface="Lucida Grande" charset="0"/>
              <a:buNone/>
            </a:pPr>
            <a:r>
              <a:rPr lang="en" b="0" i="0" u="none" baseline="0"/>
              <a:t>A career lasts on average 40 years, at a rate of 40 hours worked per week, and 50 weeks per annum.</a:t>
            </a:r>
          </a:p>
          <a:p>
            <a:pPr algn="just" rtl="0">
              <a:buFont typeface="Lucida Grande" charset="0"/>
              <a:buNone/>
            </a:pPr>
            <a:endParaRPr lang="en" altLang="fr-FR" dirty="0"/>
          </a:p>
          <a:p>
            <a:pPr algn="just" rtl="0">
              <a:buFont typeface="Lucida Grande" charset="0"/>
              <a:buNone/>
            </a:pPr>
            <a:r>
              <a:rPr lang="en" b="1" i="0" u="none" baseline="0"/>
              <a:t>Exercise 2 – Calculate the TRIR of a company</a:t>
            </a:r>
          </a:p>
          <a:p>
            <a:pPr algn="just" rtl="0">
              <a:buFont typeface="Lucida Grande" charset="0"/>
              <a:buNone/>
            </a:pPr>
            <a:r>
              <a:rPr lang="en" b="0" i="0" u="none" baseline="0"/>
              <a:t>A company of 1000 employees counts 1 accident over one year (40 hours worked per week, and 50 weeks per annum).</a:t>
            </a:r>
          </a:p>
          <a:p>
            <a:pPr algn="just" rtl="0">
              <a:buFont typeface="Lucida Grande" charset="0"/>
              <a:buNone/>
            </a:pPr>
            <a:endParaRPr lang="en" altLang="fr-FR" dirty="0"/>
          </a:p>
          <a:p>
            <a:pPr algn="just" rtl="0">
              <a:buFont typeface="Lucida Grande" charset="0"/>
              <a:buNone/>
            </a:pPr>
            <a:r>
              <a:rPr lang="en" b="1" i="0" u="none" baseline="0"/>
              <a:t>Exercise 3</a:t>
            </a:r>
          </a:p>
          <a:p>
            <a:pPr algn="just" rtl="0">
              <a:buFont typeface="Lucida Grande" charset="0"/>
              <a:buNone/>
            </a:pPr>
            <a:r>
              <a:rPr lang="en" b="0" i="0" u="none" baseline="0"/>
              <a:t>A company of 100,000 employees counts 50 accidents over one year (40 hours worked per week, and 50 weeks per annum).</a:t>
            </a:r>
            <a:endParaRPr lang="en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2.1 – Our major H3SE risks – V2</a:t>
            </a:r>
            <a:endParaRPr lang="en" altLang="fr-FR" sz="1000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12</a:t>
            </a:fld>
            <a:endParaRPr lang="en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4" descr="../../../../../../Desktop/Capture%20d’écran%202016-07-28%20à%2015.23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40"/>
          <a:stretch>
            <a:fillRect/>
          </a:stretch>
        </p:blipFill>
        <p:spPr bwMode="auto">
          <a:xfrm>
            <a:off x="971600" y="1260475"/>
            <a:ext cx="74818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ZoneTexte 6"/>
          <p:cNvSpPr txBox="1">
            <a:spLocks noChangeArrowheads="1"/>
          </p:cNvSpPr>
          <p:nvPr/>
        </p:nvSpPr>
        <p:spPr bwMode="auto">
          <a:xfrm>
            <a:off x="3292475" y="7334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" altLang="fr-FR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defRPr/>
            </a:pPr>
            <a:r>
              <a:rPr lang="en" sz="2200" b="1" i="0" u="none" baseline="0"/>
              <a:t>TRIR for the Total Group</a:t>
            </a:r>
          </a:p>
        </p:txBody>
      </p:sp>
      <p:cxnSp>
        <p:nvCxnSpPr>
          <p:cNvPr id="30725" name="Connecteur droit avec flèche 2"/>
          <p:cNvCxnSpPr>
            <a:cxnSpLocks noChangeShapeType="1"/>
          </p:cNvCxnSpPr>
          <p:nvPr/>
        </p:nvCxnSpPr>
        <p:spPr bwMode="auto">
          <a:xfrm flipV="1">
            <a:off x="827584" y="1223963"/>
            <a:ext cx="0" cy="43926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" name="ZoneTexte 3"/>
          <p:cNvSpPr txBox="1"/>
          <p:nvPr/>
        </p:nvSpPr>
        <p:spPr>
          <a:xfrm rot="16200000">
            <a:off x="190402" y="1400969"/>
            <a:ext cx="7223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" b="0" i="0" u="none" baseline="0">
                <a:solidFill>
                  <a:schemeClr val="accent1">
                    <a:lumMod val="75000"/>
                  </a:schemeClr>
                </a:solidFill>
              </a:rPr>
              <a:t>TRIR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55776" y="5878553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" b="1" i="0" u="none" baseline="0">
                <a:solidFill>
                  <a:srgbClr val="C00000"/>
                </a:solidFill>
              </a:rPr>
              <a:t>TRIR drop = Less accidents</a:t>
            </a:r>
            <a:endParaRPr lang="en" b="1" dirty="0">
              <a:solidFill>
                <a:srgbClr val="C00000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2.1 – Our major H3SE risks – V2</a:t>
            </a:r>
            <a:endParaRPr lang="en" altLang="fr-FR" sz="1000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13</a:t>
            </a:fld>
            <a:endParaRPr lang="en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Module objectives</a:t>
            </a:r>
            <a:endParaRPr lang="en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CD20CDC-36A5-6841-8400-9D53BE2979D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2</a:t>
            </a:fld>
            <a:endParaRPr lang="en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>
            <a:normAutofit lnSpcReduction="10000"/>
          </a:bodyPr>
          <a:lstStyle/>
          <a:p>
            <a:pPr marL="0" indent="0" algn="just" rtl="0">
              <a:buFont typeface="Lucida Grande" charset="0"/>
              <a:buNone/>
            </a:pPr>
            <a:r>
              <a:rPr lang="en" b="0" i="0" u="none" baseline="0">
                <a:cs typeface="Arial" charset="0"/>
              </a:rPr>
              <a:t>At the end of this module:</a:t>
            </a:r>
          </a:p>
          <a:p>
            <a:pPr marL="0" indent="0" algn="just" rtl="0">
              <a:buFont typeface="Lucida Grande" charset="0"/>
              <a:buNone/>
            </a:pPr>
            <a:endParaRPr lang="en" altLang="fr-FR" dirty="0">
              <a:cs typeface="Arial" charset="0"/>
            </a:endParaRPr>
          </a:p>
          <a:p>
            <a:pPr algn="l" rtl="0">
              <a:spcAft>
                <a:spcPts val="1500"/>
              </a:spcAft>
            </a:pPr>
            <a:r>
              <a:rPr lang="en" b="0" i="0" u="none" baseline="0">
                <a:cs typeface="Arial" charset="0"/>
              </a:rPr>
              <a:t>Y</a:t>
            </a:r>
            <a:r>
              <a:rPr lang="en" b="0" i="0" u="none" baseline="0"/>
              <a:t>ou will be able to explain what the H3SE is</a:t>
            </a:r>
          </a:p>
          <a:p>
            <a:pPr algn="l" rtl="0">
              <a:spcAft>
                <a:spcPts val="1500"/>
              </a:spcAft>
            </a:pPr>
            <a:r>
              <a:rPr lang="en" b="0" i="0" u="none" baseline="0"/>
              <a:t>You will be aware of the major risk areas specific to Total</a:t>
            </a:r>
          </a:p>
          <a:p>
            <a:pPr algn="l" rtl="0">
              <a:spcAft>
                <a:spcPts val="1500"/>
              </a:spcAft>
            </a:pPr>
            <a:r>
              <a:rPr lang="en" b="0" i="0" u="none" baseline="0"/>
              <a:t>Will know how to measure our H3SE results and,</a:t>
            </a:r>
            <a:r>
              <a:rPr lang="en" b="0" i="0" u="none" baseline="0">
                <a:solidFill>
                  <a:srgbClr val="FF0000"/>
                </a:solidFill>
              </a:rPr>
              <a:t> </a:t>
            </a:r>
            <a:r>
              <a:rPr lang="en" b="0" i="0" u="none" baseline="0"/>
              <a:t>in particular,</a:t>
            </a:r>
            <a:r>
              <a:rPr lang="en" b="0" i="0" u="none" baseline="0">
                <a:solidFill>
                  <a:srgbClr val="FF0000"/>
                </a:solidFill>
              </a:rPr>
              <a:t> </a:t>
            </a:r>
            <a:r>
              <a:rPr lang="en" b="0" i="0" u="none" baseline="0"/>
              <a:t>explain what the TRIR is and what its purpose is.</a:t>
            </a: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/>
              <a:t>H3SE integration kit - TCG 2.1 – Our major H3SE risks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/>
        </p:nvSpPr>
        <p:spPr bwMode="auto">
          <a:xfrm>
            <a:off x="3332163" y="2112963"/>
            <a:ext cx="1714500" cy="1698625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9109" tIns="219109" rIns="219109" bIns="219109" spcCol="1270" anchor="ctr"/>
          <a:lstStyle/>
          <a:p>
            <a:pPr algn="ctr" defTabSz="1511300" rtl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" sz="3400" b="1" i="0" u="none" baseline="0"/>
              <a:t>H3SE</a:t>
            </a:r>
            <a:endParaRPr lang="en" sz="3400" b="1" dirty="0"/>
          </a:p>
        </p:txBody>
      </p:sp>
      <p:sp>
        <p:nvSpPr>
          <p:cNvPr id="13" name="Forme libre 12"/>
          <p:cNvSpPr/>
          <p:nvPr/>
        </p:nvSpPr>
        <p:spPr bwMode="auto">
          <a:xfrm>
            <a:off x="4137819" y="738907"/>
            <a:ext cx="1325562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CC00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lang="en" b="1" i="0" u="none" baseline="0">
                <a:solidFill>
                  <a:srgbClr val="FFFFFF"/>
                </a:solidFill>
              </a:rPr>
              <a:t>Hygiene/Health</a:t>
            </a:r>
          </a:p>
        </p:txBody>
      </p:sp>
      <p:sp>
        <p:nvSpPr>
          <p:cNvPr id="15" name="Forme libre 14"/>
          <p:cNvSpPr/>
          <p:nvPr/>
        </p:nvSpPr>
        <p:spPr bwMode="auto">
          <a:xfrm>
            <a:off x="5189538" y="228758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3915933"/>
              <a:satOff val="-6183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lang="en" b="1" i="0" u="none" baseline="0">
                <a:solidFill>
                  <a:srgbClr val="FFFFFF"/>
                </a:solidFill>
              </a:rPr>
              <a:t>Safety</a:t>
            </a:r>
          </a:p>
        </p:txBody>
      </p:sp>
      <p:sp>
        <p:nvSpPr>
          <p:cNvPr id="17" name="Forme libre 16"/>
          <p:cNvSpPr/>
          <p:nvPr/>
        </p:nvSpPr>
        <p:spPr bwMode="auto">
          <a:xfrm>
            <a:off x="2323306" y="3460750"/>
            <a:ext cx="1325563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7831867"/>
              <a:satOff val="-12365"/>
              <a:lumOff val="1490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" b="1" i="0" u="none" baseline="0"/>
              <a:t>Environment</a:t>
            </a:r>
            <a:endParaRPr lang="en" b="1" dirty="0"/>
          </a:p>
        </p:txBody>
      </p:sp>
      <p:sp>
        <p:nvSpPr>
          <p:cNvPr id="19" name="Forme libre 18"/>
          <p:cNvSpPr/>
          <p:nvPr/>
        </p:nvSpPr>
        <p:spPr bwMode="auto">
          <a:xfrm>
            <a:off x="4383088" y="375443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11747800"/>
              <a:satOff val="-18548"/>
              <a:lumOff val="22352"/>
              <a:alphaOff val="0"/>
            </a:schemeClr>
          </a:effectRef>
          <a:fontRef idx="minor">
            <a:schemeClr val="lt1"/>
          </a:fontRef>
        </p:style>
        <p:txBody>
          <a:bodyPr lIns="210219" tIns="210219" rIns="210219" bIns="210219" anchor="ctr"/>
          <a:lstStyle>
            <a:lvl1pPr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lang="en" sz="2000" b="1" i="0" u="none" baseline="0">
                <a:solidFill>
                  <a:srgbClr val="FFFFFF"/>
                </a:solidFill>
              </a:rPr>
              <a:t>Security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90537"/>
          </a:xfrm>
        </p:spPr>
        <p:txBody>
          <a:bodyPr/>
          <a:lstStyle/>
          <a:p>
            <a:pPr algn="l" rtl="0">
              <a:defRPr/>
            </a:pPr>
            <a:r>
              <a:rPr lang="en" sz="2200" b="1" i="0" u="none" baseline="0"/>
              <a:t>H3SE - The domains</a:t>
            </a:r>
            <a:endParaRPr lang="en" sz="2200" dirty="0"/>
          </a:p>
        </p:txBody>
      </p:sp>
      <p:sp>
        <p:nvSpPr>
          <p:cNvPr id="16391" name="Espace réservé du texte 4"/>
          <p:cNvSpPr txBox="1">
            <a:spLocks/>
          </p:cNvSpPr>
          <p:nvPr/>
        </p:nvSpPr>
        <p:spPr bwMode="auto">
          <a:xfrm>
            <a:off x="971550" y="5299075"/>
            <a:ext cx="74485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en" sz="1600" b="0" i="0" u="none" baseline="0"/>
              <a:t>Other domains can be added here</a:t>
            </a:r>
          </a:p>
          <a:p>
            <a:pPr lvl="1" algn="l" rtl="0">
              <a:lnSpc>
                <a:spcPct val="90000"/>
              </a:lnSpc>
            </a:pPr>
            <a:r>
              <a:rPr lang="en" sz="1400" b="0" i="0" u="none" baseline="0"/>
              <a:t>Sometimes Quality </a:t>
            </a:r>
            <a:r>
              <a:rPr lang="en" sz="1400" b="0" i="0" u="none" baseline="0">
                <a:sym typeface="Wingdings" charset="2"/>
              </a:rPr>
              <a:t></a:t>
            </a:r>
            <a:r>
              <a:rPr lang="en" sz="1400" b="0" i="0" u="none" baseline="0"/>
              <a:t>HSEQ or H3SEQ</a:t>
            </a:r>
            <a:endParaRPr lang="en" altLang="fr-FR" sz="1400" dirty="0"/>
          </a:p>
        </p:txBody>
      </p:sp>
      <p:sp>
        <p:nvSpPr>
          <p:cNvPr id="20" name="Forme libre 19"/>
          <p:cNvSpPr/>
          <p:nvPr/>
        </p:nvSpPr>
        <p:spPr>
          <a:xfrm>
            <a:off x="2036664" y="1369219"/>
            <a:ext cx="1349375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" b="1" i="0" u="none" baseline="0"/>
              <a:t>Societal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2.1 – Our major H3SE risks – V2</a:t>
            </a:r>
            <a:endParaRPr lang="en" altLang="fr-FR" sz="1000" dirty="0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81328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3</a:t>
            </a:fld>
            <a:endParaRPr lang="en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6588125" y="6411913"/>
            <a:ext cx="725488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7B08CA1-6FA5-EF4F-823D-9993A5B2717B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4</a:t>
            </a:fld>
            <a:endParaRPr lang="en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4" name="Image 5" descr="skullen1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17" y="978080"/>
            <a:ext cx="950763" cy="9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n" sz="2200" b="1" i="0" u="none" cap="none" baseline="0">
                <a:solidFill>
                  <a:srgbClr val="A90025"/>
                </a:solidFill>
                <a:cs typeface="Arial" charset="0"/>
              </a:rPr>
              <a:t>HYGIENE-HEALTH</a:t>
            </a:r>
          </a:p>
        </p:txBody>
      </p:sp>
      <p:sp>
        <p:nvSpPr>
          <p:cNvPr id="18436" name="Espace réservé du texte 23"/>
          <p:cNvSpPr txBox="1">
            <a:spLocks/>
          </p:cNvSpPr>
          <p:nvPr/>
        </p:nvSpPr>
        <p:spPr bwMode="auto">
          <a:xfrm>
            <a:off x="250825" y="1196975"/>
            <a:ext cx="68214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en" sz="2800" b="0" i="0" u="none" baseline="0">
                <a:latin typeface="+mn-lt"/>
              </a:rPr>
              <a:t>Chemical risks</a:t>
            </a:r>
          </a:p>
          <a:p>
            <a:pPr algn="l" rtl="0">
              <a:lnSpc>
                <a:spcPct val="90000"/>
              </a:lnSpc>
            </a:pPr>
            <a:endParaRPr lang="en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en" sz="2800" b="0" i="0" u="none" baseline="0">
                <a:latin typeface="+mn-lt"/>
              </a:rPr>
              <a:t>Physical/ergonomic risks</a:t>
            </a:r>
          </a:p>
          <a:p>
            <a:pPr algn="l" rtl="0">
              <a:lnSpc>
                <a:spcPct val="90000"/>
              </a:lnSpc>
            </a:pPr>
            <a:endParaRPr lang="en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en" sz="2800" b="0" i="0" u="none" baseline="0">
                <a:latin typeface="+mn-lt"/>
              </a:rPr>
              <a:t>Biological risks</a:t>
            </a:r>
          </a:p>
          <a:p>
            <a:pPr algn="l" rtl="0">
              <a:lnSpc>
                <a:spcPct val="90000"/>
              </a:lnSpc>
            </a:pPr>
            <a:endParaRPr lang="en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en" sz="2800" b="0" i="0" u="none" baseline="0">
                <a:latin typeface="+mn-lt"/>
              </a:rPr>
              <a:t>Psychosocial risks</a:t>
            </a:r>
          </a:p>
        </p:txBody>
      </p:sp>
      <p:pic>
        <p:nvPicPr>
          <p:cNvPr id="18437" name="Image 14" descr="silhouet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50" y="990531"/>
            <a:ext cx="923598" cy="9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54" y="2780928"/>
            <a:ext cx="13779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26893"/>
            <a:ext cx="1803697" cy="178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2.1 – Our major H3SE risks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n" sz="2200" b="1" i="0" u="none" cap="none" baseline="0">
                <a:solidFill>
                  <a:srgbClr val="A90025"/>
                </a:solidFill>
                <a:cs typeface="Arial" charset="0"/>
              </a:rPr>
              <a:t>SAFETY</a:t>
            </a:r>
          </a:p>
        </p:txBody>
      </p:sp>
      <p:sp>
        <p:nvSpPr>
          <p:cNvPr id="20483" name="Espace réservé du texte 27"/>
          <p:cNvSpPr txBox="1">
            <a:spLocks/>
          </p:cNvSpPr>
          <p:nvPr/>
        </p:nvSpPr>
        <p:spPr bwMode="auto">
          <a:xfrm>
            <a:off x="250825" y="1412776"/>
            <a:ext cx="5122863" cy="40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en" b="0" i="0" u="none" baseline="0">
                <a:latin typeface="+mn-lt"/>
              </a:rPr>
              <a:t>Workstation safety</a:t>
            </a:r>
          </a:p>
          <a:p>
            <a:pPr lvl="1" algn="l" rtl="0">
              <a:lnSpc>
                <a:spcPct val="90000"/>
              </a:lnSpc>
            </a:pPr>
            <a:r>
              <a:rPr lang="en" sz="1600" b="0" i="0" u="none" baseline="0"/>
              <a:t>movement, falls, tools, handling</a:t>
            </a:r>
          </a:p>
          <a:p>
            <a:pPr lvl="1" algn="l" rtl="0">
              <a:lnSpc>
                <a:spcPct val="90000"/>
              </a:lnSpc>
            </a:pPr>
            <a:endParaRPr lang="en" altLang="fr-FR" sz="1500" dirty="0" smtClean="0"/>
          </a:p>
          <a:p>
            <a:pPr lvl="1" algn="l" rtl="0">
              <a:lnSpc>
                <a:spcPct val="90000"/>
              </a:lnSpc>
            </a:pPr>
            <a:endParaRPr lang="en" altLang="fr-FR" sz="1500" dirty="0"/>
          </a:p>
          <a:p>
            <a:pPr lvl="1" algn="l" rtl="0">
              <a:lnSpc>
                <a:spcPct val="90000"/>
              </a:lnSpc>
            </a:pPr>
            <a:endParaRPr lang="en" altLang="fr-FR" sz="1500" dirty="0"/>
          </a:p>
          <a:p>
            <a:pPr lvl="1" algn="l" rtl="0">
              <a:lnSpc>
                <a:spcPct val="90000"/>
              </a:lnSpc>
            </a:pPr>
            <a:endParaRPr lang="en" altLang="fr-FR" sz="1500" dirty="0" smtClean="0"/>
          </a:p>
          <a:p>
            <a:pPr lvl="1" algn="l" rtl="0">
              <a:lnSpc>
                <a:spcPct val="90000"/>
              </a:lnSpc>
            </a:pPr>
            <a:endParaRPr lang="en" altLang="fr-FR" sz="1500" dirty="0"/>
          </a:p>
          <a:p>
            <a:pPr lvl="1" algn="l" rtl="0">
              <a:lnSpc>
                <a:spcPct val="90000"/>
              </a:lnSpc>
            </a:pPr>
            <a:endParaRPr lang="en" altLang="fr-FR" sz="1500" dirty="0"/>
          </a:p>
          <a:p>
            <a:pPr algn="l" rtl="0">
              <a:lnSpc>
                <a:spcPct val="90000"/>
              </a:lnSpc>
            </a:pPr>
            <a:r>
              <a:rPr lang="en" b="0" i="0" u="none" baseline="0">
                <a:latin typeface="+mn-lt"/>
              </a:rPr>
              <a:t>Safety related to the operation of plants and processes</a:t>
            </a:r>
            <a:endParaRPr lang="en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lang="en" sz="1500" b="0" i="0" u="none" baseline="0"/>
              <a:t>Fires, explosions, toxic leaks, natural risks</a:t>
            </a:r>
            <a:endParaRPr lang="en" altLang="fr-FR" sz="1500" dirty="0"/>
          </a:p>
        </p:txBody>
      </p:sp>
      <p:pic>
        <p:nvPicPr>
          <p:cNvPr id="20484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66" y="3319386"/>
            <a:ext cx="3020771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04" y="787456"/>
            <a:ext cx="3032099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2.1 – Our major H3SE risks – V2</a:t>
            </a:r>
            <a:endParaRPr lang="en" altLang="fr-FR" sz="10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81328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5</a:t>
            </a:fld>
            <a:endParaRPr lang="en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 bwMode="auto">
          <a:xfrm>
            <a:off x="369888" y="274638"/>
            <a:ext cx="8218487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n" sz="2200" b="1" i="0" u="none" cap="none" baseline="0">
                <a:solidFill>
                  <a:srgbClr val="A90025"/>
                </a:solidFill>
                <a:cs typeface="Arial" charset="0"/>
              </a:rPr>
              <a:t>SECURITY</a:t>
            </a:r>
            <a:r>
              <a:rPr lang="en" b="0" i="0" u="none" cap="none" baseline="0">
                <a:solidFill>
                  <a:srgbClr val="A90025"/>
                </a:solidFill>
                <a:cs typeface="Arial" charset="0"/>
              </a:rPr>
              <a:t>  </a:t>
            </a:r>
          </a:p>
        </p:txBody>
      </p:sp>
      <p:sp>
        <p:nvSpPr>
          <p:cNvPr id="21507" name="Espace réservé du texte 8"/>
          <p:cNvSpPr txBox="1">
            <a:spLocks/>
          </p:cNvSpPr>
          <p:nvPr/>
        </p:nvSpPr>
        <p:spPr bwMode="auto">
          <a:xfrm>
            <a:off x="369888" y="1187456"/>
            <a:ext cx="5986462" cy="34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en" b="0" i="0" u="none" baseline="0">
                <a:latin typeface="+mn-lt"/>
              </a:rPr>
              <a:t>Security: intentional malicious acts</a:t>
            </a:r>
          </a:p>
          <a:p>
            <a:pPr lvl="1" algn="l" rtl="0">
              <a:lnSpc>
                <a:spcPct val="90000"/>
              </a:lnSpc>
            </a:pPr>
            <a:r>
              <a:rPr lang="en" sz="1700" b="0" i="0" u="none" baseline="0"/>
              <a:t>Security primarily concerns the protection of people, assets and information</a:t>
            </a:r>
          </a:p>
          <a:p>
            <a:pPr lvl="1" algn="l" rtl="0">
              <a:lnSpc>
                <a:spcPct val="90000"/>
              </a:lnSpc>
            </a:pPr>
            <a:r>
              <a:rPr lang="en" sz="1700" b="0" i="0" u="none" baseline="0"/>
              <a:t>Against a danger or malicious threat</a:t>
            </a:r>
          </a:p>
          <a:p>
            <a:pPr algn="l" rtl="0">
              <a:lnSpc>
                <a:spcPct val="90000"/>
              </a:lnSpc>
            </a:pPr>
            <a:endParaRPr lang="en" altLang="fr-FR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en" b="0" i="0" u="none" baseline="0">
                <a:latin typeface="+mn-lt"/>
              </a:rPr>
              <a:t>Vocabulary</a:t>
            </a:r>
            <a:endParaRPr lang="en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lang="en" sz="1700" b="0" i="0" u="none" baseline="0"/>
              <a:t>Safety: accidental events (not intentional)</a:t>
            </a:r>
          </a:p>
          <a:p>
            <a:pPr lvl="1" algn="l" rtl="0">
              <a:lnSpc>
                <a:spcPct val="90000"/>
              </a:lnSpc>
            </a:pPr>
            <a:r>
              <a:rPr lang="en" sz="1700" b="0" i="0" u="none" baseline="0"/>
              <a:t>Security: intentional malicious acts</a:t>
            </a:r>
          </a:p>
          <a:p>
            <a:pPr lvl="1" algn="l" rtl="0">
              <a:lnSpc>
                <a:spcPct val="90000"/>
              </a:lnSpc>
            </a:pPr>
            <a:r>
              <a:rPr lang="en" sz="1700" b="0" i="0" u="none" baseline="0"/>
              <a:t>Please note: in English</a:t>
            </a:r>
          </a:p>
          <a:p>
            <a:pPr lvl="2" algn="l" rtl="0">
              <a:lnSpc>
                <a:spcPct val="90000"/>
              </a:lnSpc>
            </a:pPr>
            <a:r>
              <a:rPr lang="en" sz="1500" b="0" i="0" u="none" baseline="0"/>
              <a:t>Sécurité </a:t>
            </a:r>
            <a:r>
              <a:rPr lang="en" sz="1500" b="0" i="0" u="none" baseline="0">
                <a:sym typeface="Wingdings" charset="2"/>
              </a:rPr>
              <a:t> safety    / Sûreté </a:t>
            </a:r>
            <a:r>
              <a:rPr lang="en" sz="1500" b="0" i="0" u="none" baseline="0"/>
              <a:t> </a:t>
            </a:r>
            <a:r>
              <a:rPr lang="en" sz="1500" b="0" i="0" u="none" baseline="0">
                <a:sym typeface="Wingdings" charset="2"/>
              </a:rPr>
              <a:t> security</a:t>
            </a:r>
            <a:endParaRPr lang="en" altLang="fr-FR" sz="1500" dirty="0"/>
          </a:p>
          <a:p>
            <a:pPr algn="l" rtl="0">
              <a:lnSpc>
                <a:spcPct val="90000"/>
              </a:lnSpc>
            </a:pPr>
            <a:endParaRPr lang="en" altLang="fr-FR" sz="1900" dirty="0"/>
          </a:p>
        </p:txBody>
      </p:sp>
      <p:pic>
        <p:nvPicPr>
          <p:cNvPr id="2150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47" y="4477805"/>
            <a:ext cx="176907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10" y="2460141"/>
            <a:ext cx="1769079" cy="171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60" y="808161"/>
            <a:ext cx="1724629" cy="12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2.1 – Our major H3SE risks – V2</a:t>
            </a:r>
            <a:endParaRPr lang="en" altLang="fr-FR" sz="1000" dirty="0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6</a:t>
            </a:fld>
            <a:endParaRPr lang="en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813" y="274638"/>
            <a:ext cx="8218487" cy="490537"/>
          </a:xfrm>
        </p:spPr>
        <p:txBody>
          <a:bodyPr/>
          <a:lstStyle/>
          <a:p>
            <a:pPr algn="l" rtl="0">
              <a:defRPr/>
            </a:pPr>
            <a:r>
              <a:rPr lang="en" sz="2200" b="1" i="0" u="none" baseline="0"/>
              <a:t>Environment</a:t>
            </a:r>
          </a:p>
        </p:txBody>
      </p:sp>
      <p:sp>
        <p:nvSpPr>
          <p:cNvPr id="22531" name="Espace réservé du texte 28"/>
          <p:cNvSpPr txBox="1">
            <a:spLocks/>
          </p:cNvSpPr>
          <p:nvPr/>
        </p:nvSpPr>
        <p:spPr bwMode="auto">
          <a:xfrm>
            <a:off x="277814" y="1053207"/>
            <a:ext cx="6076387" cy="51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en" b="0" i="0" u="none" baseline="0">
                <a:latin typeface="+mn-lt"/>
              </a:rPr>
              <a:t>Environmental risk related to the operation of facilities and processes (technology)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en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en" b="0" i="0" u="none" baseline="0">
                <a:latin typeface="+mn-lt"/>
              </a:rPr>
              <a:t>Air/water emissions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en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en" b="0" i="0" u="none" baseline="0">
                <a:latin typeface="+mn-lt"/>
              </a:rPr>
              <a:t>Ground pollution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en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en" b="0" i="0" u="none" baseline="0">
                <a:latin typeface="+mn-lt"/>
              </a:rPr>
              <a:t>Waste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en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en" b="0" i="0" u="none" baseline="0">
                <a:latin typeface="+mn-lt"/>
              </a:rPr>
              <a:t>Climate change</a:t>
            </a:r>
            <a:endParaRPr lang="en" altLang="fr-FR" dirty="0">
              <a:latin typeface="+mn-lt"/>
            </a:endParaRPr>
          </a:p>
        </p:txBody>
      </p:sp>
      <p:pic>
        <p:nvPicPr>
          <p:cNvPr id="11" name="Picture 1" descr="Z:\Laurent\Formation AMO\Photos\DSCN19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526" y="3547495"/>
            <a:ext cx="1778324" cy="12618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533" name="Picture 8" descr="Photo dechet 25-04-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01" y="4889342"/>
            <a:ext cx="1848974" cy="12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15" descr="totalakpo10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08" y="2041610"/>
            <a:ext cx="920559" cy="139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66" y="530433"/>
            <a:ext cx="2146842" cy="1431228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2.1 – Our major H3SE risks – V2</a:t>
            </a:r>
            <a:endParaRPr lang="en" altLang="fr-FR" sz="1000" dirty="0"/>
          </a:p>
        </p:txBody>
      </p:sp>
      <p:sp>
        <p:nvSpPr>
          <p:cNvPr id="12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7</a:t>
            </a:fld>
            <a:endParaRPr lang="en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Societal</a:t>
            </a:r>
          </a:p>
        </p:txBody>
      </p:sp>
      <p:sp>
        <p:nvSpPr>
          <p:cNvPr id="23554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8</a:t>
            </a:fld>
            <a:endParaRPr lang="en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5" name="Rectangle 1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054100"/>
            <a:ext cx="6573838" cy="482317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" b="0" i="0" u="none" baseline="0">
                <a:cs typeface="Arial" charset="0"/>
              </a:rPr>
              <a:t>Take into account the impact on civil society </a:t>
            </a:r>
            <a:r>
              <a:rPr lang="en">
                <a:cs typeface="Arial" charset="0"/>
              </a:rPr>
              <a:t/>
            </a:r>
            <a:br>
              <a:rPr lang="en">
                <a:cs typeface="Arial" charset="0"/>
              </a:rPr>
            </a:br>
            <a:r>
              <a:rPr lang="en" b="0" i="0" u="none" baseline="0">
                <a:cs typeface="Arial" charset="0"/>
              </a:rPr>
              <a:t>and local communities.</a:t>
            </a:r>
          </a:p>
          <a:p>
            <a:pPr algn="l" rtl="0">
              <a:lnSpc>
                <a:spcPct val="80000"/>
              </a:lnSpc>
            </a:pPr>
            <a:endParaRPr lang="en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en" b="0" i="0" u="none" baseline="0">
                <a:cs typeface="Arial" charset="0"/>
              </a:rPr>
              <a:t>Developed countries</a:t>
            </a:r>
          </a:p>
          <a:p>
            <a:pPr lvl="1" algn="l" rtl="0">
              <a:lnSpc>
                <a:spcPct val="80000"/>
              </a:lnSpc>
            </a:pPr>
            <a:r>
              <a:rPr lang="en" sz="1500" b="0" i="0" u="none" baseline="0">
                <a:cs typeface="Arial" charset="0"/>
              </a:rPr>
              <a:t>Risk aversion: devastating effects of industrial accidents</a:t>
            </a:r>
          </a:p>
          <a:p>
            <a:pPr lvl="1" algn="l" rtl="0">
              <a:lnSpc>
                <a:spcPct val="80000"/>
              </a:lnSpc>
            </a:pPr>
            <a:r>
              <a:rPr lang="en" sz="1500" b="0" i="0" u="none" baseline="0">
                <a:cs typeface="Arial" charset="0"/>
              </a:rPr>
              <a:t>Bad image of the oil industry</a:t>
            </a:r>
          </a:p>
          <a:p>
            <a:pPr lvl="1" algn="l" rtl="0">
              <a:lnSpc>
                <a:spcPct val="80000"/>
              </a:lnSpc>
            </a:pPr>
            <a:r>
              <a:rPr lang="en" sz="1500" b="0" i="0" u="none" baseline="0">
                <a:cs typeface="Arial" charset="0"/>
              </a:rPr>
              <a:t>Power of associations/NGOs</a:t>
            </a:r>
          </a:p>
          <a:p>
            <a:pPr algn="l" rtl="0">
              <a:lnSpc>
                <a:spcPct val="80000"/>
              </a:lnSpc>
            </a:pPr>
            <a:endParaRPr lang="en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en" b="0" i="0" u="none" baseline="0">
                <a:cs typeface="Arial" charset="0"/>
              </a:rPr>
              <a:t>Developing countries</a:t>
            </a:r>
          </a:p>
          <a:p>
            <a:pPr lvl="1" algn="l" rtl="0">
              <a:lnSpc>
                <a:spcPct val="80000"/>
              </a:lnSpc>
            </a:pPr>
            <a:r>
              <a:rPr lang="en" sz="1500" b="0" i="0" u="none" baseline="0">
                <a:cs typeface="Arial" charset="0"/>
              </a:rPr>
              <a:t>Wealth gap between our projects and the communities that accommodate them</a:t>
            </a:r>
          </a:p>
          <a:p>
            <a:pPr lvl="1" algn="l" rtl="0">
              <a:lnSpc>
                <a:spcPct val="80000"/>
              </a:lnSpc>
            </a:pPr>
            <a:r>
              <a:rPr lang="en" sz="1500" b="0" i="0" u="none" baseline="0">
                <a:cs typeface="Arial" charset="0"/>
              </a:rPr>
              <a:t>Wealth of oil not redistributed with communities</a:t>
            </a:r>
          </a:p>
          <a:p>
            <a:pPr lvl="1" algn="l" rtl="0">
              <a:lnSpc>
                <a:spcPct val="80000"/>
              </a:lnSpc>
            </a:pPr>
            <a:r>
              <a:rPr lang="en" sz="1500" b="0" i="0" u="none" baseline="0">
                <a:cs typeface="Arial" charset="0"/>
              </a:rPr>
              <a:t>An industry rather weak in mobilizing the workforce</a:t>
            </a:r>
          </a:p>
          <a:p>
            <a:pPr lvl="1" algn="l" rtl="0">
              <a:lnSpc>
                <a:spcPct val="80000"/>
              </a:lnSpc>
            </a:pPr>
            <a:r>
              <a:rPr lang="en" sz="1500" b="0" i="0" u="none" baseline="0">
                <a:cs typeface="Arial" charset="0"/>
              </a:rPr>
              <a:t>Many expatriates</a:t>
            </a:r>
            <a:endParaRPr lang="en" altLang="fr-FR" sz="1500" dirty="0">
              <a:cs typeface="Arial" charset="0"/>
            </a:endParaRP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9" y="1628800"/>
            <a:ext cx="14636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/>
              <a:t>H3SE integration kit - TCG 2.1 – Our major H3SE risks – V2</a:t>
            </a:r>
            <a:endParaRPr lang="en" altLang="fr-FR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 l="20081" t="23625" r="17904" b="18568"/>
          <a:stretch>
            <a:fillRect/>
          </a:stretch>
        </p:blipFill>
        <p:spPr bwMode="auto">
          <a:xfrm>
            <a:off x="4128034" y="4437112"/>
            <a:ext cx="2427142" cy="18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419600"/>
            <a:ext cx="2030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71" descr="DSCN4556.JPG"/>
          <p:cNvPicPr>
            <a:picLocks noChangeAspect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9"/>
          <a:stretch>
            <a:fillRect/>
          </a:stretch>
        </p:blipFill>
        <p:spPr bwMode="auto">
          <a:xfrm>
            <a:off x="5846763" y="490538"/>
            <a:ext cx="30622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3238"/>
            <a:ext cx="2720975" cy="1905000"/>
          </a:xfrm>
          <a:prstGeom prst="rect">
            <a:avLst/>
          </a:prstGeom>
          <a:noFill/>
          <a:ln>
            <a:noFill/>
          </a:ln>
          <a:effectLst>
            <a:outerShdw dist="38100" dir="10800000" algn="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46"/>
          <a:stretch>
            <a:fillRect/>
          </a:stretch>
        </p:blipFill>
        <p:spPr bwMode="auto">
          <a:xfrm>
            <a:off x="3863975" y="2425700"/>
            <a:ext cx="2460625" cy="197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5" descr="pistolet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391025"/>
            <a:ext cx="213836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ZoneTexte 19"/>
          <p:cNvSpPr txBox="1">
            <a:spLocks noChangeArrowheads="1"/>
          </p:cNvSpPr>
          <p:nvPr/>
        </p:nvSpPr>
        <p:spPr bwMode="auto">
          <a:xfrm>
            <a:off x="93663" y="2052638"/>
            <a:ext cx="2751137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1600" b="1" i="0" u="none" baseline="0">
                <a:latin typeface="Arial Narrow" charset="0"/>
              </a:rPr>
              <a:t>Fires, explosions</a:t>
            </a:r>
          </a:p>
        </p:txBody>
      </p:sp>
      <p:sp>
        <p:nvSpPr>
          <p:cNvPr id="25609" name="ZoneTexte 21"/>
          <p:cNvSpPr txBox="1">
            <a:spLocks noChangeArrowheads="1"/>
          </p:cNvSpPr>
          <p:nvPr/>
        </p:nvSpPr>
        <p:spPr bwMode="auto">
          <a:xfrm>
            <a:off x="5875338" y="2019300"/>
            <a:ext cx="258127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1600" b="1" i="0" u="none" baseline="0">
                <a:latin typeface="Arial Narrow" charset="0"/>
              </a:rPr>
              <a:t>Transport</a:t>
            </a:r>
          </a:p>
        </p:txBody>
      </p:sp>
      <p:sp>
        <p:nvSpPr>
          <p:cNvPr id="25610" name="ZoneTexte 24"/>
          <p:cNvSpPr txBox="1">
            <a:spLocks noChangeArrowheads="1"/>
          </p:cNvSpPr>
          <p:nvPr/>
        </p:nvSpPr>
        <p:spPr bwMode="auto">
          <a:xfrm>
            <a:off x="3808413" y="4084638"/>
            <a:ext cx="2516187" cy="3365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1600" b="1" i="0" u="none" baseline="0">
                <a:latin typeface="Arial Narrow" charset="0"/>
              </a:rPr>
              <a:t>Lifting</a:t>
            </a:r>
          </a:p>
        </p:txBody>
      </p:sp>
      <p:sp>
        <p:nvSpPr>
          <p:cNvPr id="25611" name="ZoneTexte 26"/>
          <p:cNvSpPr txBox="1">
            <a:spLocks noChangeArrowheads="1"/>
          </p:cNvSpPr>
          <p:nvPr/>
        </p:nvSpPr>
        <p:spPr bwMode="auto">
          <a:xfrm>
            <a:off x="46038" y="5895975"/>
            <a:ext cx="2143125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1600" b="1" i="0" u="none" baseline="0">
                <a:latin typeface="Arial Narrow" charset="0"/>
              </a:rPr>
              <a:t>High-risk work</a:t>
            </a:r>
          </a:p>
        </p:txBody>
      </p:sp>
      <p:sp>
        <p:nvSpPr>
          <p:cNvPr id="25612" name="ZoneTexte 27"/>
          <p:cNvSpPr txBox="1">
            <a:spLocks noChangeArrowheads="1"/>
          </p:cNvSpPr>
          <p:nvPr/>
        </p:nvSpPr>
        <p:spPr bwMode="auto">
          <a:xfrm>
            <a:off x="2241550" y="5937250"/>
            <a:ext cx="2014538" cy="320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1500" b="1" i="0" u="none" baseline="0">
                <a:latin typeface="Arial Narrow" charset="0"/>
              </a:rPr>
              <a:t>Pollutants</a:t>
            </a:r>
          </a:p>
        </p:txBody>
      </p:sp>
      <p:pic>
        <p:nvPicPr>
          <p:cNvPr id="256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0538"/>
            <a:ext cx="27495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ZoneTexte 19"/>
          <p:cNvSpPr txBox="1">
            <a:spLocks noChangeArrowheads="1"/>
          </p:cNvSpPr>
          <p:nvPr/>
        </p:nvSpPr>
        <p:spPr bwMode="auto">
          <a:xfrm>
            <a:off x="2987675" y="2020888"/>
            <a:ext cx="2749550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1600" b="1" i="0" u="none" baseline="0">
                <a:latin typeface="Arial Narrow" charset="0"/>
              </a:rPr>
              <a:t>Leaks</a:t>
            </a:r>
          </a:p>
        </p:txBody>
      </p:sp>
      <p:sp>
        <p:nvSpPr>
          <p:cNvPr id="25615" name="ZoneTexte 31"/>
          <p:cNvSpPr txBox="1">
            <a:spLocks noChangeArrowheads="1"/>
          </p:cNvSpPr>
          <p:nvPr/>
        </p:nvSpPr>
        <p:spPr bwMode="auto">
          <a:xfrm>
            <a:off x="4300538" y="5927725"/>
            <a:ext cx="2165350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1600" b="1" i="0" u="none" baseline="0">
                <a:latin typeface="Arial Narrow" charset="0"/>
              </a:rPr>
              <a:t>Plundering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91275" y="2430463"/>
            <a:ext cx="2474913" cy="19891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17" name="ZoneTexte 25"/>
          <p:cNvSpPr txBox="1">
            <a:spLocks noChangeArrowheads="1"/>
          </p:cNvSpPr>
          <p:nvPr/>
        </p:nvSpPr>
        <p:spPr bwMode="auto">
          <a:xfrm>
            <a:off x="6350000" y="4090988"/>
            <a:ext cx="2516188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1600" b="1" i="0" u="none" baseline="0">
                <a:latin typeface="Arial Narrow" charset="0"/>
              </a:rPr>
              <a:t>Light vehicles</a:t>
            </a:r>
          </a:p>
        </p:txBody>
      </p:sp>
      <p:pic>
        <p:nvPicPr>
          <p:cNvPr id="25618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430463"/>
            <a:ext cx="13906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ZoneTexte 22"/>
          <p:cNvSpPr txBox="1">
            <a:spLocks noChangeArrowheads="1"/>
          </p:cNvSpPr>
          <p:nvPr/>
        </p:nvSpPr>
        <p:spPr bwMode="auto">
          <a:xfrm>
            <a:off x="46038" y="4037013"/>
            <a:ext cx="1404937" cy="30638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1400" b="1" i="0" u="none" baseline="0">
                <a:latin typeface="Arial Narrow" charset="0"/>
              </a:rPr>
              <a:t>Natural risks</a:t>
            </a:r>
          </a:p>
        </p:txBody>
      </p:sp>
      <p:pic>
        <p:nvPicPr>
          <p:cNvPr id="25620" name="Imag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78338"/>
            <a:ext cx="23828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ZoneTexte 31"/>
          <p:cNvSpPr txBox="1">
            <a:spLocks noChangeArrowheads="1"/>
          </p:cNvSpPr>
          <p:nvPr/>
        </p:nvSpPr>
        <p:spPr bwMode="auto">
          <a:xfrm>
            <a:off x="6532563" y="5907088"/>
            <a:ext cx="2366962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1600" b="1" i="0" u="none" baseline="0">
                <a:latin typeface="Arial Narrow" charset="0"/>
              </a:rPr>
              <a:t>Forklift trucks</a:t>
            </a:r>
          </a:p>
        </p:txBody>
      </p:sp>
      <p:pic>
        <p:nvPicPr>
          <p:cNvPr id="25622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487613"/>
            <a:ext cx="22574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ZoneTexte 22"/>
          <p:cNvSpPr txBox="1">
            <a:spLocks noChangeArrowheads="1"/>
          </p:cNvSpPr>
          <p:nvPr/>
        </p:nvSpPr>
        <p:spPr bwMode="auto">
          <a:xfrm>
            <a:off x="1550988" y="4073525"/>
            <a:ext cx="225742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1600" b="1" i="0" u="none" baseline="0">
                <a:latin typeface="Arial Narrow" charset="0"/>
              </a:rPr>
              <a:t>Hold-ups</a:t>
            </a:r>
          </a:p>
        </p:txBody>
      </p:sp>
      <p:sp>
        <p:nvSpPr>
          <p:cNvPr id="2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/>
              <a:t>H3SE integration kit - TCG 2.1 – Our major H3SE risks – V2</a:t>
            </a:r>
            <a:endParaRPr lang="en" altLang="fr-FR" sz="1000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 sz="1800"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9</a:t>
            </a:fld>
            <a:endParaRPr lang="en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TAL-EN-dark red templat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N PPT DARK RED LOGO.pptx" id="{34FDB752-F90B-4A83-A6C4-9F21502A314C}" vid="{6DFEEC28-5B39-4E16-BB71-270AB66A25A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TOTAL-EN-dark red template</Template>
  <TotalTime>8</TotalTime>
  <Words>910</Words>
  <Application>Microsoft Office PowerPoint</Application>
  <PresentationFormat>Affichage à l'écran (4:3)</PresentationFormat>
  <Paragraphs>204</Paragraphs>
  <Slides>13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TOTAL-EN-dark red template</vt:lpstr>
      <vt:lpstr>Our Major H3SE Risks</vt:lpstr>
      <vt:lpstr>Module objectives</vt:lpstr>
      <vt:lpstr>H3SE - The domains</vt:lpstr>
      <vt:lpstr>HYGIENE-HEALTH</vt:lpstr>
      <vt:lpstr>SAFETY</vt:lpstr>
      <vt:lpstr>SECURITY  </vt:lpstr>
      <vt:lpstr>Environment</vt:lpstr>
      <vt:lpstr>Societal</vt:lpstr>
      <vt:lpstr>Diapositive 9</vt:lpstr>
      <vt:lpstr>Diapositive 10</vt:lpstr>
      <vt:lpstr>Diapositive 11</vt:lpstr>
      <vt:lpstr>Diapositive 12</vt:lpstr>
      <vt:lpstr>Diapositive 13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Major H3SE Risks</dc:title>
  <dc:creator>J0489914</dc:creator>
  <cp:lastModifiedBy>J0489914</cp:lastModifiedBy>
  <cp:revision>1</cp:revision>
  <dcterms:created xsi:type="dcterms:W3CDTF">2017-09-22T11:36:34Z</dcterms:created>
  <dcterms:modified xsi:type="dcterms:W3CDTF">2017-09-22T11:45:11Z</dcterms:modified>
</cp:coreProperties>
</file>