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4" r:id="rId4"/>
    <p:sldId id="265" r:id="rId5"/>
    <p:sldId id="266" r:id="rId6"/>
    <p:sldId id="268" r:id="rId7"/>
    <p:sldId id="267" r:id="rId8"/>
    <p:sldId id="274" r:id="rId9"/>
    <p:sldId id="271" r:id="rId10"/>
    <p:sldId id="273" r:id="rId11"/>
    <p:sldId id="275" r:id="rId12"/>
    <p:sldId id="277" r:id="rId13"/>
    <p:sldId id="278" r:id="rId14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67" autoAdjust="0"/>
    <p:restoredTop sz="84751" autoAdjust="0"/>
  </p:normalViewPr>
  <p:slideViewPr>
    <p:cSldViewPr snapToObjects="1">
      <p:cViewPr>
        <p:scale>
          <a:sx n="90" d="100"/>
          <a:sy n="90" d="100"/>
        </p:scale>
        <p:origin x="-2148" y="-504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493AD8B6-F9BB-AF46-B3EA-7C9CB105DFBA}" type="datetimeFigureOut">
              <a:rPr lang="fr-FR" altLang="fr-FR"/>
              <a:pPr/>
              <a:t>07/06/2017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2E63EBF-2FEC-4348-83BD-D2B8FDA66D2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9110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F655DEF-E377-EA4F-AE32-58BB73F56857}" type="datetimeFigureOut">
              <a:rPr lang="fr-FR" altLang="fr-FR"/>
              <a:pPr/>
              <a:t>07/06/2017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349A0273-4F73-8248-9E45-11F223BA86E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22775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349A0273-4F73-8248-9E45-11F223BA86E7}" type="slidenum">
              <a:rPr/>
              <a:pPr/>
              <a:t>2</a:t>
            </a:fld>
            <a:endParaRPr lang="es" altLang="fr-FR"/>
          </a:p>
        </p:txBody>
      </p:sp>
    </p:spTree>
    <p:extLst>
      <p:ext uri="{BB962C8B-B14F-4D97-AF65-F5344CB8AC3E}">
        <p14:creationId xmlns:p14="http://schemas.microsoft.com/office/powerpoint/2010/main" val="554186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" altLang="fr-FR"/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fld id="{6F45D071-0EEC-6149-A8E5-094D9CED103A}" type="slidenum">
              <a:rPr>
                <a:latin typeface="Calibri" charset="0"/>
              </a:rPr>
              <a:pPr/>
              <a:t>3</a:t>
            </a:fld>
            <a:endParaRPr lang="es" altLang="fr-F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179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es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Riesgos químicos:</a:t>
            </a:r>
            <a:endParaRPr lang="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Algunas sustancias causan enfermedades graves, incluso mortales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riesgo puede estar presente en la planta o salir de la planta en forma de emisiones (impacto sanitario) o venta de productos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riesgo es diferido: puede producirse de 5 a 30 años después de la exposición</a:t>
            </a:r>
          </a:p>
          <a:p>
            <a:pPr algn="l" rtl="0"/>
            <a:r>
              <a:rPr lang="es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Riesgos físicos / ergonómicos:</a:t>
            </a: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Algunos trabajos repetitivos, el ruido, las radiaciones causan también enfermedades a largo plazo</a:t>
            </a:r>
          </a:p>
          <a:p>
            <a:pPr algn="l" rtl="0"/>
            <a:r>
              <a:rPr lang="es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Riesgos biológicos:</a:t>
            </a:r>
            <a:endParaRPr lang="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Nuestro modo de vida nos expone a pandemias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Estamos presentes en países tropicales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Riesgos industriales específicos (legionela)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Biotecnologías</a:t>
            </a:r>
          </a:p>
          <a:p>
            <a:endParaRPr lang="es" altLang="fr-FR" dirty="0"/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fld id="{F22493DE-4812-914C-B690-87B85E437291}" type="slidenum">
              <a:rPr>
                <a:latin typeface="Calibri" charset="0"/>
              </a:rPr>
              <a:pPr/>
              <a:t>4</a:t>
            </a:fld>
            <a:endParaRPr lang="es" altLang="fr-F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70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s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Seguridad en el puesto de trabajo: </a:t>
            </a:r>
            <a:endParaRPr lang="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 gravedad variable pero generalmente limitada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 prevención de sobra desarrollada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resultado cuantificable</a:t>
            </a:r>
          </a:p>
          <a:p>
            <a:pPr algn="l" rtl="0"/>
            <a:r>
              <a:rPr lang="es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Seguridad relacionada con el funcionamiento de las instalaciones y el procedimiento</a:t>
            </a:r>
            <a:endParaRPr lang="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consecuencias pueden ser catastróficas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nos protegemos individualmente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Hay un elevado coste asociado</a:t>
            </a:r>
          </a:p>
          <a:p>
            <a:endParaRPr lang="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349A0273-4F73-8248-9E45-11F223BA86E7}" type="slidenum">
              <a:rPr/>
              <a:pPr/>
              <a:t>5</a:t>
            </a:fld>
            <a:endParaRPr lang="es" altLang="fr-FR"/>
          </a:p>
        </p:txBody>
      </p:sp>
    </p:spTree>
    <p:extLst>
      <p:ext uri="{BB962C8B-B14F-4D97-AF65-F5344CB8AC3E}">
        <p14:creationId xmlns:p14="http://schemas.microsoft.com/office/powerpoint/2010/main" val="321746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s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Peligro o una amenaza malintencionada:</a:t>
            </a:r>
            <a:endParaRPr lang="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Delincuencia frecuente, atraco, robos, piratería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Problemas sociales / políticos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Terrorismo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Sabotaje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Espionaje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Fraude, ciberdelincuencia</a:t>
            </a:r>
          </a:p>
          <a:p>
            <a:endParaRPr lang="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349A0273-4F73-8248-9E45-11F223BA86E7}" type="slidenum">
              <a:rPr/>
              <a:pPr/>
              <a:t>6</a:t>
            </a:fld>
            <a:endParaRPr lang="es" altLang="fr-FR"/>
          </a:p>
        </p:txBody>
      </p:sp>
    </p:spTree>
    <p:extLst>
      <p:ext uri="{BB962C8B-B14F-4D97-AF65-F5344CB8AC3E}">
        <p14:creationId xmlns:p14="http://schemas.microsoft.com/office/powerpoint/2010/main" val="23419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s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Riesgo para el medio ambiente relacionado con el funcionamiento de las instalaciones y el procedimiento</a:t>
            </a:r>
            <a:endParaRPr lang="e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l" rtl="0"/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Mareas negras, etc.</a:t>
            </a:r>
            <a:endParaRPr lang="e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s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Emisiones al aire / agua</a:t>
            </a:r>
            <a:endParaRPr lang="e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l" rtl="0"/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Países desarrollados:</a:t>
            </a:r>
            <a:endParaRPr lang="e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charset="0"/>
              <a:buChar char="•"/>
            </a:pP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industriales hicieron enormes progresos, de manera voluntaria</a:t>
            </a:r>
            <a:r>
              <a:rPr lang="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bajo presión normativa</a:t>
            </a:r>
            <a:endParaRPr lang="e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charset="0"/>
              <a:buChar char="•"/>
            </a:pP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 notarse la contaminación industrial a escala local (inmisiones más que contaminación)</a:t>
            </a:r>
            <a:endParaRPr lang="e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charset="0"/>
              <a:buChar char="•"/>
            </a:pP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riesgo de contaminación accidental está siempre presente</a:t>
            </a:r>
            <a:endParaRPr lang="e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l" rtl="0"/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Países emergentes:</a:t>
            </a:r>
            <a:endParaRPr lang="e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charset="0"/>
              <a:buChar char="•"/>
            </a:pP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contaminación industrial sigue siendo un verdadero problema</a:t>
            </a:r>
            <a:endParaRPr lang="e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s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Contaminación de suelos</a:t>
            </a:r>
            <a:endParaRPr lang="e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problema empeora cuando se propaga por el agua</a:t>
            </a:r>
            <a:endParaRPr lang="e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impacto económico potencial es muy importante </a:t>
            </a:r>
            <a:endParaRPr lang="e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s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Residuos</a:t>
            </a:r>
            <a:endParaRPr lang="e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difícil encontrar cadenas para el tratamiento de los residuos en algunos países</a:t>
            </a:r>
            <a:endParaRPr lang="e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s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Cambio climático</a:t>
            </a:r>
            <a:endParaRPr lang="es" sz="14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gases de efecto invernadero son un problema de las últimas décadas</a:t>
            </a:r>
            <a:endParaRPr lang="e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Impacto planetario / tema muy mediatizado</a:t>
            </a:r>
            <a:endParaRPr lang="e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Aspecto importante para el grupo</a:t>
            </a:r>
            <a:endParaRPr lang="e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 Mt eq CO</a:t>
            </a:r>
            <a:r>
              <a:rPr lang="es" sz="1200" b="0" i="0" u="none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patrimonial (≈1/1000 de las emisiones mundiales)</a:t>
            </a:r>
            <a:endParaRPr lang="e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es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600 Mt con el impacto de nuestros productos petrolíferos (≈ 1/100 de las emisiones mundiales)</a:t>
            </a:r>
            <a:endParaRPr lang="e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 rtl="0">
              <a:buFont typeface="Arial" charset="0"/>
              <a:buChar char="•"/>
            </a:pPr>
            <a:endParaRPr lang="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349A0273-4F73-8248-9E45-11F223BA86E7}" type="slidenum">
              <a:rPr/>
              <a:pPr/>
              <a:t>7</a:t>
            </a:fld>
            <a:endParaRPr lang="es" altLang="fr-FR"/>
          </a:p>
        </p:txBody>
      </p:sp>
    </p:spTree>
    <p:extLst>
      <p:ext uri="{BB962C8B-B14F-4D97-AF65-F5344CB8AC3E}">
        <p14:creationId xmlns:p14="http://schemas.microsoft.com/office/powerpoint/2010/main" val="1894926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349A0273-4F73-8248-9E45-11F223BA86E7}" type="slidenum">
              <a:rPr/>
              <a:pPr/>
              <a:t>9</a:t>
            </a:fld>
            <a:endParaRPr lang="es" altLang="fr-FR"/>
          </a:p>
        </p:txBody>
      </p:sp>
    </p:spTree>
    <p:extLst>
      <p:ext uri="{BB962C8B-B14F-4D97-AF65-F5344CB8AC3E}">
        <p14:creationId xmlns:p14="http://schemas.microsoft.com/office/powerpoint/2010/main" val="1826168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6258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E390BD-B9FE-FB40-89DA-C056CE20C64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0654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E23E060-A6C6-984C-A54C-8DFF77A00C3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986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1CCEF0-6599-614B-871E-A766BEC0187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673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1E7A2C-A184-3E43-A234-4AE361F7F45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585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4754A8D-7067-044D-9D7E-7F0CBC12294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572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CCF4840-59FA-1E4E-9450-49E9E82B1E2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7155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ACA5AF8-68D0-2F48-B933-B5E9280EFA7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579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4A999E6-1D53-FF4C-84F1-590699BFEE1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5582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8F0923-4CA3-0A43-A591-52DB05F9BB2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6179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C5DCB4D3-6CD0-A046-9757-CB11C04EB948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http://newsimg.bbc.co.uk/media/images/41115000/jpg/_41115452_fire203afp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http://newsimg.bbc.co.uk/media/images/41115000/jpg/_41115452_fire203afp.jpg" TargetMode="Externa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23.png"/><Relationship Id="rId5" Type="http://schemas.openxmlformats.org/officeDocument/2006/relationships/image" Target="../media/image19.jpeg"/><Relationship Id="rId10" Type="http://schemas.openxmlformats.org/officeDocument/2006/relationships/image" Target="../media/image22.png"/><Relationship Id="rId4" Type="http://schemas.openxmlformats.org/officeDocument/2006/relationships/image" Target="../media/image18.jpeg"/><Relationship Id="rId9" Type="http://schemas.openxmlformats.org/officeDocument/2006/relationships/image" Target="../media/image21.jpe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es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s" b="1" i="0" u="none" baseline="0">
                <a:ea typeface="+mj-ea"/>
              </a:rPr>
              <a:t>Nuestros grandes riesgos H3SE</a:t>
            </a:r>
            <a:endParaRPr lang="es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es" b="0" i="0" u="none" baseline="0">
                <a:cs typeface="Arial" charset="0"/>
              </a:rPr>
              <a:t>Kit de integración H3SE</a:t>
            </a:r>
          </a:p>
          <a:p>
            <a:pPr algn="l" rtl="0" eaLnBrk="1" hangingPunct="1"/>
            <a:r>
              <a:rPr lang="es" b="0" i="0" u="none" baseline="0">
                <a:cs typeface="Arial" charset="0"/>
              </a:rPr>
              <a:t>Módulo TCG 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9CAABE01-341C-5949-8293-5C00F6C9B81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484188" y="1341438"/>
            <a:ext cx="820896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3050" indent="-2730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es" sz="2000" b="0" i="0" u="none" baseline="0">
                <a:latin typeface="+mn-lt"/>
              </a:rPr>
              <a:t>Trabajar en estos riesgos crea valor, ayuda a alcanzar la excelencia también en términos de calidad, imagen y relación con las partes implicadas.</a:t>
            </a: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es" altLang="fr-FR" sz="2000" dirty="0">
              <a:latin typeface="+mn-lt"/>
            </a:endParaRP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es" sz="2000" b="0" i="0" u="none" baseline="0">
                <a:latin typeface="+mn-lt"/>
              </a:rPr>
              <a:t>No es solo un marco normativo, son acciones de las que el grupo se beneficia todos los días. </a:t>
            </a: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es" altLang="fr-FR" sz="2000" dirty="0">
              <a:latin typeface="+mn-lt"/>
            </a:endParaRP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es" sz="2000" b="0" i="0" u="none" baseline="0">
                <a:latin typeface="+mn-lt"/>
              </a:rPr>
              <a:t>Además, también ayuda a mejorar las prácticas del resto de la industria (en particular, de nuestros socios y competidores cercanos).</a:t>
            </a: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es" altLang="fr-FR" sz="2000" dirty="0">
              <a:latin typeface="+mn-lt"/>
            </a:endParaRP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es" sz="2000" b="0" i="0" u="none" baseline="0">
                <a:latin typeface="+mn-lt"/>
              </a:rPr>
              <a:t>Controlar los riesgos H3SE influye en el rendimiento económico de la empresa y sus resultados (nuevos contratos ,…)</a:t>
            </a:r>
            <a:endParaRPr lang="es" altLang="fr-FR" sz="20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187" y="36513"/>
            <a:ext cx="8408987" cy="871537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l" rtl="0">
              <a:defRPr/>
            </a:pPr>
            <a:r>
              <a:rPr lang="es" sz="2200" b="1" i="0" u="none" cap="all" baseline="0">
                <a:solidFill>
                  <a:schemeClr val="accent3">
                    <a:lumMod val="75000"/>
                  </a:schemeClr>
                </a:solidFill>
                <a:latin typeface="+mj-lt"/>
                <a:cs typeface="Arial"/>
              </a:rPr>
              <a:t>Controlar NUESTROS riesgos H3SE: un avance innegable</a:t>
            </a: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sz="1000" b="0" i="0" u="none" baseline="0"/>
              <a:t>Kit de integración H3SE - TCG 2.1 – Nuestros grandes riesgos H3SE – V2</a:t>
            </a:r>
            <a:endParaRPr lang="es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816145F5-8085-7E4B-9D97-306166C4F9F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8674" name="ZoneTexte 6"/>
          <p:cNvSpPr txBox="1">
            <a:spLocks noChangeArrowheads="1"/>
          </p:cNvSpPr>
          <p:nvPr/>
        </p:nvSpPr>
        <p:spPr bwMode="auto">
          <a:xfrm>
            <a:off x="395288" y="1394803"/>
            <a:ext cx="3739902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sz="1600" b="1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TRIR</a:t>
            </a:r>
          </a:p>
          <a:p>
            <a:pPr algn="l" rtl="0"/>
            <a:r>
              <a:rPr lang="es" sz="1400" b="0" i="1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Total Recordable Injury Rate.</a:t>
            </a:r>
          </a:p>
          <a:p>
            <a:endParaRPr lang="es" altLang="fr-FR" sz="12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l" rtl="0"/>
            <a:r>
              <a:rPr lang="es" sz="16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Se trata de un índice de frecuencia de accidentes medidos por millones de horas trabajadas, de la siguiente manera:</a:t>
            </a:r>
          </a:p>
          <a:p>
            <a:endParaRPr lang="es" altLang="fr-FR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l" rtl="0"/>
            <a:r>
              <a:rPr lang="es" sz="16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 </a:t>
            </a:r>
            <a:endParaRPr lang="es" altLang="fr-FR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rtl="0"/>
            <a:r>
              <a:rPr lang="es" sz="16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Número de accidentes con lesión ___________________________</a:t>
            </a:r>
            <a:endParaRPr lang="es" altLang="fr-FR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rtl="0"/>
            <a:endParaRPr lang="es" altLang="fr-FR" sz="16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pPr algn="ctr" rtl="0"/>
            <a:r>
              <a:rPr lang="es" sz="16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millones de horas trabajadas</a:t>
            </a:r>
          </a:p>
          <a:p>
            <a:pPr algn="ctr" rtl="0"/>
            <a:endParaRPr lang="es" altLang="fr-FR" sz="16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l" rtl="0"/>
            <a:r>
              <a:rPr lang="es" sz="11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 </a:t>
            </a:r>
            <a:endParaRPr lang="es" altLang="fr-FR" sz="16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 useBgFill="1">
        <p:nvSpPr>
          <p:cNvPr id="28676" name="ZoneTexte 8"/>
          <p:cNvSpPr txBox="1">
            <a:spLocks noChangeArrowheads="1"/>
          </p:cNvSpPr>
          <p:nvPr/>
        </p:nvSpPr>
        <p:spPr bwMode="auto">
          <a:xfrm>
            <a:off x="4716016" y="1394803"/>
            <a:ext cx="3959672" cy="278537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sz="1600" b="1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HiPo</a:t>
            </a:r>
            <a:endParaRPr lang="es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pPr algn="l" rtl="0"/>
            <a:r>
              <a:rPr lang="es" sz="1400" b="0" i="1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High Potential Incident</a:t>
            </a:r>
          </a:p>
          <a:p>
            <a:endParaRPr lang="es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endParaRPr lang="es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endParaRPr lang="es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pPr algn="l" rtl="0"/>
            <a:r>
              <a:rPr lang="es" sz="16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Se trata de un número de sucesos comunicados que habrían podido tener consecuencias importantes o catastróficas. Las estadísticas proceden del retorno de información. Cada HiPo va seguido de un plan de acción.</a:t>
            </a:r>
            <a:endParaRPr lang="es" altLang="fr-FR" sz="16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endParaRPr lang="es" altLang="fr-FR" sz="1600" b="1" dirty="0">
              <a:solidFill>
                <a:srgbClr val="000000"/>
              </a:solidFill>
              <a:ea typeface="Helvetica" charset="0"/>
              <a:cs typeface="Helvetica" charset="0"/>
            </a:endParaRPr>
          </a:p>
        </p:txBody>
      </p:sp>
      <p:sp>
        <p:nvSpPr>
          <p:cNvPr id="28677" name="ZoneTexte 9"/>
          <p:cNvSpPr txBox="1">
            <a:spLocks noChangeArrowheads="1"/>
          </p:cNvSpPr>
          <p:nvPr/>
        </p:nvSpPr>
        <p:spPr bwMode="auto">
          <a:xfrm>
            <a:off x="532606" y="4858542"/>
            <a:ext cx="8067675" cy="164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Aft>
                <a:spcPts val="600"/>
              </a:spcAft>
            </a:pPr>
            <a:r>
              <a:rPr lang="es" b="0" i="0" u="none" baseline="0"/>
              <a:t>Se hace seguimiento de estos indicadores en todas las áreas de actividad, en todo el grupo. Son los mismos en toda la industria petrolífera.</a:t>
            </a:r>
            <a:endParaRPr lang="es" altLang="fr-FR" dirty="0"/>
          </a:p>
          <a:p>
            <a:pPr algn="l" rtl="0">
              <a:lnSpc>
                <a:spcPct val="80000"/>
              </a:lnSpc>
            </a:pPr>
            <a:endParaRPr lang="es" altLang="fr-FR" dirty="0" smtClean="0"/>
          </a:p>
          <a:p>
            <a:pPr algn="l" rtl="0">
              <a:lnSpc>
                <a:spcPct val="80000"/>
              </a:lnSpc>
            </a:pPr>
            <a:r>
              <a:rPr lang="es" b="0" i="0" u="none" baseline="0"/>
              <a:t>El grupo cuenta a las empresas exteriores en sus propias estadísticas</a:t>
            </a:r>
            <a:r>
              <a:rPr lang="es" sz="1600" b="0" i="0" u="none" baseline="0"/>
              <a:t> (</a:t>
            </a:r>
            <a:r>
              <a:rPr lang="es" sz="1400" b="0" i="0" u="none" baseline="0"/>
              <a:t>especificidad de la actividad petrolera y de otras empresas muy grandes)</a:t>
            </a:r>
          </a:p>
          <a:p>
            <a:endParaRPr lang="es" altLang="fr-FR" dirty="0"/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3">
                    <a:lumMod val="75000"/>
                  </a:schemeClr>
                </a:solidFill>
                <a:latin typeface="+mj-lt"/>
                <a:ea typeface="Arial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s" sz="2200" b="1" i="0" u="none" baseline="0"/>
              <a:t>Algunos INDICADORES DE RENDIMIENTO H3SE</a:t>
            </a:r>
            <a:endParaRPr lang="es" sz="22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4177133" y="1319466"/>
            <a:ext cx="0" cy="30456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sz="1000" b="0" i="0" u="none" baseline="0"/>
              <a:t>Kit de integración H3SE - TCG 2.1 – Nuestros grandes riesgos H3SE – V2</a:t>
            </a:r>
            <a:endParaRPr lang="es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F359C792-BEC6-154E-A1C1-DE00167D7D5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3">
                    <a:lumMod val="75000"/>
                  </a:schemeClr>
                </a:solidFill>
                <a:latin typeface="+mj-lt"/>
                <a:ea typeface="Arial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s" sz="2200" b="1" i="0" u="none" baseline="0"/>
              <a:t>Ejercicio</a:t>
            </a:r>
            <a:r>
              <a:rPr lang="es" b="1" i="0" u="none" baseline="0">
                <a:ea typeface="+mj-ea"/>
              </a:rPr>
              <a:t> </a:t>
            </a:r>
            <a:r>
              <a:rPr lang="es" sz="2200" b="1" i="0" u="none" baseline="0"/>
              <a:t>de cálculo del TRIR</a:t>
            </a:r>
          </a:p>
        </p:txBody>
      </p:sp>
      <p:sp>
        <p:nvSpPr>
          <p:cNvPr id="28677" name="ZoneTexte 3"/>
          <p:cNvSpPr txBox="1">
            <a:spLocks noChangeArrowheads="1"/>
          </p:cNvSpPr>
          <p:nvPr/>
        </p:nvSpPr>
        <p:spPr bwMode="auto">
          <a:xfrm>
            <a:off x="2914650" y="4826000"/>
            <a:ext cx="3630613" cy="12779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b="0" i="0" u="none" baseline="0"/>
              <a:t>La fórmula para calcular el TRIR:</a:t>
            </a:r>
          </a:p>
          <a:p>
            <a:pPr algn="ctr" rtl="0"/>
            <a:endParaRPr lang="es" altLang="fr-FR" sz="800"/>
          </a:p>
          <a:p>
            <a:pPr algn="ctr" rtl="0"/>
            <a:r>
              <a:rPr lang="es" b="0" i="0" u="none" baseline="0"/>
              <a:t>Número de accidentes </a:t>
            </a:r>
          </a:p>
          <a:p>
            <a:pPr algn="ctr" rtl="0"/>
            <a:r>
              <a:rPr lang="es" sz="10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_________________________</a:t>
            </a:r>
            <a:endParaRPr lang="es" altLang="fr-FR"/>
          </a:p>
          <a:p>
            <a:pPr algn="ctr" rtl="0">
              <a:spcBef>
                <a:spcPts val="600"/>
              </a:spcBef>
            </a:pPr>
            <a:r>
              <a:rPr lang="es" b="0" i="0" u="none" baseline="0"/>
              <a:t>Millones de horas trabajadas </a:t>
            </a:r>
          </a:p>
        </p:txBody>
      </p:sp>
      <p:sp>
        <p:nvSpPr>
          <p:cNvPr id="29700" name="ZoneTexte 2"/>
          <p:cNvSpPr txBox="1">
            <a:spLocks noChangeArrowheads="1"/>
          </p:cNvSpPr>
          <p:nvPr/>
        </p:nvSpPr>
        <p:spPr bwMode="auto">
          <a:xfrm>
            <a:off x="457200" y="1023938"/>
            <a:ext cx="821848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rtl="0"/>
            <a:r>
              <a:rPr lang="es" b="1" i="0" u="none" baseline="0"/>
              <a:t>Ejercicio 1 – Cálculo de su TRIR </a:t>
            </a:r>
          </a:p>
          <a:p>
            <a:pPr algn="just" rtl="0"/>
            <a:r>
              <a:rPr lang="es" b="0" i="0" u="none" baseline="0"/>
              <a:t>A lo largo de su carrera suponiendo que se hace un esguince durante esta.</a:t>
            </a:r>
          </a:p>
          <a:p>
            <a:pPr algn="just" rtl="0">
              <a:buFont typeface="Lucida Grande" charset="0"/>
              <a:buNone/>
            </a:pPr>
            <a:r>
              <a:rPr lang="es" b="0" i="0" u="none" baseline="0"/>
              <a:t>Una carrera dura por término medio 40 años, a razón de 40 horas trabajadas a la semana y 50 semanas al año.</a:t>
            </a:r>
          </a:p>
          <a:p>
            <a:pPr algn="just" rtl="0">
              <a:buFont typeface="Lucida Grande" charset="0"/>
              <a:buNone/>
            </a:pPr>
            <a:endParaRPr lang="es" altLang="fr-FR" dirty="0"/>
          </a:p>
          <a:p>
            <a:pPr algn="just" rtl="0">
              <a:buFont typeface="Lucida Grande" charset="0"/>
              <a:buNone/>
            </a:pPr>
            <a:r>
              <a:rPr lang="es" b="1" i="0" u="none" baseline="0"/>
              <a:t>Ejercicio 2 – Cálculo del TRIR de una empresa</a:t>
            </a:r>
          </a:p>
          <a:p>
            <a:pPr algn="just" rtl="0">
              <a:buFont typeface="Lucida Grande" charset="0"/>
              <a:buNone/>
            </a:pPr>
            <a:r>
              <a:rPr lang="es" b="0" i="0" u="none" baseline="0"/>
              <a:t>Una empresa de 1000 empleados contabiliza 1 accidente en un año (40 horas trabajadas a la semana y 50 semanas al año).</a:t>
            </a:r>
          </a:p>
          <a:p>
            <a:pPr algn="just" rtl="0">
              <a:buFont typeface="Lucida Grande" charset="0"/>
              <a:buNone/>
            </a:pPr>
            <a:endParaRPr lang="es" altLang="fr-FR" dirty="0"/>
          </a:p>
          <a:p>
            <a:pPr algn="just" rtl="0">
              <a:buFont typeface="Lucida Grande" charset="0"/>
              <a:buNone/>
            </a:pPr>
            <a:r>
              <a:rPr lang="es" b="1" i="0" u="none" baseline="0"/>
              <a:t>Ejercicio 3</a:t>
            </a:r>
          </a:p>
          <a:p>
            <a:pPr algn="just" rtl="0">
              <a:buFont typeface="Lucida Grande" charset="0"/>
              <a:buNone/>
            </a:pPr>
            <a:r>
              <a:rPr lang="es" b="0" i="0" u="none" baseline="0"/>
              <a:t>Una empresa de 100 000 empleados contabiliza 50 accidentes en un año (40 horas trabajadas a la semana y 50 semanas al año).</a:t>
            </a:r>
            <a:endParaRPr lang="es" altLang="fr-FR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sz="1000" b="0" i="0" u="none" baseline="0"/>
              <a:t>Kit de integración H3SE - TCG 2.1 – Nuestros grandes riesgos H3SE – V2</a:t>
            </a:r>
            <a:endParaRPr lang="es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DB219B34-DFE1-274A-A6FE-6525BFC22DF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13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30722" name="Image 4" descr="../../../../../../Desktop/Capture%20d’écran%202016-07-28%20à%2015.23.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0"/>
          <a:stretch>
            <a:fillRect/>
          </a:stretch>
        </p:blipFill>
        <p:spPr bwMode="auto">
          <a:xfrm>
            <a:off x="971600" y="1260475"/>
            <a:ext cx="748188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ZoneTexte 6"/>
          <p:cNvSpPr txBox="1">
            <a:spLocks noChangeArrowheads="1"/>
          </p:cNvSpPr>
          <p:nvPr/>
        </p:nvSpPr>
        <p:spPr bwMode="auto">
          <a:xfrm>
            <a:off x="3292475" y="7334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s" altLang="fr-FR"/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3">
                    <a:lumMod val="75000"/>
                  </a:schemeClr>
                </a:solidFill>
                <a:latin typeface="+mj-lt"/>
                <a:ea typeface="Arial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defRPr/>
            </a:pPr>
            <a:r>
              <a:rPr lang="es" sz="2200" b="1" i="0" u="none" baseline="0"/>
              <a:t>TRIR del grupo Total</a:t>
            </a:r>
          </a:p>
        </p:txBody>
      </p:sp>
      <p:cxnSp>
        <p:nvCxnSpPr>
          <p:cNvPr id="30725" name="Connecteur droit avec flèche 2"/>
          <p:cNvCxnSpPr>
            <a:cxnSpLocks noChangeShapeType="1"/>
          </p:cNvCxnSpPr>
          <p:nvPr/>
        </p:nvCxnSpPr>
        <p:spPr bwMode="auto">
          <a:xfrm flipV="1">
            <a:off x="827584" y="1223963"/>
            <a:ext cx="0" cy="43926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ZoneTexte 3"/>
          <p:cNvSpPr txBox="1"/>
          <p:nvPr/>
        </p:nvSpPr>
        <p:spPr>
          <a:xfrm rot="16200000">
            <a:off x="190402" y="1400969"/>
            <a:ext cx="7223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s" b="0" i="0" u="none" baseline="0">
                <a:solidFill>
                  <a:schemeClr val="accent1">
                    <a:lumMod val="75000"/>
                  </a:schemeClr>
                </a:solidFill>
              </a:rPr>
              <a:t>TRIR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55776" y="5878553"/>
            <a:ext cx="410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b="1" i="0" u="none" baseline="0">
                <a:solidFill>
                  <a:srgbClr val="C00000"/>
                </a:solidFill>
              </a:rPr>
              <a:t>TRIR decreciente = Menos accidentes</a:t>
            </a:r>
            <a:endParaRPr lang="es" b="1" dirty="0">
              <a:solidFill>
                <a:srgbClr val="C00000"/>
              </a:solidFill>
            </a:endParaRPr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sz="1000" b="0" i="0" u="none" baseline="0"/>
              <a:t>Kit de integración H3SE - TCG 2.1 – Nuestros grandes riesgos H3SE – V2</a:t>
            </a:r>
            <a:endParaRPr lang="es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s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Los objetivos del módulo</a:t>
            </a:r>
            <a:endParaRPr lang="es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0CD20CDC-36A5-6841-8400-9D53BE2979D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3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773238"/>
            <a:ext cx="8218488" cy="2374900"/>
          </a:xfrm>
        </p:spPr>
        <p:txBody>
          <a:bodyPr/>
          <a:lstStyle/>
          <a:p>
            <a:pPr marL="0" indent="0" algn="just" rtl="0">
              <a:buFont typeface="Lucida Grande" charset="0"/>
              <a:buNone/>
            </a:pPr>
            <a:r>
              <a:rPr lang="es" b="0" i="0" u="none" baseline="0">
                <a:cs typeface="Arial" charset="0"/>
              </a:rPr>
              <a:t>Después de este módulo:</a:t>
            </a:r>
          </a:p>
          <a:p>
            <a:pPr marL="0" indent="0" algn="just" rtl="0">
              <a:buFont typeface="Lucida Grande" charset="0"/>
              <a:buNone/>
            </a:pPr>
            <a:endParaRPr lang="es" altLang="fr-FR" dirty="0">
              <a:cs typeface="Arial" charset="0"/>
            </a:endParaRPr>
          </a:p>
          <a:p>
            <a:pPr algn="l" rtl="0">
              <a:spcAft>
                <a:spcPts val="1500"/>
              </a:spcAft>
            </a:pPr>
            <a:r>
              <a:rPr lang="es" b="0" i="0" u="none" baseline="0">
                <a:cs typeface="Arial" charset="0"/>
              </a:rPr>
              <a:t>S</a:t>
            </a:r>
            <a:r>
              <a:rPr lang="es" b="0" i="0" u="none" baseline="0"/>
              <a:t>abrán explicar lo que es H3SE</a:t>
            </a:r>
          </a:p>
          <a:p>
            <a:pPr algn="l" rtl="0">
              <a:spcAft>
                <a:spcPts val="1500"/>
              </a:spcAft>
            </a:pPr>
            <a:r>
              <a:rPr lang="es" b="0" i="0" u="none" baseline="0"/>
              <a:t>Conocerán los grandes ámbitos de riesgos específicos de Total</a:t>
            </a:r>
          </a:p>
          <a:p>
            <a:pPr algn="l" rtl="0">
              <a:spcAft>
                <a:spcPts val="1500"/>
              </a:spcAft>
            </a:pPr>
            <a:r>
              <a:rPr lang="es" b="0" i="0" u="none" baseline="0"/>
              <a:t>Conocerán elementos para medir nuestros resultados H3SE y sabrán explicar</a:t>
            </a:r>
            <a:r>
              <a:rPr lang="es" b="0" i="0" u="none" baseline="0">
                <a:solidFill>
                  <a:srgbClr val="FF0000"/>
                </a:solidFill>
              </a:rPr>
              <a:t> </a:t>
            </a:r>
            <a:r>
              <a:rPr lang="es" b="0" i="0" u="none" baseline="0"/>
              <a:t>especialmente</a:t>
            </a:r>
            <a:r>
              <a:rPr lang="es" b="0" i="0" u="none" baseline="0">
                <a:solidFill>
                  <a:srgbClr val="FF0000"/>
                </a:solidFill>
              </a:rPr>
              <a:t> </a:t>
            </a:r>
            <a:r>
              <a:rPr lang="es" b="0" i="0" u="none" baseline="0"/>
              <a:t>qué es el TRIR y para qué sirve.</a:t>
            </a:r>
          </a:p>
        </p:txBody>
      </p:sp>
      <p:sp>
        <p:nvSpPr>
          <p:cNvPr id="1536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sz="1000" b="0" i="0" u="none" baseline="0"/>
              <a:t>Kit de integración H3SE - TCG 2.1 – Nuestros grandes riesgos H3SE – V2</a:t>
            </a:r>
            <a:endParaRPr lang="es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10"/>
          <p:cNvSpPr/>
          <p:nvPr/>
        </p:nvSpPr>
        <p:spPr bwMode="auto">
          <a:xfrm>
            <a:off x="3332163" y="2112963"/>
            <a:ext cx="1714500" cy="1698625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9109" tIns="219109" rIns="219109" bIns="219109" spcCol="1270" anchor="ctr"/>
          <a:lstStyle/>
          <a:p>
            <a:pPr algn="ctr" defTabSz="1511300" rtl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" sz="3400" b="1" i="0" u="none" baseline="0"/>
              <a:t>H3SE</a:t>
            </a:r>
            <a:endParaRPr lang="es" sz="3400" b="1" dirty="0"/>
          </a:p>
        </p:txBody>
      </p:sp>
      <p:sp>
        <p:nvSpPr>
          <p:cNvPr id="13" name="Forme libre 12"/>
          <p:cNvSpPr/>
          <p:nvPr/>
        </p:nvSpPr>
        <p:spPr bwMode="auto">
          <a:xfrm>
            <a:off x="4137819" y="738907"/>
            <a:ext cx="1325562" cy="1347788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CC00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anchor="ctr"/>
          <a:lstStyle>
            <a:lvl1pPr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>
              <a:lnSpc>
                <a:spcPct val="90000"/>
              </a:lnSpc>
              <a:spcAft>
                <a:spcPct val="35000"/>
              </a:spcAft>
            </a:pPr>
            <a:r>
              <a:rPr lang="es" b="1" i="0" u="none" baseline="0">
                <a:solidFill>
                  <a:srgbClr val="FFFFFF"/>
                </a:solidFill>
              </a:rPr>
              <a:t>Higiene/Salud</a:t>
            </a:r>
          </a:p>
        </p:txBody>
      </p:sp>
      <p:sp>
        <p:nvSpPr>
          <p:cNvPr id="15" name="Forme libre 14"/>
          <p:cNvSpPr/>
          <p:nvPr/>
        </p:nvSpPr>
        <p:spPr bwMode="auto">
          <a:xfrm>
            <a:off x="5189538" y="2287588"/>
            <a:ext cx="1327150" cy="1347787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3915933"/>
              <a:satOff val="-6183"/>
              <a:lumOff val="7451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anchor="ctr"/>
          <a:lstStyle>
            <a:lvl1pPr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>
              <a:lnSpc>
                <a:spcPct val="90000"/>
              </a:lnSpc>
              <a:spcAft>
                <a:spcPct val="35000"/>
              </a:spcAft>
            </a:pPr>
            <a:r>
              <a:rPr lang="es" b="1" i="0" u="none" baseline="0">
                <a:solidFill>
                  <a:srgbClr val="FFFFFF"/>
                </a:solidFill>
              </a:rPr>
              <a:t>Seguridad</a:t>
            </a:r>
          </a:p>
        </p:txBody>
      </p:sp>
      <p:sp>
        <p:nvSpPr>
          <p:cNvPr id="17" name="Forme libre 16"/>
          <p:cNvSpPr/>
          <p:nvPr/>
        </p:nvSpPr>
        <p:spPr bwMode="auto">
          <a:xfrm>
            <a:off x="2323306" y="3460750"/>
            <a:ext cx="1325563" cy="1347788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33CC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7831867"/>
              <a:satOff val="-12365"/>
              <a:lumOff val="14901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spcCol="1270" anchor="ctr"/>
          <a:lstStyle/>
          <a:p>
            <a:pPr algn="ctr" defTabSz="800100" rtl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" b="1" i="0" u="none" baseline="0"/>
              <a:t>Medio ambiente</a:t>
            </a:r>
            <a:endParaRPr lang="es" b="1" dirty="0"/>
          </a:p>
        </p:txBody>
      </p:sp>
      <p:sp>
        <p:nvSpPr>
          <p:cNvPr id="19" name="Forme libre 18"/>
          <p:cNvSpPr/>
          <p:nvPr/>
        </p:nvSpPr>
        <p:spPr bwMode="auto">
          <a:xfrm>
            <a:off x="4383088" y="3754438"/>
            <a:ext cx="1327150" cy="1347787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0000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11747800"/>
              <a:satOff val="-18548"/>
              <a:lumOff val="22352"/>
              <a:alphaOff val="0"/>
            </a:schemeClr>
          </a:effectRef>
          <a:fontRef idx="minor">
            <a:schemeClr val="lt1"/>
          </a:fontRef>
        </p:style>
        <p:txBody>
          <a:bodyPr lIns="210219" tIns="210219" rIns="210219" bIns="210219" anchor="ctr"/>
          <a:lstStyle>
            <a:lvl1pPr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>
              <a:lnSpc>
                <a:spcPct val="90000"/>
              </a:lnSpc>
              <a:spcAft>
                <a:spcPct val="35000"/>
              </a:spcAft>
            </a:pPr>
            <a:r>
              <a:rPr lang="es" sz="2000" b="1" i="0" u="none" baseline="0">
                <a:solidFill>
                  <a:srgbClr val="FFFFFF"/>
                </a:solidFill>
              </a:rPr>
              <a:t>Protección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90537"/>
          </a:xfrm>
        </p:spPr>
        <p:txBody>
          <a:bodyPr/>
          <a:lstStyle/>
          <a:p>
            <a:pPr algn="l" rtl="0">
              <a:defRPr/>
            </a:pPr>
            <a:r>
              <a:rPr lang="es" sz="2200" b="1" i="0" u="none" baseline="0"/>
              <a:t>H3SE - Los ámbitos</a:t>
            </a:r>
            <a:endParaRPr lang="es" sz="2200" dirty="0"/>
          </a:p>
        </p:txBody>
      </p:sp>
      <p:sp>
        <p:nvSpPr>
          <p:cNvPr id="16391" name="Espace réservé du texte 4"/>
          <p:cNvSpPr txBox="1">
            <a:spLocks/>
          </p:cNvSpPr>
          <p:nvPr/>
        </p:nvSpPr>
        <p:spPr bwMode="auto">
          <a:xfrm>
            <a:off x="971550" y="5299075"/>
            <a:ext cx="74485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lang="es" sz="1600" b="0" i="0" u="none" baseline="0"/>
              <a:t>Se pueden añadir otros ámbitos</a:t>
            </a:r>
          </a:p>
          <a:p>
            <a:pPr lvl="1" algn="l" rtl="0">
              <a:lnSpc>
                <a:spcPct val="90000"/>
              </a:lnSpc>
            </a:pPr>
            <a:r>
              <a:rPr lang="es" sz="1400" b="0" i="0" u="none" baseline="0"/>
              <a:t>A veces, Calidad </a:t>
            </a:r>
            <a:r>
              <a:rPr lang="es" sz="1400" b="0" i="0" u="none" baseline="0">
                <a:sym typeface="Wingdings" charset="2"/>
              </a:rPr>
              <a:t> acrónimo </a:t>
            </a:r>
            <a:r>
              <a:rPr lang="es" sz="1400" b="0" i="0" u="none" baseline="0"/>
              <a:t>HSEQ o H3SEQ</a:t>
            </a:r>
            <a:endParaRPr lang="es" altLang="fr-FR" sz="1400" dirty="0"/>
          </a:p>
        </p:txBody>
      </p:sp>
      <p:sp>
        <p:nvSpPr>
          <p:cNvPr id="20" name="Forme libre 19"/>
          <p:cNvSpPr/>
          <p:nvPr/>
        </p:nvSpPr>
        <p:spPr>
          <a:xfrm>
            <a:off x="2036664" y="1369219"/>
            <a:ext cx="1349375" cy="1347787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spcCol="1270" anchor="ctr"/>
          <a:lstStyle/>
          <a:p>
            <a:pPr algn="ctr" defTabSz="800100" rtl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" b="1" i="0" u="none" baseline="0"/>
              <a:t>Cuestiones de Sociedad</a:t>
            </a:r>
          </a:p>
        </p:txBody>
      </p:sp>
      <p:sp>
        <p:nvSpPr>
          <p:cNvPr id="16393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27DF018B-3166-B645-AC21-7613EA41E1F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sz="1000" b="0" i="0" u="none" baseline="0"/>
              <a:t>Kit de integración H3SE - TCG 2.1 – Nuestros grandes riesgos H3SE – V2</a:t>
            </a:r>
            <a:endParaRPr lang="es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xfrm>
            <a:off x="6588125" y="6411913"/>
            <a:ext cx="7254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7B08CA1-6FA5-EF4F-823D-9993A5B2717B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8434" name="Image 5" descr="skullen17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417" y="978080"/>
            <a:ext cx="950763" cy="95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re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218488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es" sz="2200" b="1" i="0" u="none" cap="none" baseline="0">
                <a:solidFill>
                  <a:srgbClr val="A90025"/>
                </a:solidFill>
                <a:cs typeface="Arial" charset="0"/>
              </a:rPr>
              <a:t>HIGIENE-SALUD</a:t>
            </a:r>
          </a:p>
        </p:txBody>
      </p:sp>
      <p:sp>
        <p:nvSpPr>
          <p:cNvPr id="18436" name="Espace réservé du texte 23"/>
          <p:cNvSpPr txBox="1">
            <a:spLocks/>
          </p:cNvSpPr>
          <p:nvPr/>
        </p:nvSpPr>
        <p:spPr bwMode="auto">
          <a:xfrm>
            <a:off x="250825" y="1196975"/>
            <a:ext cx="682148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lang="es" sz="2800" b="0" i="0" u="none" baseline="0">
                <a:latin typeface="+mn-lt"/>
              </a:rPr>
              <a:t>Riesgos químicos</a:t>
            </a:r>
          </a:p>
          <a:p>
            <a:pPr algn="l" rtl="0">
              <a:lnSpc>
                <a:spcPct val="90000"/>
              </a:lnSpc>
            </a:pPr>
            <a:endParaRPr lang="es" altLang="fr-FR" sz="2800" dirty="0" smtClean="0">
              <a:latin typeface="+mn-lt"/>
            </a:endParaRPr>
          </a:p>
          <a:p>
            <a:pPr algn="l" rtl="0">
              <a:lnSpc>
                <a:spcPct val="90000"/>
              </a:lnSpc>
            </a:pPr>
            <a:r>
              <a:rPr lang="es" sz="2800" b="0" i="0" u="none" baseline="0">
                <a:latin typeface="+mn-lt"/>
              </a:rPr>
              <a:t>Riesgos físicos / ergonómicos</a:t>
            </a:r>
          </a:p>
          <a:p>
            <a:pPr algn="l" rtl="0">
              <a:lnSpc>
                <a:spcPct val="90000"/>
              </a:lnSpc>
            </a:pPr>
            <a:endParaRPr lang="es" altLang="fr-FR" sz="2800" dirty="0" smtClean="0">
              <a:latin typeface="+mn-lt"/>
            </a:endParaRPr>
          </a:p>
          <a:p>
            <a:pPr algn="l" rtl="0">
              <a:lnSpc>
                <a:spcPct val="90000"/>
              </a:lnSpc>
            </a:pPr>
            <a:r>
              <a:rPr lang="es" sz="2800" b="0" i="0" u="none" baseline="0">
                <a:latin typeface="+mn-lt"/>
              </a:rPr>
              <a:t>Riesgos biológicos</a:t>
            </a:r>
          </a:p>
          <a:p>
            <a:pPr algn="l" rtl="0">
              <a:lnSpc>
                <a:spcPct val="90000"/>
              </a:lnSpc>
            </a:pPr>
            <a:endParaRPr lang="es" altLang="fr-FR" sz="2800" dirty="0" smtClean="0">
              <a:latin typeface="+mn-lt"/>
            </a:endParaRPr>
          </a:p>
          <a:p>
            <a:pPr algn="l" rtl="0">
              <a:lnSpc>
                <a:spcPct val="90000"/>
              </a:lnSpc>
            </a:pPr>
            <a:r>
              <a:rPr lang="es" sz="2800" b="0" i="0" u="none" baseline="0">
                <a:latin typeface="+mn-lt"/>
              </a:rPr>
              <a:t>Riesgos psicosociales</a:t>
            </a:r>
          </a:p>
        </p:txBody>
      </p:sp>
      <p:pic>
        <p:nvPicPr>
          <p:cNvPr id="18437" name="Image 14" descr="silhouet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50" y="990531"/>
            <a:ext cx="923598" cy="9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554" y="2780928"/>
            <a:ext cx="13779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226893"/>
            <a:ext cx="1803697" cy="178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sz="1000" b="0" i="0" u="none" baseline="0"/>
              <a:t>Kit de integración H3SE - TCG 2.1 – Nuestros grandes riesgos H3SE – V2</a:t>
            </a:r>
            <a:endParaRPr lang="es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6C184073-3545-294A-8BFE-60A66796F4A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0482" name="Titre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218488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es" sz="2200" b="1" i="0" u="none" cap="none" baseline="0">
                <a:solidFill>
                  <a:srgbClr val="A90025"/>
                </a:solidFill>
                <a:cs typeface="Arial" charset="0"/>
              </a:rPr>
              <a:t>SEGURIDAD</a:t>
            </a:r>
            <a:r>
              <a:rPr lang="es" sz="2200" b="0" i="0" u="none" cap="none" baseline="0">
                <a:solidFill>
                  <a:srgbClr val="A90025"/>
                </a:solidFill>
                <a:cs typeface="Arial" charset="0"/>
              </a:rPr>
              <a:t> </a:t>
            </a:r>
          </a:p>
        </p:txBody>
      </p:sp>
      <p:sp>
        <p:nvSpPr>
          <p:cNvPr id="20483" name="Espace réservé du texte 27"/>
          <p:cNvSpPr txBox="1">
            <a:spLocks/>
          </p:cNvSpPr>
          <p:nvPr/>
        </p:nvSpPr>
        <p:spPr bwMode="auto">
          <a:xfrm>
            <a:off x="250825" y="1412776"/>
            <a:ext cx="5122863" cy="40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lang="es" b="0" i="0" u="none" baseline="0">
                <a:latin typeface="+mn-lt"/>
              </a:rPr>
              <a:t>Seguridad en el puesto de trabajo</a:t>
            </a:r>
          </a:p>
          <a:p>
            <a:pPr lvl="1" algn="l" rtl="0">
              <a:lnSpc>
                <a:spcPct val="90000"/>
              </a:lnSpc>
            </a:pPr>
            <a:r>
              <a:rPr lang="es" sz="1600" b="0" i="0" u="none" baseline="0"/>
              <a:t>desplazamiento, caídas, herramientas, manutención</a:t>
            </a:r>
          </a:p>
          <a:p>
            <a:pPr lvl="1" algn="l" rtl="0">
              <a:lnSpc>
                <a:spcPct val="90000"/>
              </a:lnSpc>
            </a:pPr>
            <a:endParaRPr lang="es" altLang="fr-FR" sz="1500" dirty="0" smtClean="0"/>
          </a:p>
          <a:p>
            <a:pPr lvl="1" algn="l" rtl="0">
              <a:lnSpc>
                <a:spcPct val="90000"/>
              </a:lnSpc>
            </a:pPr>
            <a:endParaRPr lang="es" altLang="fr-FR" sz="1500" dirty="0"/>
          </a:p>
          <a:p>
            <a:pPr lvl="1" algn="l" rtl="0">
              <a:lnSpc>
                <a:spcPct val="90000"/>
              </a:lnSpc>
            </a:pPr>
            <a:endParaRPr lang="es" altLang="fr-FR" sz="1500" dirty="0"/>
          </a:p>
          <a:p>
            <a:pPr lvl="1" algn="l" rtl="0">
              <a:lnSpc>
                <a:spcPct val="90000"/>
              </a:lnSpc>
            </a:pPr>
            <a:endParaRPr lang="es" altLang="fr-FR" sz="1500" dirty="0" smtClean="0"/>
          </a:p>
          <a:p>
            <a:pPr lvl="1" algn="l" rtl="0">
              <a:lnSpc>
                <a:spcPct val="90000"/>
              </a:lnSpc>
            </a:pPr>
            <a:endParaRPr lang="es" altLang="fr-FR" sz="1500" dirty="0"/>
          </a:p>
          <a:p>
            <a:pPr lvl="1" algn="l" rtl="0">
              <a:lnSpc>
                <a:spcPct val="90000"/>
              </a:lnSpc>
            </a:pPr>
            <a:endParaRPr lang="es" altLang="fr-FR" sz="1500" dirty="0"/>
          </a:p>
          <a:p>
            <a:pPr algn="l" rtl="0">
              <a:lnSpc>
                <a:spcPct val="90000"/>
              </a:lnSpc>
            </a:pPr>
            <a:r>
              <a:rPr lang="es" b="0" i="0" u="none" baseline="0">
                <a:latin typeface="+mn-lt"/>
              </a:rPr>
              <a:t>Seguridad relacionada con el funcionamiento de las instalaciones y el procedimiento</a:t>
            </a:r>
            <a:endParaRPr lang="es" altLang="fr-FR" dirty="0">
              <a:latin typeface="+mn-lt"/>
            </a:endParaRPr>
          </a:p>
          <a:p>
            <a:pPr lvl="1" algn="l" rtl="0">
              <a:lnSpc>
                <a:spcPct val="90000"/>
              </a:lnSpc>
            </a:pPr>
            <a:r>
              <a:rPr lang="es" sz="1500" b="0" i="0" u="none" baseline="0"/>
              <a:t>Incendios, explosiones, fugas tóxicas, riesgos naturales</a:t>
            </a:r>
            <a:endParaRPr lang="es" altLang="fr-FR" sz="1500" dirty="0"/>
          </a:p>
        </p:txBody>
      </p:sp>
      <p:pic>
        <p:nvPicPr>
          <p:cNvPr id="20484" name="Picture 10" descr="The Buncefield fire as it looked on Sunday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266" y="3319386"/>
            <a:ext cx="3020771" cy="21600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04" y="787456"/>
            <a:ext cx="3032099" cy="21600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sz="1000" b="0" i="0" u="none" baseline="0"/>
              <a:t>Kit de integración H3SE - TCG 2.1 – Nuestros grandes riesgos H3SE – V2</a:t>
            </a:r>
            <a:endParaRPr lang="es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74DF097C-C572-1044-B546-3D09A8E214D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1506" name="Titre 1"/>
          <p:cNvSpPr>
            <a:spLocks noGrp="1"/>
          </p:cNvSpPr>
          <p:nvPr>
            <p:ph type="title"/>
          </p:nvPr>
        </p:nvSpPr>
        <p:spPr bwMode="auto">
          <a:xfrm>
            <a:off x="369888" y="274638"/>
            <a:ext cx="8218487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es" sz="2200" b="1" i="0" u="none" cap="none" baseline="0">
                <a:solidFill>
                  <a:srgbClr val="A90025"/>
                </a:solidFill>
                <a:cs typeface="Arial" charset="0"/>
              </a:rPr>
              <a:t>PROTECCIÓN  </a:t>
            </a:r>
            <a:r>
              <a:rPr lang="es" b="0" i="0" u="none" cap="none" baseline="0">
                <a:solidFill>
                  <a:srgbClr val="A90025"/>
                </a:solidFill>
                <a:cs typeface="Arial" charset="0"/>
              </a:rPr>
              <a:t>  </a:t>
            </a:r>
          </a:p>
        </p:txBody>
      </p:sp>
      <p:sp>
        <p:nvSpPr>
          <p:cNvPr id="21507" name="Espace réservé du texte 8"/>
          <p:cNvSpPr txBox="1">
            <a:spLocks/>
          </p:cNvSpPr>
          <p:nvPr/>
        </p:nvSpPr>
        <p:spPr bwMode="auto">
          <a:xfrm>
            <a:off x="369888" y="1187456"/>
            <a:ext cx="5986462" cy="349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lang="es" b="0" i="0" u="none" baseline="0">
                <a:latin typeface="+mn-lt"/>
              </a:rPr>
              <a:t>Protección: acciones dolosas intencionadas</a:t>
            </a:r>
          </a:p>
          <a:p>
            <a:pPr lvl="1" algn="l" rtl="0">
              <a:lnSpc>
                <a:spcPct val="90000"/>
              </a:lnSpc>
            </a:pPr>
            <a:r>
              <a:rPr lang="es" sz="1700" b="0" i="0" u="none" baseline="0"/>
              <a:t>La protección se centra, en particular, en proteger a las personas, los bienes y la información</a:t>
            </a:r>
          </a:p>
          <a:p>
            <a:pPr lvl="1" algn="l" rtl="0">
              <a:lnSpc>
                <a:spcPct val="90000"/>
              </a:lnSpc>
            </a:pPr>
            <a:r>
              <a:rPr lang="es" sz="1700" b="0" i="0" u="none" baseline="0"/>
              <a:t>Contra un peligro o una amenaza malintencionada</a:t>
            </a:r>
          </a:p>
          <a:p>
            <a:pPr algn="l" rtl="0">
              <a:lnSpc>
                <a:spcPct val="90000"/>
              </a:lnSpc>
            </a:pPr>
            <a:endParaRPr lang="es" altLang="fr-FR" dirty="0" smtClean="0">
              <a:latin typeface="+mn-lt"/>
            </a:endParaRPr>
          </a:p>
          <a:p>
            <a:pPr algn="l" rtl="0">
              <a:lnSpc>
                <a:spcPct val="90000"/>
              </a:lnSpc>
            </a:pPr>
            <a:r>
              <a:rPr lang="es" b="0" i="0" u="none" baseline="0">
                <a:latin typeface="+mn-lt"/>
              </a:rPr>
              <a:t>Vocabulario</a:t>
            </a:r>
            <a:endParaRPr lang="es" altLang="fr-FR" dirty="0">
              <a:latin typeface="+mn-lt"/>
            </a:endParaRPr>
          </a:p>
          <a:p>
            <a:pPr lvl="1" algn="l" rtl="0">
              <a:lnSpc>
                <a:spcPct val="90000"/>
              </a:lnSpc>
            </a:pPr>
            <a:r>
              <a:rPr lang="es" sz="1700" b="0" i="0" u="none" baseline="0"/>
              <a:t>Seguridad: accidentes (no intencionados)</a:t>
            </a:r>
          </a:p>
          <a:p>
            <a:pPr lvl="1" algn="l" rtl="0">
              <a:lnSpc>
                <a:spcPct val="90000"/>
              </a:lnSpc>
            </a:pPr>
            <a:r>
              <a:rPr lang="es" sz="1700" b="0" i="0" u="none" baseline="0"/>
              <a:t>Protección: acciones dolosas intencionadas</a:t>
            </a:r>
          </a:p>
          <a:p>
            <a:pPr lvl="1" algn="l" rtl="0">
              <a:lnSpc>
                <a:spcPct val="90000"/>
              </a:lnSpc>
            </a:pPr>
            <a:r>
              <a:rPr lang="es" sz="1700" b="0" i="0" u="none" baseline="0"/>
              <a:t>Atención al inglés</a:t>
            </a:r>
          </a:p>
          <a:p>
            <a:pPr lvl="2" algn="l" rtl="0">
              <a:lnSpc>
                <a:spcPct val="90000"/>
              </a:lnSpc>
            </a:pPr>
            <a:r>
              <a:rPr lang="es" sz="1500" b="0" i="0" u="none" baseline="0"/>
              <a:t>Seguridad </a:t>
            </a:r>
            <a:r>
              <a:rPr lang="es" sz="1500" b="0" i="0" u="none" baseline="0">
                <a:sym typeface="Wingdings" charset="2"/>
              </a:rPr>
              <a:t> safety    / Protección </a:t>
            </a:r>
            <a:r>
              <a:rPr lang="es" sz="1500" b="0" i="0" u="none" baseline="0"/>
              <a:t> </a:t>
            </a:r>
            <a:r>
              <a:rPr lang="es" sz="1500" b="0" i="0" u="none" baseline="0">
                <a:sym typeface="Wingdings" charset="2"/>
              </a:rPr>
              <a:t> security</a:t>
            </a:r>
            <a:endParaRPr lang="es" altLang="fr-FR" sz="1500" dirty="0"/>
          </a:p>
          <a:p>
            <a:pPr algn="l" rtl="0">
              <a:lnSpc>
                <a:spcPct val="90000"/>
              </a:lnSpc>
            </a:pPr>
            <a:endParaRPr lang="es" altLang="fr-FR" sz="1900" dirty="0"/>
          </a:p>
        </p:txBody>
      </p:sp>
      <p:pic>
        <p:nvPicPr>
          <p:cNvPr id="21508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47" y="4477805"/>
            <a:ext cx="176907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10" y="2460141"/>
            <a:ext cx="1769079" cy="171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60" y="808161"/>
            <a:ext cx="1724629" cy="123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sz="1000" b="0" i="0" u="none" baseline="0"/>
              <a:t>Kit de integración H3SE - TCG 2.1 – Nuestros grandes riesgos H3SE – V2</a:t>
            </a:r>
            <a:endParaRPr lang="es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3110CD2F-0BB1-0E41-8C45-B1496FF16AFB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77813" y="274638"/>
            <a:ext cx="8218487" cy="490537"/>
          </a:xfrm>
        </p:spPr>
        <p:txBody>
          <a:bodyPr/>
          <a:lstStyle/>
          <a:p>
            <a:pPr algn="l" rtl="0">
              <a:defRPr/>
            </a:pPr>
            <a:r>
              <a:rPr lang="es" sz="2200" b="1" i="0" u="none" baseline="0"/>
              <a:t>Medio ambiente</a:t>
            </a:r>
          </a:p>
        </p:txBody>
      </p:sp>
      <p:sp>
        <p:nvSpPr>
          <p:cNvPr id="22531" name="Espace réservé du texte 28"/>
          <p:cNvSpPr txBox="1">
            <a:spLocks/>
          </p:cNvSpPr>
          <p:nvPr/>
        </p:nvSpPr>
        <p:spPr bwMode="auto">
          <a:xfrm>
            <a:off x="277814" y="1053207"/>
            <a:ext cx="6076387" cy="511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6325" indent="-1714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lang="es" b="0" i="0" u="none" baseline="0">
                <a:latin typeface="+mn-lt"/>
              </a:rPr>
              <a:t>Riesgo para el medio ambiente relacionado con el funcionamiento de las instalaciones y el procedimiento (tecnológico)</a:t>
            </a: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endParaRPr lang="es" altLang="fr-FR" dirty="0">
              <a:latin typeface="+mn-lt"/>
            </a:endParaRP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lang="es" b="0" i="0" u="none" baseline="0">
                <a:latin typeface="+mn-lt"/>
              </a:rPr>
              <a:t>Emisiones al aire / agua</a:t>
            </a: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endParaRPr lang="es" altLang="fr-FR" dirty="0">
              <a:latin typeface="+mn-lt"/>
            </a:endParaRP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lang="es" b="0" i="0" u="none" baseline="0">
                <a:latin typeface="+mn-lt"/>
              </a:rPr>
              <a:t>Contaminación de suelos</a:t>
            </a: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endParaRPr lang="es" altLang="fr-FR" dirty="0">
              <a:latin typeface="+mn-lt"/>
            </a:endParaRP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lang="es" b="0" i="0" u="none" baseline="0">
                <a:latin typeface="+mn-lt"/>
              </a:rPr>
              <a:t>Residuos</a:t>
            </a: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endParaRPr lang="es" altLang="fr-FR" dirty="0">
              <a:latin typeface="+mn-lt"/>
            </a:endParaRP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lang="es" b="0" i="0" u="none" baseline="0">
                <a:latin typeface="+mn-lt"/>
              </a:rPr>
              <a:t>Cambio climático</a:t>
            </a:r>
            <a:endParaRPr lang="es" altLang="fr-FR" dirty="0">
              <a:latin typeface="+mn-lt"/>
            </a:endParaRPr>
          </a:p>
        </p:txBody>
      </p:sp>
      <p:pic>
        <p:nvPicPr>
          <p:cNvPr id="11" name="Picture 1" descr="Z:\Laurent\Formation AMO\Photos\DSCN19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9526" y="3547495"/>
            <a:ext cx="1778324" cy="126189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2533" name="Picture 8" descr="Photo dechet 25-04-2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201" y="4889342"/>
            <a:ext cx="1848974" cy="127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Image 15" descr="totalakpo10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408" y="2041610"/>
            <a:ext cx="920559" cy="139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66" y="530433"/>
            <a:ext cx="2146842" cy="1431228"/>
          </a:xfrm>
          <a:prstGeom prst="rect">
            <a:avLst/>
          </a:prstGeom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sz="1000" b="0" i="0" u="none" baseline="0"/>
              <a:t>Kit de integración H3SE - TCG 2.1 – Nuestros grandes riesgos H3SE – V2</a:t>
            </a:r>
            <a:endParaRPr lang="es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/>
              <a:t>Cuestiones de Sociedad</a:t>
            </a:r>
          </a:p>
        </p:txBody>
      </p:sp>
      <p:sp>
        <p:nvSpPr>
          <p:cNvPr id="23554" name="Espace réservé du numéro de diapositive 8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72001B4-81B2-6C45-AE6F-46ED4529B38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3555" name="Rectangle 1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054100"/>
            <a:ext cx="6573838" cy="4823172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s" b="0" i="0" u="none" baseline="0">
                <a:cs typeface="Arial" charset="0"/>
              </a:rPr>
              <a:t>Tener en cuenta el impacto en la sociedad civil </a:t>
            </a:r>
            <a:r>
              <a:rPr lang="es">
                <a:cs typeface="Arial" charset="0"/>
              </a:rPr>
              <a:t/>
            </a:r>
            <a:br>
              <a:rPr lang="es">
                <a:cs typeface="Arial" charset="0"/>
              </a:rPr>
            </a:br>
            <a:r>
              <a:rPr lang="es" b="0" i="0" u="none" baseline="0">
                <a:cs typeface="Arial" charset="0"/>
              </a:rPr>
              <a:t>y las poblaciones locales.</a:t>
            </a:r>
          </a:p>
          <a:p>
            <a:pPr algn="l" rtl="0">
              <a:lnSpc>
                <a:spcPct val="80000"/>
              </a:lnSpc>
            </a:pPr>
            <a:endParaRPr lang="es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es" b="0" i="0" u="none" baseline="0">
                <a:cs typeface="Arial" charset="0"/>
              </a:rPr>
              <a:t>Países desarrollados</a:t>
            </a:r>
          </a:p>
          <a:p>
            <a:pPr lvl="1" algn="l" rtl="0">
              <a:lnSpc>
                <a:spcPct val="80000"/>
              </a:lnSpc>
            </a:pPr>
            <a:r>
              <a:rPr lang="es" sz="1500" b="0" i="0" u="none" baseline="0">
                <a:cs typeface="Arial" charset="0"/>
              </a:rPr>
              <a:t>Aversión al riesgo: efectos devastadores de los accidentes industriales</a:t>
            </a:r>
          </a:p>
          <a:p>
            <a:pPr lvl="1" algn="l" rtl="0">
              <a:lnSpc>
                <a:spcPct val="80000"/>
              </a:lnSpc>
            </a:pPr>
            <a:r>
              <a:rPr lang="es" sz="1500" b="0" i="0" u="none" baseline="0">
                <a:cs typeface="Arial" charset="0"/>
              </a:rPr>
              <a:t>Mala imagen de la industria petrolífera</a:t>
            </a:r>
          </a:p>
          <a:p>
            <a:pPr lvl="1" algn="l" rtl="0">
              <a:lnSpc>
                <a:spcPct val="80000"/>
              </a:lnSpc>
            </a:pPr>
            <a:r>
              <a:rPr lang="es" sz="1500" b="0" i="0" u="none" baseline="0">
                <a:cs typeface="Arial" charset="0"/>
              </a:rPr>
              <a:t>Poder de las asociaciones / ONG</a:t>
            </a:r>
          </a:p>
          <a:p>
            <a:pPr algn="l" rtl="0">
              <a:lnSpc>
                <a:spcPct val="80000"/>
              </a:lnSpc>
            </a:pPr>
            <a:endParaRPr lang="es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es" b="0" i="0" u="none" baseline="0">
                <a:cs typeface="Arial" charset="0"/>
              </a:rPr>
              <a:t>Países en vías de desarrollo</a:t>
            </a:r>
          </a:p>
          <a:p>
            <a:pPr lvl="1" algn="l" rtl="0">
              <a:lnSpc>
                <a:spcPct val="80000"/>
              </a:lnSpc>
            </a:pPr>
            <a:r>
              <a:rPr lang="es" sz="1500" b="0" i="0" u="none" baseline="0">
                <a:cs typeface="Arial" charset="0"/>
              </a:rPr>
              <a:t>Brecha de riqueza entre nuestros proyectos y las comunidades que los acogen</a:t>
            </a:r>
          </a:p>
          <a:p>
            <a:pPr lvl="1" algn="l" rtl="0">
              <a:lnSpc>
                <a:spcPct val="80000"/>
              </a:lnSpc>
            </a:pPr>
            <a:r>
              <a:rPr lang="es" sz="1500" b="0" i="0" u="none" baseline="0">
                <a:cs typeface="Arial" charset="0"/>
              </a:rPr>
              <a:t>Riqueza del petróleo no redistribuida entre las poblaciones</a:t>
            </a:r>
          </a:p>
          <a:p>
            <a:pPr lvl="1" algn="l" rtl="0">
              <a:lnSpc>
                <a:spcPct val="80000"/>
              </a:lnSpc>
            </a:pPr>
            <a:r>
              <a:rPr lang="es" sz="1500" b="0" i="0" u="none" baseline="0">
                <a:cs typeface="Arial" charset="0"/>
              </a:rPr>
              <a:t>Una industria muy poco movilizadora de mano de obra</a:t>
            </a:r>
          </a:p>
          <a:p>
            <a:pPr lvl="1" algn="l" rtl="0">
              <a:lnSpc>
                <a:spcPct val="80000"/>
              </a:lnSpc>
            </a:pPr>
            <a:r>
              <a:rPr lang="es" sz="1500" b="0" i="0" u="none" baseline="0">
                <a:cs typeface="Arial" charset="0"/>
              </a:rPr>
              <a:t>Numerosos expatriados</a:t>
            </a:r>
            <a:endParaRPr lang="es" altLang="fr-FR" sz="1500" dirty="0">
              <a:cs typeface="Arial" charset="0"/>
            </a:endParaRPr>
          </a:p>
        </p:txBody>
      </p:sp>
      <p:pic>
        <p:nvPicPr>
          <p:cNvPr id="2355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9" y="1628800"/>
            <a:ext cx="146367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sz="1000" b="0" i="0" u="none" baseline="0"/>
              <a:t>Kit de integración H3SE - TCG 2.1 – Nuestros grandes riesgos H3SE – V2</a:t>
            </a:r>
            <a:endParaRPr lang="es" altLang="fr-FR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/>
          <a:srcRect l="20081" t="23625" r="17904" b="18568"/>
          <a:stretch>
            <a:fillRect/>
          </a:stretch>
        </p:blipFill>
        <p:spPr bwMode="auto">
          <a:xfrm>
            <a:off x="4128034" y="4437112"/>
            <a:ext cx="2427142" cy="18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4D8C4454-9BC8-5449-B40D-30A0723FA1B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4419600"/>
            <a:ext cx="2030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71" descr="DSCN4556.JPG"/>
          <p:cNvPicPr>
            <a:picLocks noChangeAspect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/>
          <a:stretch>
            <a:fillRect/>
          </a:stretch>
        </p:blipFill>
        <p:spPr bwMode="auto">
          <a:xfrm>
            <a:off x="5846763" y="490538"/>
            <a:ext cx="30622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 descr="The Buncefield fire as it looked on Sunday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03238"/>
            <a:ext cx="2720975" cy="1905000"/>
          </a:xfrm>
          <a:prstGeom prst="rect">
            <a:avLst/>
          </a:prstGeom>
          <a:noFill/>
          <a:ln>
            <a:noFill/>
          </a:ln>
          <a:effectLst>
            <a:outerShdw dist="38100" dir="10800000" algn="r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6"/>
          <a:stretch>
            <a:fillRect/>
          </a:stretch>
        </p:blipFill>
        <p:spPr bwMode="auto">
          <a:xfrm>
            <a:off x="3863975" y="2425700"/>
            <a:ext cx="2460625" cy="197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5" descr="pistolet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4391025"/>
            <a:ext cx="2138362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ZoneTexte 19"/>
          <p:cNvSpPr txBox="1">
            <a:spLocks noChangeArrowheads="1"/>
          </p:cNvSpPr>
          <p:nvPr/>
        </p:nvSpPr>
        <p:spPr bwMode="auto">
          <a:xfrm>
            <a:off x="93663" y="2052638"/>
            <a:ext cx="2751137" cy="338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sz="1600" b="1" i="0" u="none" baseline="0">
                <a:latin typeface="Arial Narrow" charset="0"/>
              </a:rPr>
              <a:t>Fuegos, explosiones</a:t>
            </a:r>
          </a:p>
        </p:txBody>
      </p:sp>
      <p:sp>
        <p:nvSpPr>
          <p:cNvPr id="25609" name="ZoneTexte 21"/>
          <p:cNvSpPr txBox="1">
            <a:spLocks noChangeArrowheads="1"/>
          </p:cNvSpPr>
          <p:nvPr/>
        </p:nvSpPr>
        <p:spPr bwMode="auto">
          <a:xfrm>
            <a:off x="5875338" y="2019300"/>
            <a:ext cx="2581275" cy="3381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sz="1600" b="1" i="0" u="none" baseline="0">
                <a:latin typeface="Arial Narrow" charset="0"/>
              </a:rPr>
              <a:t>Transporte</a:t>
            </a:r>
            <a:r>
              <a:rPr lang="es" sz="1600" b="0" i="0" u="none" baseline="0">
                <a:latin typeface="Arial Narrow" charset="0"/>
              </a:rPr>
              <a:t> </a:t>
            </a:r>
          </a:p>
        </p:txBody>
      </p:sp>
      <p:sp>
        <p:nvSpPr>
          <p:cNvPr id="25610" name="ZoneTexte 24"/>
          <p:cNvSpPr txBox="1">
            <a:spLocks noChangeArrowheads="1"/>
          </p:cNvSpPr>
          <p:nvPr/>
        </p:nvSpPr>
        <p:spPr bwMode="auto">
          <a:xfrm>
            <a:off x="3808413" y="4084638"/>
            <a:ext cx="2516187" cy="3365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sz="1600" b="1" i="0" u="none" baseline="0">
                <a:latin typeface="Arial Narrow" charset="0"/>
              </a:rPr>
              <a:t>Elevación</a:t>
            </a:r>
          </a:p>
        </p:txBody>
      </p:sp>
      <p:sp>
        <p:nvSpPr>
          <p:cNvPr id="25611" name="ZoneTexte 26"/>
          <p:cNvSpPr txBox="1">
            <a:spLocks noChangeArrowheads="1"/>
          </p:cNvSpPr>
          <p:nvPr/>
        </p:nvSpPr>
        <p:spPr bwMode="auto">
          <a:xfrm>
            <a:off x="46038" y="5895975"/>
            <a:ext cx="2143125" cy="3397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sz="1600" b="1" i="0" u="none" baseline="0">
                <a:latin typeface="Arial Narrow" charset="0"/>
              </a:rPr>
              <a:t>Trabajos peligrosos</a:t>
            </a:r>
          </a:p>
        </p:txBody>
      </p:sp>
      <p:sp>
        <p:nvSpPr>
          <p:cNvPr id="25612" name="ZoneTexte 27"/>
          <p:cNvSpPr txBox="1">
            <a:spLocks noChangeArrowheads="1"/>
          </p:cNvSpPr>
          <p:nvPr/>
        </p:nvSpPr>
        <p:spPr bwMode="auto">
          <a:xfrm>
            <a:off x="2241550" y="5937250"/>
            <a:ext cx="2014538" cy="3206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sz="1500" b="1" i="0" u="none" baseline="0">
                <a:latin typeface="Arial Narrow" charset="0"/>
              </a:rPr>
              <a:t>Contaminaciones</a:t>
            </a:r>
          </a:p>
        </p:txBody>
      </p:sp>
      <p:pic>
        <p:nvPicPr>
          <p:cNvPr id="256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90538"/>
            <a:ext cx="274955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ZoneTexte 19"/>
          <p:cNvSpPr txBox="1">
            <a:spLocks noChangeArrowheads="1"/>
          </p:cNvSpPr>
          <p:nvPr/>
        </p:nvSpPr>
        <p:spPr bwMode="auto">
          <a:xfrm>
            <a:off x="2987675" y="2020888"/>
            <a:ext cx="2749550" cy="338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sz="1600" b="1" i="0" u="none" baseline="0">
                <a:latin typeface="Arial Narrow" charset="0"/>
              </a:rPr>
              <a:t>Fugas</a:t>
            </a:r>
          </a:p>
        </p:txBody>
      </p:sp>
      <p:sp>
        <p:nvSpPr>
          <p:cNvPr id="25615" name="ZoneTexte 31"/>
          <p:cNvSpPr txBox="1">
            <a:spLocks noChangeArrowheads="1"/>
          </p:cNvSpPr>
          <p:nvPr/>
        </p:nvSpPr>
        <p:spPr bwMode="auto">
          <a:xfrm>
            <a:off x="4300538" y="5927725"/>
            <a:ext cx="2165350" cy="3381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sz="1600" b="1" i="0" u="none" baseline="0">
                <a:latin typeface="Arial Narrow" charset="0"/>
              </a:rPr>
              <a:t>Saqueos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91275" y="2430463"/>
            <a:ext cx="2474913" cy="198913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5617" name="ZoneTexte 25"/>
          <p:cNvSpPr txBox="1">
            <a:spLocks noChangeArrowheads="1"/>
          </p:cNvSpPr>
          <p:nvPr/>
        </p:nvSpPr>
        <p:spPr bwMode="auto">
          <a:xfrm>
            <a:off x="6350000" y="4090988"/>
            <a:ext cx="2516188" cy="3397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sz="1600" b="1" i="0" u="none" baseline="0">
                <a:latin typeface="Arial Narrow" charset="0"/>
              </a:rPr>
              <a:t>Vehículos ligeros</a:t>
            </a:r>
          </a:p>
        </p:txBody>
      </p:sp>
      <p:pic>
        <p:nvPicPr>
          <p:cNvPr id="25618" name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2430463"/>
            <a:ext cx="1390650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ZoneTexte 22"/>
          <p:cNvSpPr txBox="1">
            <a:spLocks noChangeArrowheads="1"/>
          </p:cNvSpPr>
          <p:nvPr/>
        </p:nvSpPr>
        <p:spPr bwMode="auto">
          <a:xfrm>
            <a:off x="46038" y="4037013"/>
            <a:ext cx="1404937" cy="30638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sz="1400" b="1" i="0" u="none" baseline="0">
                <a:latin typeface="Arial Narrow" charset="0"/>
              </a:rPr>
              <a:t>Riesgos naturales</a:t>
            </a:r>
          </a:p>
        </p:txBody>
      </p:sp>
      <p:pic>
        <p:nvPicPr>
          <p:cNvPr id="25620" name="Imag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78338"/>
            <a:ext cx="2382837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1" name="ZoneTexte 31"/>
          <p:cNvSpPr txBox="1">
            <a:spLocks noChangeArrowheads="1"/>
          </p:cNvSpPr>
          <p:nvPr/>
        </p:nvSpPr>
        <p:spPr bwMode="auto">
          <a:xfrm>
            <a:off x="6532563" y="5907088"/>
            <a:ext cx="2366962" cy="338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sz="1600" b="1" i="0" u="none" baseline="0">
                <a:latin typeface="Arial Narrow" charset="0"/>
              </a:rPr>
              <a:t>Carretillas</a:t>
            </a:r>
          </a:p>
        </p:txBody>
      </p:sp>
      <p:pic>
        <p:nvPicPr>
          <p:cNvPr id="25622" name="Picture 2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2487613"/>
            <a:ext cx="22574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3" name="ZoneTexte 22"/>
          <p:cNvSpPr txBox="1">
            <a:spLocks noChangeArrowheads="1"/>
          </p:cNvSpPr>
          <p:nvPr/>
        </p:nvSpPr>
        <p:spPr bwMode="auto">
          <a:xfrm>
            <a:off x="1550988" y="4073525"/>
            <a:ext cx="2257425" cy="3381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sz="1600" b="1" i="0" u="none" baseline="0">
                <a:latin typeface="Arial Narrow" charset="0"/>
              </a:rPr>
              <a:t>Atracos</a:t>
            </a:r>
          </a:p>
        </p:txBody>
      </p:sp>
      <p:sp>
        <p:nvSpPr>
          <p:cNvPr id="2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sz="1000" b="0" i="0" u="none" baseline="0"/>
              <a:t>Kit de integración H3SE - TCG 2.1 – Nuestros grandes riesgos H3SE – V2</a:t>
            </a:r>
            <a:endParaRPr lang="es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746</TotalTime>
  <Words>985</Words>
  <Application>Microsoft Office PowerPoint</Application>
  <PresentationFormat>Affichage à l'écran (4:3)</PresentationFormat>
  <Paragraphs>204</Paragraphs>
  <Slides>13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fr_total_modele_rouge_fonce</vt:lpstr>
      <vt:lpstr>Nuestros grandes riesgos H3SE</vt:lpstr>
      <vt:lpstr>Los objetivos del módulo</vt:lpstr>
      <vt:lpstr>H3SE - Los ámbitos</vt:lpstr>
      <vt:lpstr>HIGIENE-SALUD</vt:lpstr>
      <vt:lpstr>SEGURIDAD </vt:lpstr>
      <vt:lpstr>PROTECCIÓN    </vt:lpstr>
      <vt:lpstr>Medio ambiente</vt:lpstr>
      <vt:lpstr>Cuestiones de Sociedad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Denise Bedouret</cp:lastModifiedBy>
  <cp:revision>86</cp:revision>
  <dcterms:created xsi:type="dcterms:W3CDTF">2015-09-07T13:13:13Z</dcterms:created>
  <dcterms:modified xsi:type="dcterms:W3CDTF">2017-06-07T19:40:56Z</dcterms:modified>
</cp:coreProperties>
</file>