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AF"/>
    <a:srgbClr val="133C75"/>
    <a:srgbClr val="BD2B0B"/>
    <a:srgbClr val="7ABFC0"/>
    <a:srgbClr val="CAEBEA"/>
    <a:srgbClr val="55DD61"/>
    <a:srgbClr val="3AAFC3"/>
    <a:srgbClr val="FFAA00"/>
    <a:srgbClr val="ABCE36"/>
    <a:srgbClr val="00241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8" autoAdjust="0"/>
    <p:restoredTop sz="94692" autoAdjust="0"/>
  </p:normalViewPr>
  <p:slideViewPr>
    <p:cSldViewPr snapToObjects="1" showGuides="1">
      <p:cViewPr varScale="1">
        <p:scale>
          <a:sx n="102" d="100"/>
          <a:sy n="102" d="100"/>
        </p:scale>
        <p:origin x="-96" y="-156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26C1A-E9C0-3649-8DE0-0F721770D521}" type="datetimeFigureOut">
              <a:rPr lang="fr-FR" smtClean="0"/>
              <a:pPr/>
              <a:t>21/09/2017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351CB-C7E3-8F4F-AA6E-DB407BF173D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562076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6820A-C1B1-9944-A68D-DA5B884778EE}" type="datetimeFigureOut">
              <a:rPr lang="fr-FR" smtClean="0"/>
              <a:pPr/>
              <a:t>21/09/2017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BCA58-F001-2A42-AB6A-B366B18E47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72108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A0273-4F73-8248-9E45-11F223BA86E7}" type="slidenum">
              <a:rPr lang="fr-FR" altLang="fr-FR" smtClean="0"/>
              <a:pPr/>
              <a:t>2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554186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174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F45D071-0EEC-6149-A8E5-094D9CED103A}" type="slidenum">
              <a:rPr lang="fr-FR" altLang="fr-FR">
                <a:latin typeface="Calibri" charset="0"/>
              </a:rPr>
              <a:pPr/>
              <a:t>3</a:t>
            </a:fld>
            <a:endParaRPr lang="fr-FR" altLang="fr-FR"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8179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Risques chimiques :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Certaines substances provoquent des maladies graves, voire mortelles</a:t>
            </a:r>
          </a:p>
          <a:p>
            <a:pPr marL="171450" lvl="0" indent="-171450">
              <a:buFont typeface="Arial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risque peut être présent sur le site ou sortir du site via les rejets (impact sanitaire) ou la vente de produits</a:t>
            </a:r>
          </a:p>
          <a:p>
            <a:pPr marL="171450" lvl="0" indent="-171450">
              <a:buFont typeface="Arial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risque est différé : il peut se produire 5 à 30 ans après l'exposition</a:t>
            </a:r>
          </a:p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Risques physiques / ergonomiques 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Certains travaux répétitifs, le bruit, les rayonnements, provoquent également des maladies à long terme</a:t>
            </a:r>
          </a:p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Risques biologiques :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Notre mode de vie nous expose à des pandémies</a:t>
            </a:r>
          </a:p>
          <a:p>
            <a:pPr marL="171450" lvl="0" indent="-171450">
              <a:buFont typeface="Arial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Nous sommes présents dans des pays tropicaux</a:t>
            </a:r>
          </a:p>
          <a:p>
            <a:pPr marL="171450" lvl="0" indent="-171450">
              <a:buFont typeface="Arial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Risques industriels spécifiques (légionnelles)</a:t>
            </a:r>
          </a:p>
          <a:p>
            <a:pPr marL="171450" lvl="0" indent="-171450">
              <a:buFont typeface="Arial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Biotechnologies</a:t>
            </a:r>
          </a:p>
          <a:p>
            <a:endParaRPr lang="fr-FR" altLang="fr-FR" dirty="0"/>
          </a:p>
        </p:txBody>
      </p:sp>
      <p:sp>
        <p:nvSpPr>
          <p:cNvPr id="1945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22493DE-4812-914C-B690-87B85E437291}" type="slidenum">
              <a:rPr lang="fr-FR" altLang="fr-FR">
                <a:latin typeface="Calibri" charset="0"/>
              </a:rPr>
              <a:pPr/>
              <a:t>4</a:t>
            </a:fld>
            <a:endParaRPr lang="fr-FR" altLang="fr-FR"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9707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Sécurité au poste de travail : 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gravité variable mais le plus souvent limitée</a:t>
            </a:r>
          </a:p>
          <a:p>
            <a:pPr marL="171450" lvl="0" indent="-171450">
              <a:buFont typeface="Arial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prévention largement développée</a:t>
            </a:r>
          </a:p>
          <a:p>
            <a:pPr marL="171450" lvl="0" indent="-171450">
              <a:buFont typeface="Arial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résultat mesurable</a:t>
            </a:r>
          </a:p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Sécurité liée au fonctionnement des installations et au procédé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conséquences peuvent être catastrophiques</a:t>
            </a:r>
          </a:p>
          <a:p>
            <a:pPr marL="171450" lvl="0" indent="-171450">
              <a:buFont typeface="Arial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ne s'en protège pas individuellement</a:t>
            </a:r>
          </a:p>
          <a:p>
            <a:pPr marL="171450" lvl="0" indent="-171450">
              <a:buFont typeface="Arial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y a un coût élevé associé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A0273-4F73-8248-9E45-11F223BA86E7}" type="slidenum">
              <a:rPr lang="fr-FR" altLang="fr-FR" smtClean="0"/>
              <a:pPr/>
              <a:t>5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321746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Danger ou une menace malveillante :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Criminalité courante, braquage, vols, piratage</a:t>
            </a:r>
          </a:p>
          <a:p>
            <a:pPr marL="171450" lvl="0" indent="-171450">
              <a:buFont typeface="Arial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Troubles sociaux / politiques</a:t>
            </a:r>
          </a:p>
          <a:p>
            <a:pPr marL="171450" lvl="0" indent="-171450">
              <a:buFont typeface="Arial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Terrorisme</a:t>
            </a:r>
          </a:p>
          <a:p>
            <a:pPr marL="171450" lvl="0" indent="-171450">
              <a:buFont typeface="Arial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Sabotage</a:t>
            </a:r>
          </a:p>
          <a:p>
            <a:pPr marL="171450" lvl="0" indent="-171450">
              <a:buFont typeface="Arial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Espionnage</a:t>
            </a:r>
          </a:p>
          <a:p>
            <a:pPr marL="171450" lvl="0" indent="-171450">
              <a:buFont typeface="Arial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Fraude, cybercriminalité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A0273-4F73-8248-9E45-11F223BA86E7}" type="slidenum">
              <a:rPr lang="fr-FR" altLang="fr-FR" smtClean="0"/>
              <a:pPr/>
              <a:t>6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234190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Risque Environnement lié au fonctionnement des installations et au procédé</a:t>
            </a:r>
            <a:endParaRPr lang="fr-F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Marées noires, etc.</a:t>
            </a:r>
            <a:endParaRPr lang="fr-F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Rejets air / eau</a:t>
            </a:r>
            <a:endParaRPr lang="fr-F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Pays développés :</a:t>
            </a:r>
            <a:endParaRPr lang="fr-F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industriels ont fait de très gros progrès, volontairement</a:t>
            </a:r>
            <a:b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 sous la pression réglementaire</a:t>
            </a:r>
            <a:endParaRPr lang="fr-F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pollution industrielle peut être ressentie localement (nuisances plus que pollution)</a:t>
            </a:r>
            <a:endParaRPr lang="fr-F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risque de pollution accidentelle est toujours présent</a:t>
            </a:r>
            <a:endParaRPr lang="fr-F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Pays émergents :</a:t>
            </a:r>
            <a:endParaRPr lang="fr-F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pollution industrielle est encore un réel problème</a:t>
            </a:r>
            <a:endParaRPr lang="fr-F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Pollution des sols</a:t>
            </a:r>
            <a:endParaRPr lang="fr-F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Problème aggravé lorsqu’elle se transmet dans l'eau</a:t>
            </a:r>
            <a:endParaRPr lang="fr-F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L'impact économique potentiel est très important </a:t>
            </a:r>
            <a:endParaRPr lang="fr-F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Déchets</a:t>
            </a:r>
            <a:endParaRPr lang="fr-F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est difficile de trouver des filières pour le traitement des déchets dans certains pays</a:t>
            </a:r>
            <a:endParaRPr lang="fr-F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Changement climatique</a:t>
            </a:r>
            <a:endParaRPr lang="fr-FR" sz="14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gaz à effet de serre sont une problématique des dernières décennies</a:t>
            </a:r>
            <a:endParaRPr lang="fr-F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 planétaire / sujet très médiatisé</a:t>
            </a:r>
            <a:endParaRPr lang="fr-F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Aspect important pour le Groupe</a:t>
            </a:r>
            <a:endParaRPr lang="fr-F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 Mt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</a:t>
            </a:r>
            <a:r>
              <a:rPr lang="fr-FR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patrimonial (≈1/1000ème des émissions mondiales)</a:t>
            </a:r>
            <a:endParaRPr lang="fr-F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600 Mt avec l'impact de nos produits pétroliers (≈ 1/100ème des émissions mondiales)</a:t>
            </a:r>
            <a:endParaRPr lang="fr-F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A0273-4F73-8248-9E45-11F223BA86E7}" type="slidenum">
              <a:rPr lang="fr-FR" altLang="fr-FR" smtClean="0"/>
              <a:pPr/>
              <a:t>7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1894926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A0273-4F73-8248-9E45-11F223BA86E7}" type="slidenum">
              <a:rPr lang="fr-FR" altLang="fr-FR" smtClean="0"/>
              <a:pPr/>
              <a:t>9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1826168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433" y="0"/>
            <a:ext cx="9146433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les styles des sous-titres du masque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TOTAL_LOGO_bandeau_01_haut_T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363225"/>
            <a:ext cx="6084167" cy="8609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365818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>
            <a:noAutofit/>
          </a:bodyPr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Bar graph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267744" y="1418400"/>
            <a:ext cx="4608512" cy="338554"/>
          </a:xfrm>
        </p:spPr>
        <p:txBody>
          <a:bodyPr wrap="square" anchor="t"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dirty="0" smtClean="0"/>
              <a:t>Bar graph </a:t>
            </a:r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Bar graph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Bar graph</a:t>
            </a:r>
            <a:endParaRPr lang="fr-FR" dirty="0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fr-FR" dirty="0" smtClean="0"/>
              <a:t>Ring graph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267744" y="1418400"/>
            <a:ext cx="4608512" cy="338554"/>
          </a:xfrm>
        </p:spPr>
        <p:txBody>
          <a:bodyPr wrap="square" anchor="t" anchorCtr="1">
            <a:spAutoFit/>
          </a:bodyPr>
          <a:lstStyle>
            <a:lvl1pPr algn="ctr">
              <a:spcBef>
                <a:spcPct val="50000"/>
              </a:spcBef>
              <a:buNone/>
              <a:defRPr sz="1600"/>
            </a:lvl1pPr>
          </a:lstStyle>
          <a:p>
            <a:pPr algn="ctr">
              <a:spcBef>
                <a:spcPct val="50000"/>
              </a:spcBef>
            </a:pPr>
            <a:r>
              <a:rPr lang="en-GB" sz="1600" dirty="0" smtClean="0">
                <a:cs typeface="Arial"/>
              </a:rPr>
              <a:t>Ring graph title</a:t>
            </a:r>
            <a:endParaRPr lang="en-GB" sz="1600" dirty="0">
              <a:cs typeface="Arial"/>
            </a:endParaRP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lang="fr-FR" dirty="0" smtClean="0"/>
              <a:t>Table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5768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r>
              <a:rPr lang="en-US" dirty="0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Helvetica"/>
              </a:defRPr>
            </a:lvl1pPr>
          </a:lstStyle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7334251" y="6594478"/>
            <a:ext cx="365125" cy="1588"/>
          </a:xfrm>
          <a:prstGeom prst="line">
            <a:avLst/>
          </a:prstGeom>
          <a:ln w="6350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18488" cy="500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</p:txBody>
      </p:sp>
      <p:pic>
        <p:nvPicPr>
          <p:cNvPr id="11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087" y="6374892"/>
            <a:ext cx="1008000" cy="4021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0" r:id="rId2"/>
    <p:sldLayoutId id="2147483658" r:id="rId3"/>
    <p:sldLayoutId id="2147483659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200" b="1" i="0" kern="1200" cap="all">
          <a:solidFill>
            <a:schemeClr val="accent3">
              <a:lumMod val="75000"/>
            </a:schemeClr>
          </a:solidFill>
          <a:latin typeface="+mj-lt"/>
          <a:ea typeface="+mj-ea"/>
          <a:cs typeface="Arial"/>
        </a:defRPr>
      </a:lvl1pPr>
    </p:titleStyle>
    <p:bodyStyle>
      <a:lvl1pPr marL="285750" indent="-285750" algn="l" defTabSz="4572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447675" indent="-180975" algn="l" defTabSz="5334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Arial"/>
        </a:defRPr>
      </a:lvl2pPr>
      <a:lvl3pPr marL="806450" indent="-180975" algn="l" defTabSz="4572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3pPr>
      <a:lvl4pPr marL="1076325" indent="-171450" algn="l" defTabSz="4572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SzPct val="80000"/>
        <a:buFont typeface="Lucida Grande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Helvetica"/>
        </a:defRPr>
      </a:lvl4pPr>
      <a:lvl5pPr marL="1260000" indent="-180975" algn="l" defTabSz="352425" rtl="0" eaLnBrk="1" latinLnBrk="0" hangingPunct="1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/>
        <a:buNone/>
        <a:defRPr sz="1600" kern="1200">
          <a:solidFill>
            <a:schemeClr val="tx1"/>
          </a:solidFill>
          <a:latin typeface="+mn-lt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http://newsimg.bbc.co.uk/media/images/41115000/jpg/_41115452_fire203afp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http://newsimg.bbc.co.uk/media/images/41115000/jpg/_41115452_fire203afp.jpg" TargetMode="Externa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11" Type="http://schemas.openxmlformats.org/officeDocument/2006/relationships/image" Target="../media/image23.png"/><Relationship Id="rId5" Type="http://schemas.openxmlformats.org/officeDocument/2006/relationships/image" Target="../media/image19.jpeg"/><Relationship Id="rId10" Type="http://schemas.openxmlformats.org/officeDocument/2006/relationships/image" Target="../media/image22.png"/><Relationship Id="rId4" Type="http://schemas.openxmlformats.org/officeDocument/2006/relationships/image" Target="../media/image18.jpeg"/><Relationship Id="rId9" Type="http://schemas.openxmlformats.org/officeDocument/2006/relationships/image" Target="../media/image21.jpe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ea typeface="+mj-ea"/>
              </a:rPr>
              <a:t>Nos grands </a:t>
            </a:r>
            <a:r>
              <a:rPr lang="en-GB" dirty="0" err="1" smtClean="0">
                <a:ea typeface="+mj-ea"/>
              </a:rPr>
              <a:t>risques</a:t>
            </a:r>
            <a:r>
              <a:rPr lang="en-GB" dirty="0" smtClean="0">
                <a:ea typeface="+mj-ea"/>
              </a:rPr>
              <a:t> H3SE</a:t>
            </a:r>
            <a:endParaRPr lang="en-GB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r>
              <a:rPr lang="fr-FR" altLang="fr-FR" dirty="0" smtClean="0">
                <a:cs typeface="Arial" pitchFamily="34" charset="0"/>
              </a:rPr>
              <a:t>Formation Sécurité des Nouveaux Embauchés</a:t>
            </a:r>
          </a:p>
          <a:p>
            <a:pPr eaLnBrk="1" hangingPunct="1"/>
            <a:r>
              <a:rPr lang="fr-FR" altLang="fr-FR" dirty="0" smtClean="0">
                <a:cs typeface="Arial" charset="0"/>
              </a:rPr>
              <a:t>Module </a:t>
            </a:r>
            <a:r>
              <a:rPr lang="fr-FR" altLang="fr-FR" dirty="0">
                <a:cs typeface="Arial" charset="0"/>
              </a:rPr>
              <a:t>TCG 2.1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484188" y="1341438"/>
            <a:ext cx="820896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73050" indent="-2730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285750" lvl="1" indent="-28575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fr-FR" altLang="fr-FR" sz="2000" dirty="0">
                <a:latin typeface="+mn-lt"/>
              </a:rPr>
              <a:t>Travailler sur ces risques est créateur de valeur, cela participe à l’atteinte de l’excellence aussi en terme de qualité, d’image et de lien avec les parties prenantes.</a:t>
            </a:r>
          </a:p>
          <a:p>
            <a:pPr marL="285750" lvl="1" indent="-28575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endParaRPr lang="fr-FR" altLang="fr-FR" sz="2000" dirty="0">
              <a:latin typeface="+mn-lt"/>
            </a:endParaRPr>
          </a:p>
          <a:p>
            <a:pPr marL="285750" lvl="1" indent="-28575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fr-FR" altLang="fr-FR" sz="2000" dirty="0">
                <a:latin typeface="+mn-lt"/>
              </a:rPr>
              <a:t>Ce n’est pas juste un cadre règlementaire, </a:t>
            </a:r>
            <a:r>
              <a:rPr lang="fr-FR" altLang="fr-FR" sz="2000" dirty="0" smtClean="0">
                <a:latin typeface="+mn-lt"/>
              </a:rPr>
              <a:t>ce sont des actions </a:t>
            </a:r>
            <a:r>
              <a:rPr lang="fr-FR" altLang="fr-FR" sz="2000" dirty="0">
                <a:latin typeface="+mn-lt"/>
              </a:rPr>
              <a:t>dont le </a:t>
            </a:r>
            <a:r>
              <a:rPr lang="fr-FR" altLang="fr-FR" sz="2000" dirty="0" smtClean="0">
                <a:latin typeface="+mn-lt"/>
              </a:rPr>
              <a:t>Groupe </a:t>
            </a:r>
            <a:r>
              <a:rPr lang="fr-FR" altLang="fr-FR" sz="2000" dirty="0">
                <a:latin typeface="+mn-lt"/>
              </a:rPr>
              <a:t>bénéficie tous les jours. </a:t>
            </a:r>
          </a:p>
          <a:p>
            <a:pPr marL="285750" lvl="1" indent="-28575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endParaRPr lang="fr-FR" altLang="fr-FR" sz="2000" dirty="0">
              <a:latin typeface="+mn-lt"/>
            </a:endParaRPr>
          </a:p>
          <a:p>
            <a:pPr marL="285750" lvl="1" indent="-28575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fr-FR" altLang="fr-FR" sz="2000" dirty="0">
                <a:latin typeface="+mn-lt"/>
              </a:rPr>
              <a:t>De plus, cela participe à améliorer les pratiques également du reste de l’industrie (en particulier nos partenaires et concurrents proches).</a:t>
            </a:r>
          </a:p>
          <a:p>
            <a:pPr marL="285750" lvl="1" indent="-28575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endParaRPr lang="fr-FR" altLang="fr-FR" sz="2000" dirty="0">
              <a:latin typeface="+mn-lt"/>
            </a:endParaRPr>
          </a:p>
          <a:p>
            <a:pPr marL="285750" lvl="1" indent="-28575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fr-FR" altLang="fr-FR" sz="2000" dirty="0">
                <a:latin typeface="+mn-lt"/>
              </a:rPr>
              <a:t>Maîtriser les risques </a:t>
            </a:r>
            <a:r>
              <a:rPr lang="fr-FR" altLang="fr-FR" sz="2000" dirty="0" smtClean="0">
                <a:latin typeface="+mn-lt"/>
              </a:rPr>
              <a:t>H3SE </a:t>
            </a:r>
            <a:r>
              <a:rPr lang="fr-FR" altLang="fr-FR" sz="2000" dirty="0">
                <a:latin typeface="+mn-lt"/>
              </a:rPr>
              <a:t>influe sur la performance économique de l’entreprise et ses résultats (de nouveaux contrats, </a:t>
            </a:r>
            <a:r>
              <a:rPr lang="is-IS" altLang="fr-FR" sz="2000" dirty="0">
                <a:latin typeface="+mn-lt"/>
              </a:rPr>
              <a:t>…)</a:t>
            </a:r>
            <a:endParaRPr lang="fr-FR" altLang="fr-FR" sz="20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4187" y="36513"/>
            <a:ext cx="8408987" cy="871537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>
              <a:defRPr/>
            </a:pPr>
            <a:r>
              <a:rPr lang="fr-FR" sz="2200" b="1" cap="all" dirty="0">
                <a:solidFill>
                  <a:schemeClr val="accent3">
                    <a:lumMod val="75000"/>
                  </a:schemeClr>
                </a:solidFill>
                <a:latin typeface="+mj-lt"/>
                <a:cs typeface="Arial"/>
              </a:rPr>
              <a:t>Maîtriser </a:t>
            </a:r>
            <a:r>
              <a:rPr lang="fr-FR" sz="2200" b="1" cap="all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Arial"/>
              </a:rPr>
              <a:t>NOS risques H3SE </a:t>
            </a:r>
            <a:r>
              <a:rPr lang="fr-FR" sz="2200" b="1" cap="all" dirty="0">
                <a:solidFill>
                  <a:schemeClr val="accent3">
                    <a:lumMod val="75000"/>
                  </a:schemeClr>
                </a:solidFill>
                <a:latin typeface="+mj-lt"/>
                <a:cs typeface="Arial"/>
              </a:rPr>
              <a:t>: un gain incontestable</a:t>
            </a: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336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1000" dirty="0" smtClean="0"/>
              <a:t>Kit intégration H3SE - TCG 2.1 – Nos grands risques H3SE – V2</a:t>
            </a:r>
            <a:endParaRPr lang="fr-FR" altLang="fr-FR" sz="1000" dirty="0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81328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72001B4-81B2-6C45-AE6F-46ED4529B38E}" type="slidenum">
              <a:rPr lang="fr-FR" altLang="fr-FR" sz="1800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10</a:t>
            </a:fld>
            <a:endParaRPr lang="fr-FR" altLang="fr-FR" dirty="0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oneTexte 6"/>
          <p:cNvSpPr txBox="1">
            <a:spLocks noChangeArrowheads="1"/>
          </p:cNvSpPr>
          <p:nvPr/>
        </p:nvSpPr>
        <p:spPr bwMode="auto">
          <a:xfrm>
            <a:off x="395288" y="1394803"/>
            <a:ext cx="3739902" cy="346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1600" b="1" dirty="0">
                <a:solidFill>
                  <a:srgbClr val="000000"/>
                </a:solidFill>
                <a:ea typeface="Helvetica" charset="0"/>
                <a:cs typeface="Helvetica" charset="0"/>
              </a:rPr>
              <a:t>TRIR</a:t>
            </a:r>
          </a:p>
          <a:p>
            <a:r>
              <a:rPr lang="fr-FR" altLang="fr-FR" sz="1400" i="1" dirty="0">
                <a:solidFill>
                  <a:srgbClr val="000000"/>
                </a:solidFill>
                <a:ea typeface="Helvetica" charset="0"/>
                <a:cs typeface="Helvetica" charset="0"/>
              </a:rPr>
              <a:t>Total </a:t>
            </a:r>
            <a:r>
              <a:rPr lang="fr-FR" altLang="fr-FR" sz="1400" i="1" dirty="0" err="1">
                <a:solidFill>
                  <a:srgbClr val="000000"/>
                </a:solidFill>
                <a:ea typeface="Helvetica" charset="0"/>
                <a:cs typeface="Helvetica" charset="0"/>
              </a:rPr>
              <a:t>Recordable</a:t>
            </a:r>
            <a:r>
              <a:rPr lang="fr-FR" altLang="fr-FR" sz="1400" i="1" dirty="0">
                <a:solidFill>
                  <a:srgbClr val="000000"/>
                </a:solidFill>
                <a:ea typeface="Helvetica" charset="0"/>
                <a:cs typeface="Helvetica" charset="0"/>
              </a:rPr>
              <a:t> </a:t>
            </a:r>
            <a:r>
              <a:rPr lang="fr-FR" altLang="fr-FR" sz="1400" i="1" dirty="0" err="1">
                <a:solidFill>
                  <a:srgbClr val="000000"/>
                </a:solidFill>
                <a:ea typeface="Helvetica" charset="0"/>
                <a:cs typeface="Helvetica" charset="0"/>
              </a:rPr>
              <a:t>Injury</a:t>
            </a:r>
            <a:r>
              <a:rPr lang="fr-FR" altLang="fr-FR" sz="1400" i="1" dirty="0">
                <a:solidFill>
                  <a:srgbClr val="000000"/>
                </a:solidFill>
                <a:ea typeface="Helvetica" charset="0"/>
                <a:cs typeface="Helvetica" charset="0"/>
              </a:rPr>
              <a:t> Rate.</a:t>
            </a:r>
          </a:p>
          <a:p>
            <a:endParaRPr lang="fr-FR" altLang="fr-FR" sz="12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fr-FR" altLang="fr-FR" sz="1600" dirty="0" smtClean="0">
                <a:solidFill>
                  <a:srgbClr val="000000"/>
                </a:solidFill>
                <a:ea typeface="Helvetica" charset="0"/>
                <a:cs typeface="Helvetica" charset="0"/>
              </a:rPr>
              <a:t>Il </a:t>
            </a:r>
            <a:r>
              <a:rPr lang="fr-FR" altLang="fr-FR" sz="1600" dirty="0">
                <a:solidFill>
                  <a:srgbClr val="000000"/>
                </a:solidFill>
                <a:ea typeface="Helvetica" charset="0"/>
                <a:cs typeface="Helvetica" charset="0"/>
              </a:rPr>
              <a:t>s’agit d’un taux de fréquence des accidents, mesurés par millions d’heures travaillées, comme suit :</a:t>
            </a:r>
          </a:p>
          <a:p>
            <a:endParaRPr lang="fr-FR" altLang="fr-FR" sz="24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fr-FR" altLang="fr-FR" sz="1600" dirty="0">
                <a:solidFill>
                  <a:srgbClr val="000000"/>
                </a:solidFill>
                <a:ea typeface="Helvetica" charset="0"/>
                <a:cs typeface="Helvetica" charset="0"/>
              </a:rPr>
              <a:t> </a:t>
            </a:r>
            <a:endParaRPr lang="fr-FR" altLang="fr-FR" sz="24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fr-FR" altLang="fr-FR" sz="1600" dirty="0">
                <a:solidFill>
                  <a:srgbClr val="000000"/>
                </a:solidFill>
                <a:ea typeface="Helvetica" charset="0"/>
                <a:cs typeface="Helvetica" charset="0"/>
              </a:rPr>
              <a:t>Nombre d’accidents avec blessure </a:t>
            </a:r>
            <a:r>
              <a:rPr lang="fr-FR" altLang="fr-FR" sz="1600" dirty="0" smtClean="0">
                <a:solidFill>
                  <a:srgbClr val="000000"/>
                </a:solidFill>
                <a:ea typeface="Helvetica" charset="0"/>
                <a:cs typeface="Helvetica" charset="0"/>
              </a:rPr>
              <a:t>___________________________</a:t>
            </a:r>
            <a:endParaRPr lang="fr-FR" altLang="fr-FR" sz="24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/>
            <a:endParaRPr lang="fr-FR" altLang="fr-FR" sz="16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pPr algn="ctr"/>
            <a:r>
              <a:rPr lang="fr-FR" altLang="fr-FR" sz="1600" dirty="0">
                <a:solidFill>
                  <a:srgbClr val="000000"/>
                </a:solidFill>
                <a:ea typeface="Helvetica" charset="0"/>
                <a:cs typeface="Helvetica" charset="0"/>
              </a:rPr>
              <a:t>millions d’heure travaillées</a:t>
            </a:r>
          </a:p>
          <a:p>
            <a:pPr algn="ctr"/>
            <a:endParaRPr lang="fr-FR" altLang="fr-FR" sz="16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fr-FR" altLang="fr-FR" sz="1100" dirty="0">
                <a:solidFill>
                  <a:srgbClr val="000000"/>
                </a:solidFill>
                <a:ea typeface="Helvetica" charset="0"/>
                <a:cs typeface="Helvetica" charset="0"/>
              </a:rPr>
              <a:t> </a:t>
            </a:r>
            <a:endParaRPr lang="fr-FR" altLang="fr-FR" sz="16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 useBgFill="1">
        <p:nvSpPr>
          <p:cNvPr id="28676" name="ZoneTexte 8"/>
          <p:cNvSpPr txBox="1">
            <a:spLocks noChangeArrowheads="1"/>
          </p:cNvSpPr>
          <p:nvPr/>
        </p:nvSpPr>
        <p:spPr bwMode="auto">
          <a:xfrm>
            <a:off x="4716016" y="1394803"/>
            <a:ext cx="3959672" cy="278537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1600" b="1" dirty="0" err="1">
                <a:solidFill>
                  <a:srgbClr val="000000"/>
                </a:solidFill>
                <a:ea typeface="Helvetica" charset="0"/>
                <a:cs typeface="Helvetica" charset="0"/>
              </a:rPr>
              <a:t>HiPo</a:t>
            </a:r>
            <a:endParaRPr lang="fr-FR" altLang="fr-FR" sz="11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r>
              <a:rPr lang="fr-FR" altLang="fr-FR" sz="1400" i="1" dirty="0">
                <a:solidFill>
                  <a:srgbClr val="000000"/>
                </a:solidFill>
                <a:ea typeface="Helvetica" charset="0"/>
                <a:cs typeface="Helvetica" charset="0"/>
              </a:rPr>
              <a:t>High </a:t>
            </a:r>
            <a:r>
              <a:rPr lang="fr-FR" altLang="fr-FR" sz="1400" i="1" dirty="0" err="1">
                <a:solidFill>
                  <a:srgbClr val="000000"/>
                </a:solidFill>
                <a:ea typeface="Helvetica" charset="0"/>
                <a:cs typeface="Helvetica" charset="0"/>
              </a:rPr>
              <a:t>Potential</a:t>
            </a:r>
            <a:r>
              <a:rPr lang="fr-FR" altLang="fr-FR" sz="1400" i="1" dirty="0">
                <a:solidFill>
                  <a:srgbClr val="000000"/>
                </a:solidFill>
                <a:ea typeface="Helvetica" charset="0"/>
                <a:cs typeface="Helvetica" charset="0"/>
              </a:rPr>
              <a:t> Incident</a:t>
            </a:r>
          </a:p>
          <a:p>
            <a:endParaRPr lang="fr-FR" altLang="fr-FR" sz="11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endParaRPr lang="fr-FR" altLang="fr-FR" sz="11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endParaRPr lang="fr-FR" altLang="fr-FR" sz="11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r>
              <a:rPr lang="fr-FR" altLang="fr-FR" sz="1600" dirty="0" smtClean="0">
                <a:solidFill>
                  <a:srgbClr val="000000"/>
                </a:solidFill>
                <a:ea typeface="Helvetica" charset="0"/>
                <a:cs typeface="Helvetica" charset="0"/>
              </a:rPr>
              <a:t>Il </a:t>
            </a:r>
            <a:r>
              <a:rPr lang="fr-FR" altLang="fr-FR" sz="1600" dirty="0">
                <a:solidFill>
                  <a:srgbClr val="000000"/>
                </a:solidFill>
                <a:ea typeface="Helvetica" charset="0"/>
                <a:cs typeface="Helvetica" charset="0"/>
              </a:rPr>
              <a:t>s’agit d’un nombre d’évènements </a:t>
            </a:r>
            <a:r>
              <a:rPr lang="fr-FR" altLang="fr-FR" sz="1600" dirty="0" smtClean="0">
                <a:solidFill>
                  <a:srgbClr val="000000"/>
                </a:solidFill>
                <a:ea typeface="Helvetica" charset="0"/>
                <a:cs typeface="Helvetica" charset="0"/>
              </a:rPr>
              <a:t>reportés qui </a:t>
            </a:r>
            <a:r>
              <a:rPr lang="fr-FR" altLang="fr-FR" sz="1600" dirty="0">
                <a:solidFill>
                  <a:srgbClr val="000000"/>
                </a:solidFill>
                <a:ea typeface="Helvetica" charset="0"/>
                <a:cs typeface="Helvetica" charset="0"/>
              </a:rPr>
              <a:t>auraient pu avoir des conséquences </a:t>
            </a:r>
            <a:r>
              <a:rPr lang="fr-FR" altLang="fr-FR" sz="1600" dirty="0" smtClean="0">
                <a:solidFill>
                  <a:srgbClr val="000000"/>
                </a:solidFill>
                <a:ea typeface="Helvetica" charset="0"/>
                <a:cs typeface="Helvetica" charset="0"/>
              </a:rPr>
              <a:t>majeures </a:t>
            </a:r>
            <a:r>
              <a:rPr lang="fr-FR" altLang="fr-FR" sz="1600" dirty="0">
                <a:solidFill>
                  <a:srgbClr val="000000"/>
                </a:solidFill>
                <a:ea typeface="Helvetica" charset="0"/>
                <a:cs typeface="Helvetica" charset="0"/>
              </a:rPr>
              <a:t>ou </a:t>
            </a:r>
            <a:r>
              <a:rPr lang="fr-FR" altLang="fr-FR" sz="1600" dirty="0" smtClean="0">
                <a:solidFill>
                  <a:srgbClr val="000000"/>
                </a:solidFill>
                <a:ea typeface="Helvetica" charset="0"/>
                <a:cs typeface="Helvetica" charset="0"/>
              </a:rPr>
              <a:t>catastrophiques. Les statistiques sont issues des remontées. Chaque </a:t>
            </a:r>
            <a:r>
              <a:rPr lang="fr-FR" altLang="fr-FR" sz="1600" dirty="0" err="1" smtClean="0">
                <a:solidFill>
                  <a:srgbClr val="000000"/>
                </a:solidFill>
                <a:ea typeface="Helvetica" charset="0"/>
                <a:cs typeface="Helvetica" charset="0"/>
              </a:rPr>
              <a:t>HiPo</a:t>
            </a:r>
            <a:r>
              <a:rPr lang="fr-FR" altLang="fr-FR" sz="1600" dirty="0" smtClean="0">
                <a:solidFill>
                  <a:srgbClr val="000000"/>
                </a:solidFill>
                <a:ea typeface="Helvetica" charset="0"/>
                <a:cs typeface="Helvetica" charset="0"/>
              </a:rPr>
              <a:t> est suivi d’un plan d’actions.</a:t>
            </a:r>
            <a:endParaRPr lang="fr-FR" altLang="fr-FR" sz="16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endParaRPr lang="fr-FR" altLang="fr-FR" sz="1600" b="1" dirty="0">
              <a:solidFill>
                <a:srgbClr val="000000"/>
              </a:solidFill>
              <a:ea typeface="Helvetica" charset="0"/>
              <a:cs typeface="Helvetica" charset="0"/>
            </a:endParaRPr>
          </a:p>
        </p:txBody>
      </p:sp>
      <p:sp>
        <p:nvSpPr>
          <p:cNvPr id="28677" name="ZoneTexte 9"/>
          <p:cNvSpPr txBox="1">
            <a:spLocks noChangeArrowheads="1"/>
          </p:cNvSpPr>
          <p:nvPr/>
        </p:nvSpPr>
        <p:spPr bwMode="auto">
          <a:xfrm>
            <a:off x="532606" y="4858542"/>
            <a:ext cx="8067675" cy="164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fr-FR" altLang="fr-FR" dirty="0"/>
              <a:t>Ces indicateurs sont suivis par tous les métiers, dans tout le Groupe. Ils sont les mêmes dans toute l’industrie </a:t>
            </a:r>
            <a:r>
              <a:rPr lang="fr-FR" altLang="fr-FR" dirty="0" smtClean="0"/>
              <a:t>pétrolière.</a:t>
            </a:r>
            <a:endParaRPr lang="fr-FR" altLang="fr-FR" dirty="0"/>
          </a:p>
          <a:p>
            <a:pPr>
              <a:lnSpc>
                <a:spcPct val="80000"/>
              </a:lnSpc>
            </a:pPr>
            <a:endParaRPr lang="fr-FR" altLang="fr-FR" dirty="0" smtClean="0"/>
          </a:p>
          <a:p>
            <a:pPr>
              <a:lnSpc>
                <a:spcPct val="80000"/>
              </a:lnSpc>
            </a:pPr>
            <a:r>
              <a:rPr lang="fr-FR" altLang="fr-FR" dirty="0" smtClean="0"/>
              <a:t>Le </a:t>
            </a:r>
            <a:r>
              <a:rPr lang="fr-FR" altLang="fr-FR" dirty="0"/>
              <a:t>Groupe compte les entreprises extérieures dans ses propres statistiques</a:t>
            </a:r>
            <a:r>
              <a:rPr lang="fr-FR" altLang="fr-FR" sz="1600" dirty="0"/>
              <a:t> (</a:t>
            </a:r>
            <a:r>
              <a:rPr lang="fr-FR" altLang="fr-FR" sz="1400" dirty="0"/>
              <a:t>spécificité du métier du pétrole et d'autres très grandes entreprises)</a:t>
            </a:r>
          </a:p>
          <a:p>
            <a:endParaRPr lang="fr-FR" altLang="fr-FR" dirty="0"/>
          </a:p>
        </p:txBody>
      </p:sp>
      <p:sp>
        <p:nvSpPr>
          <p:cNvPr id="9" name="Titre 3"/>
          <p:cNvSpPr txBox="1">
            <a:spLocks/>
          </p:cNvSpPr>
          <p:nvPr/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3">
                    <a:lumMod val="75000"/>
                  </a:schemeClr>
                </a:solidFill>
                <a:latin typeface="+mj-lt"/>
                <a:ea typeface="Arial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r-FR" sz="2200" dirty="0" smtClean="0"/>
              <a:t>Quelques INDICATEURS DE PERFORMANCE H3SE</a:t>
            </a:r>
            <a:endParaRPr lang="fr-FR" sz="2200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4177133" y="1319466"/>
            <a:ext cx="0" cy="304563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336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1000" dirty="0" smtClean="0"/>
              <a:t>Kit intégration H3SE - TCG 2.1 – Nos grands risques H3SE – V2</a:t>
            </a:r>
            <a:endParaRPr lang="fr-FR" altLang="fr-FR" sz="1000" dirty="0"/>
          </a:p>
        </p:txBody>
      </p:sp>
      <p:sp>
        <p:nvSpPr>
          <p:cNvPr id="12" name="Espace réservé du numéro de diapositive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81328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72001B4-81B2-6C45-AE6F-46ED4529B38E}" type="slidenum">
              <a:rPr lang="fr-FR" altLang="fr-FR" sz="1800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11</a:t>
            </a:fld>
            <a:endParaRPr lang="fr-FR" altLang="fr-FR" sz="1800" dirty="0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 txBox="1">
            <a:spLocks/>
          </p:cNvSpPr>
          <p:nvPr/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3">
                    <a:lumMod val="75000"/>
                  </a:schemeClr>
                </a:solidFill>
                <a:latin typeface="+mj-lt"/>
                <a:ea typeface="Arial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r-FR" sz="2200" dirty="0"/>
              <a:t>Exercice</a:t>
            </a:r>
            <a:r>
              <a:rPr lang="fr-FR" dirty="0" smtClean="0">
                <a:ea typeface="+mj-ea"/>
              </a:rPr>
              <a:t> </a:t>
            </a:r>
            <a:r>
              <a:rPr lang="fr-FR" sz="2200" dirty="0"/>
              <a:t>de calcul de TRIR</a:t>
            </a:r>
          </a:p>
        </p:txBody>
      </p:sp>
      <p:sp>
        <p:nvSpPr>
          <p:cNvPr id="28677" name="ZoneTexte 3"/>
          <p:cNvSpPr txBox="1">
            <a:spLocks noChangeArrowheads="1"/>
          </p:cNvSpPr>
          <p:nvPr/>
        </p:nvSpPr>
        <p:spPr bwMode="auto">
          <a:xfrm>
            <a:off x="2914650" y="4826000"/>
            <a:ext cx="3630613" cy="127793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fr-FR" altLang="fr-FR"/>
              <a:t>La formule pour calculer le TRIR :</a:t>
            </a:r>
          </a:p>
          <a:p>
            <a:pPr algn="ctr"/>
            <a:endParaRPr lang="fr-FR" altLang="fr-FR" sz="800"/>
          </a:p>
          <a:p>
            <a:pPr algn="ctr"/>
            <a:r>
              <a:rPr lang="fr-FR" altLang="fr-FR"/>
              <a:t>Nombre d’accidents </a:t>
            </a:r>
          </a:p>
          <a:p>
            <a:pPr algn="ctr"/>
            <a:r>
              <a:rPr lang="fr-FR" altLang="fr-FR" sz="1000">
                <a:solidFill>
                  <a:srgbClr val="000000"/>
                </a:solidFill>
                <a:ea typeface="Helvetica" charset="0"/>
                <a:cs typeface="Helvetica" charset="0"/>
              </a:rPr>
              <a:t>_________________________</a:t>
            </a:r>
            <a:endParaRPr lang="fr-FR" altLang="fr-FR"/>
          </a:p>
          <a:p>
            <a:pPr algn="ctr">
              <a:spcBef>
                <a:spcPts val="600"/>
              </a:spcBef>
            </a:pPr>
            <a:r>
              <a:rPr lang="fr-FR" altLang="fr-FR"/>
              <a:t>Millions d’heures travaillées </a:t>
            </a:r>
          </a:p>
        </p:txBody>
      </p:sp>
      <p:sp>
        <p:nvSpPr>
          <p:cNvPr id="29700" name="ZoneTexte 2"/>
          <p:cNvSpPr txBox="1">
            <a:spLocks noChangeArrowheads="1"/>
          </p:cNvSpPr>
          <p:nvPr/>
        </p:nvSpPr>
        <p:spPr bwMode="auto">
          <a:xfrm>
            <a:off x="457200" y="1023938"/>
            <a:ext cx="8218488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/>
            <a:r>
              <a:rPr lang="fr-FR" altLang="fr-FR" b="1" dirty="0"/>
              <a:t>Exercice 1 – Calcul de votre TRIR </a:t>
            </a:r>
          </a:p>
          <a:p>
            <a:pPr algn="just"/>
            <a:r>
              <a:rPr lang="fr-FR" altLang="fr-FR" dirty="0"/>
              <a:t>Sur la durée de votre carrière en supposant que vous </a:t>
            </a:r>
            <a:r>
              <a:rPr lang="fr-FR" altLang="fr-FR" dirty="0" smtClean="0"/>
              <a:t>vous fassiez </a:t>
            </a:r>
            <a:r>
              <a:rPr lang="fr-FR" altLang="fr-FR" dirty="0"/>
              <a:t>une entorse au cours de celle-ci.</a:t>
            </a:r>
          </a:p>
          <a:p>
            <a:pPr algn="just">
              <a:buFont typeface="Lucida Grande" charset="0"/>
              <a:buNone/>
            </a:pPr>
            <a:r>
              <a:rPr lang="fr-FR" altLang="fr-FR" dirty="0"/>
              <a:t>Une carrière dure en moyenne 40 ans, à raison de 40 heures travaillées par semaine, et 50 semaines par an.</a:t>
            </a:r>
          </a:p>
          <a:p>
            <a:pPr algn="just">
              <a:buFont typeface="Lucida Grande" charset="0"/>
              <a:buNone/>
            </a:pPr>
            <a:endParaRPr lang="fr-FR" altLang="fr-FR" dirty="0"/>
          </a:p>
          <a:p>
            <a:pPr algn="just">
              <a:buFont typeface="Lucida Grande" charset="0"/>
              <a:buNone/>
            </a:pPr>
            <a:r>
              <a:rPr lang="fr-FR" altLang="fr-FR" b="1" dirty="0"/>
              <a:t>Exercice 2 – Calcul du TRIR d’une entreprise</a:t>
            </a:r>
          </a:p>
          <a:p>
            <a:pPr algn="just">
              <a:buFont typeface="Lucida Grande" charset="0"/>
              <a:buNone/>
            </a:pPr>
            <a:r>
              <a:rPr lang="fr-FR" altLang="fr-FR" dirty="0"/>
              <a:t>Une entreprise de 1000 salariés dénombre 1 accident sur une année (40 heures travaillées par semaine, et 50 semaines par an).</a:t>
            </a:r>
          </a:p>
          <a:p>
            <a:pPr algn="just">
              <a:buFont typeface="Lucida Grande" charset="0"/>
              <a:buNone/>
            </a:pPr>
            <a:endParaRPr lang="fr-FR" altLang="fr-FR" dirty="0"/>
          </a:p>
          <a:p>
            <a:pPr algn="just">
              <a:buFont typeface="Lucida Grande" charset="0"/>
              <a:buNone/>
            </a:pPr>
            <a:r>
              <a:rPr lang="fr-FR" altLang="fr-FR" b="1" dirty="0"/>
              <a:t>Exercice 3</a:t>
            </a:r>
          </a:p>
          <a:p>
            <a:pPr algn="just">
              <a:buFont typeface="Lucida Grande" charset="0"/>
              <a:buNone/>
            </a:pPr>
            <a:r>
              <a:rPr lang="fr-FR" altLang="fr-FR" dirty="0"/>
              <a:t>Une entreprise de 100000 salariés dénombre 50 </a:t>
            </a:r>
            <a:r>
              <a:rPr lang="fr-FR" altLang="fr-FR" dirty="0" smtClean="0"/>
              <a:t>accidents </a:t>
            </a:r>
            <a:r>
              <a:rPr lang="fr-FR" altLang="fr-FR" dirty="0"/>
              <a:t>sur une année (40 heures travaillées par semaine, et 50 semaines par an</a:t>
            </a:r>
            <a:r>
              <a:rPr lang="fr-FR" altLang="fr-FR" dirty="0" smtClean="0"/>
              <a:t>).</a:t>
            </a:r>
            <a:endParaRPr lang="fr-FR" altLang="fr-FR" dirty="0"/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81328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72001B4-81B2-6C45-AE6F-46ED4529B38E}" type="slidenum">
              <a:rPr lang="fr-FR" altLang="fr-FR" sz="1800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12</a:t>
            </a:fld>
            <a:endParaRPr lang="fr-FR" altLang="fr-FR" sz="1800" dirty="0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336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1000" dirty="0" smtClean="0"/>
              <a:t>Kit intégration H3SE - TCG 2.1 – Nos grands risques H3SE – V2</a:t>
            </a:r>
            <a:endParaRPr lang="fr-FR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 4" descr="../../../../../../Desktop/Capture%20d’écran%202016-07-28%20à%2015.23.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940"/>
          <a:stretch>
            <a:fillRect/>
          </a:stretch>
        </p:blipFill>
        <p:spPr bwMode="auto">
          <a:xfrm>
            <a:off x="971600" y="1260475"/>
            <a:ext cx="748188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ZoneTexte 6"/>
          <p:cNvSpPr txBox="1">
            <a:spLocks noChangeArrowheads="1"/>
          </p:cNvSpPr>
          <p:nvPr/>
        </p:nvSpPr>
        <p:spPr bwMode="auto">
          <a:xfrm>
            <a:off x="3292475" y="7334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7" name="Titre 3"/>
          <p:cNvSpPr txBox="1">
            <a:spLocks/>
          </p:cNvSpPr>
          <p:nvPr/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3">
                    <a:lumMod val="75000"/>
                  </a:schemeClr>
                </a:solidFill>
                <a:latin typeface="+mj-lt"/>
                <a:ea typeface="Arial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altLang="fr-FR" sz="2200" dirty="0"/>
              <a:t>TRIR du Groupe Total</a:t>
            </a:r>
          </a:p>
        </p:txBody>
      </p:sp>
      <p:cxnSp>
        <p:nvCxnSpPr>
          <p:cNvPr id="30725" name="Connecteur droit avec flèche 2"/>
          <p:cNvCxnSpPr>
            <a:cxnSpLocks noChangeShapeType="1"/>
          </p:cNvCxnSpPr>
          <p:nvPr/>
        </p:nvCxnSpPr>
        <p:spPr bwMode="auto">
          <a:xfrm flipV="1">
            <a:off x="827584" y="1223963"/>
            <a:ext cx="0" cy="439261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" name="ZoneTexte 3"/>
          <p:cNvSpPr txBox="1"/>
          <p:nvPr/>
        </p:nvSpPr>
        <p:spPr>
          <a:xfrm rot="16200000">
            <a:off x="190402" y="1400969"/>
            <a:ext cx="72231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TRIR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555776" y="5878553"/>
            <a:ext cx="4102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TRIR en baisse = Moins d’accidents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81328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72001B4-81B2-6C45-AE6F-46ED4529B38E}" type="slidenum">
              <a:rPr lang="fr-FR" altLang="fr-FR" sz="1800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13</a:t>
            </a:fld>
            <a:endParaRPr lang="fr-FR" altLang="fr-FR" dirty="0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2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336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1000" dirty="0" smtClean="0"/>
              <a:t>Kit intégration H3SE - TCG 2.1 – Nos grands risques H3SE – V2</a:t>
            </a:r>
            <a:endParaRPr lang="fr-FR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accent3">
                    <a:lumMod val="75000"/>
                  </a:schemeClr>
                </a:solidFill>
                <a:ea typeface="+mj-ea"/>
              </a:rPr>
              <a:t>Les objectifs du module</a:t>
            </a:r>
            <a:endParaRPr lang="fr-FR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5362" name="Espace réservé du numéro de diapositiv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81328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fld id="{0CD20CDC-36A5-6841-8400-9D53BE2979D8}" type="slidenum">
              <a:rPr lang="en-GB" altLang="fr-FR">
                <a:solidFill>
                  <a:srgbClr val="898989"/>
                </a:solidFill>
                <a:ea typeface="Helvetica" charset="0"/>
                <a:cs typeface="Helvetica" charset="0"/>
              </a:rPr>
              <a:pPr algn="r"/>
              <a:t>2</a:t>
            </a:fld>
            <a:endParaRPr lang="en-GB" altLang="fr-FR" dirty="0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5363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773238"/>
            <a:ext cx="8218488" cy="2374900"/>
          </a:xfrm>
        </p:spPr>
        <p:txBody>
          <a:bodyPr>
            <a:normAutofit lnSpcReduction="10000"/>
          </a:bodyPr>
          <a:lstStyle/>
          <a:p>
            <a:pPr marL="0" indent="0" algn="just">
              <a:buFont typeface="Lucida Grande" charset="0"/>
              <a:buNone/>
            </a:pPr>
            <a:r>
              <a:rPr lang="fr-FR" altLang="fr-FR" dirty="0">
                <a:cs typeface="Arial" charset="0"/>
              </a:rPr>
              <a:t>A l’issue de ce module:</a:t>
            </a:r>
          </a:p>
          <a:p>
            <a:pPr marL="0" indent="0" algn="just">
              <a:buFont typeface="Lucida Grande" charset="0"/>
              <a:buNone/>
            </a:pPr>
            <a:endParaRPr lang="fr-FR" altLang="fr-FR" dirty="0">
              <a:cs typeface="Arial" charset="0"/>
            </a:endParaRPr>
          </a:p>
          <a:p>
            <a:pPr>
              <a:spcAft>
                <a:spcPts val="1500"/>
              </a:spcAft>
            </a:pPr>
            <a:r>
              <a:rPr lang="fr-FR" altLang="fr-FR" dirty="0">
                <a:cs typeface="Arial" charset="0"/>
              </a:rPr>
              <a:t>V</a:t>
            </a:r>
            <a:r>
              <a:rPr lang="fr-FR" altLang="fr-FR" dirty="0"/>
              <a:t>ous saurez expliquer ce qu’est l’H3SE</a:t>
            </a:r>
          </a:p>
          <a:p>
            <a:pPr>
              <a:spcAft>
                <a:spcPts val="1500"/>
              </a:spcAft>
            </a:pPr>
            <a:r>
              <a:rPr lang="fr-FR" altLang="fr-FR" dirty="0"/>
              <a:t>Vous connaîtrez les grands domaines de risques spécifiques à Total</a:t>
            </a:r>
          </a:p>
          <a:p>
            <a:pPr>
              <a:spcAft>
                <a:spcPts val="1500"/>
              </a:spcAft>
            </a:pPr>
            <a:r>
              <a:rPr lang="fr-FR" altLang="fr-FR" dirty="0"/>
              <a:t>Vous connaîtrez des éléments pour mesurer nos résultats H3SE et saurez</a:t>
            </a:r>
            <a:r>
              <a:rPr lang="fr-FR" altLang="fr-FR" dirty="0">
                <a:solidFill>
                  <a:srgbClr val="FF0000"/>
                </a:solidFill>
              </a:rPr>
              <a:t> </a:t>
            </a:r>
            <a:r>
              <a:rPr lang="fr-FR" altLang="fr-FR" dirty="0" smtClean="0"/>
              <a:t>notamment</a:t>
            </a:r>
            <a:r>
              <a:rPr lang="fr-FR" altLang="fr-FR" dirty="0" smtClean="0">
                <a:solidFill>
                  <a:srgbClr val="FF0000"/>
                </a:solidFill>
              </a:rPr>
              <a:t> </a:t>
            </a:r>
            <a:r>
              <a:rPr lang="fr-FR" altLang="fr-FR" dirty="0" smtClean="0"/>
              <a:t>expliquer </a:t>
            </a:r>
            <a:r>
              <a:rPr lang="fr-FR" altLang="fr-FR" dirty="0"/>
              <a:t>ce qu‘est le TRIR et à quoi il sert.</a:t>
            </a: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48251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1000" dirty="0" smtClean="0"/>
              <a:t>Kit intégration H3SE - TCG 2.1 – Nos grands risques H3SE – V2</a:t>
            </a:r>
            <a:endParaRPr lang="fr-FR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 10"/>
          <p:cNvSpPr/>
          <p:nvPr/>
        </p:nvSpPr>
        <p:spPr bwMode="auto">
          <a:xfrm>
            <a:off x="3332163" y="2112963"/>
            <a:ext cx="1714500" cy="1698625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19109" tIns="219109" rIns="219109" bIns="219109" spcCol="1270" anchor="ctr"/>
          <a:lstStyle/>
          <a:p>
            <a:pPr algn="ctr" defTabSz="15113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3400" b="1"/>
              <a:t>H3SE</a:t>
            </a:r>
            <a:endParaRPr lang="fr-FR" sz="3400" b="1" dirty="0"/>
          </a:p>
        </p:txBody>
      </p:sp>
      <p:sp>
        <p:nvSpPr>
          <p:cNvPr id="13" name="Forme libre 12"/>
          <p:cNvSpPr/>
          <p:nvPr/>
        </p:nvSpPr>
        <p:spPr bwMode="auto">
          <a:xfrm>
            <a:off x="4137819" y="738907"/>
            <a:ext cx="1325562" cy="1347788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rgbClr val="CC00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8949" tIns="208949" rIns="208949" bIns="208949" anchor="ctr"/>
          <a:lstStyle>
            <a:lvl1pPr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fr-FR" altLang="fr-FR" b="1">
                <a:solidFill>
                  <a:srgbClr val="FFFFFF"/>
                </a:solidFill>
              </a:rPr>
              <a:t>Hygiène/Santé</a:t>
            </a:r>
          </a:p>
        </p:txBody>
      </p:sp>
      <p:sp>
        <p:nvSpPr>
          <p:cNvPr id="15" name="Forme libre 14"/>
          <p:cNvSpPr/>
          <p:nvPr/>
        </p:nvSpPr>
        <p:spPr bwMode="auto">
          <a:xfrm>
            <a:off x="5189538" y="2287588"/>
            <a:ext cx="1327150" cy="1347787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-3915933"/>
              <a:satOff val="-6183"/>
              <a:lumOff val="7451"/>
              <a:alphaOff val="0"/>
            </a:schemeClr>
          </a:effectRef>
          <a:fontRef idx="minor">
            <a:schemeClr val="lt1"/>
          </a:fontRef>
        </p:style>
        <p:txBody>
          <a:bodyPr lIns="208949" tIns="208949" rIns="208949" bIns="208949" anchor="ctr"/>
          <a:lstStyle>
            <a:lvl1pPr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fr-FR" altLang="fr-FR" b="1">
                <a:solidFill>
                  <a:srgbClr val="FFFFFF"/>
                </a:solidFill>
              </a:rPr>
              <a:t>Sécurité</a:t>
            </a:r>
          </a:p>
        </p:txBody>
      </p:sp>
      <p:sp>
        <p:nvSpPr>
          <p:cNvPr id="17" name="Forme libre 16"/>
          <p:cNvSpPr/>
          <p:nvPr/>
        </p:nvSpPr>
        <p:spPr bwMode="auto">
          <a:xfrm>
            <a:off x="2323306" y="3460750"/>
            <a:ext cx="1325563" cy="1347788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rgbClr val="33CC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-7831867"/>
              <a:satOff val="-12365"/>
              <a:lumOff val="14901"/>
              <a:alphaOff val="0"/>
            </a:schemeClr>
          </a:effectRef>
          <a:fontRef idx="minor">
            <a:schemeClr val="lt1"/>
          </a:fontRef>
        </p:style>
        <p:txBody>
          <a:bodyPr lIns="208949" tIns="208949" rIns="208949" bIns="208949" spcCol="127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b="1" dirty="0" err="1"/>
              <a:t>Environ-nement</a:t>
            </a:r>
            <a:endParaRPr lang="fr-FR" b="1" dirty="0"/>
          </a:p>
        </p:txBody>
      </p:sp>
      <p:sp>
        <p:nvSpPr>
          <p:cNvPr id="19" name="Forme libre 18"/>
          <p:cNvSpPr/>
          <p:nvPr/>
        </p:nvSpPr>
        <p:spPr bwMode="auto">
          <a:xfrm>
            <a:off x="4383088" y="3754438"/>
            <a:ext cx="1327150" cy="1347787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rgbClr val="0000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-11747800"/>
              <a:satOff val="-18548"/>
              <a:lumOff val="22352"/>
              <a:alphaOff val="0"/>
            </a:schemeClr>
          </a:effectRef>
          <a:fontRef idx="minor">
            <a:schemeClr val="lt1"/>
          </a:fontRef>
        </p:style>
        <p:txBody>
          <a:bodyPr lIns="210219" tIns="210219" rIns="210219" bIns="210219" anchor="ctr"/>
          <a:lstStyle>
            <a:lvl1pPr defTabSz="889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889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89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89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89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fr-FR" altLang="fr-FR" sz="2000" b="1">
                <a:solidFill>
                  <a:srgbClr val="FFFFFF"/>
                </a:solidFill>
              </a:rPr>
              <a:t>Sûreté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90537"/>
          </a:xfrm>
        </p:spPr>
        <p:txBody>
          <a:bodyPr/>
          <a:lstStyle/>
          <a:p>
            <a:pPr>
              <a:defRPr/>
            </a:pPr>
            <a:r>
              <a:rPr lang="fr-FR" sz="2200" dirty="0" smtClean="0"/>
              <a:t>H3SE - Les domaines</a:t>
            </a:r>
            <a:endParaRPr lang="fr-FR" sz="2200" dirty="0"/>
          </a:p>
        </p:txBody>
      </p:sp>
      <p:sp>
        <p:nvSpPr>
          <p:cNvPr id="16391" name="Espace réservé du texte 4"/>
          <p:cNvSpPr txBox="1">
            <a:spLocks/>
          </p:cNvSpPr>
          <p:nvPr/>
        </p:nvSpPr>
        <p:spPr bwMode="auto">
          <a:xfrm>
            <a:off x="971550" y="5299075"/>
            <a:ext cx="744855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2057400" indent="-228600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25146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9718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34290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8862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fr-FR" altLang="fr-FR" sz="1600" dirty="0"/>
              <a:t>D'autres domaines peuvent y être rattachés</a:t>
            </a:r>
          </a:p>
          <a:p>
            <a:pPr lvl="1">
              <a:lnSpc>
                <a:spcPct val="90000"/>
              </a:lnSpc>
            </a:pPr>
            <a:r>
              <a:rPr lang="fr-FR" altLang="fr-FR" sz="1400" dirty="0"/>
              <a:t>Parfois la Qualité </a:t>
            </a:r>
            <a:r>
              <a:rPr lang="fr-FR" altLang="fr-FR" sz="1400" dirty="0">
                <a:sym typeface="Wingdings" charset="2"/>
              </a:rPr>
              <a:t> acronyme </a:t>
            </a:r>
            <a:r>
              <a:rPr lang="fr-FR" altLang="fr-FR" sz="1400" dirty="0"/>
              <a:t>HSEQ ou </a:t>
            </a:r>
            <a:r>
              <a:rPr lang="fr-FR" altLang="fr-FR" sz="1400" dirty="0" smtClean="0"/>
              <a:t>H3SEQ</a:t>
            </a:r>
            <a:endParaRPr lang="fr-FR" altLang="fr-FR" sz="1400" dirty="0"/>
          </a:p>
        </p:txBody>
      </p:sp>
      <p:sp>
        <p:nvSpPr>
          <p:cNvPr id="20" name="Forme libre 19"/>
          <p:cNvSpPr/>
          <p:nvPr/>
        </p:nvSpPr>
        <p:spPr>
          <a:xfrm>
            <a:off x="2036664" y="1369219"/>
            <a:ext cx="1349375" cy="1347787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8949" tIns="208949" rIns="208949" bIns="208949" spcCol="127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b="1" dirty="0"/>
              <a:t>Sociétal</a:t>
            </a:r>
          </a:p>
        </p:txBody>
      </p:sp>
      <p:sp>
        <p:nvSpPr>
          <p:cNvPr id="12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48251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1000" dirty="0" smtClean="0"/>
              <a:t>Kit intégration H3SE - TCG 2.1 – Nos grands risques H3SE – V2</a:t>
            </a:r>
            <a:endParaRPr lang="fr-FR" altLang="fr-FR" sz="1000" dirty="0"/>
          </a:p>
        </p:txBody>
      </p:sp>
      <p:sp>
        <p:nvSpPr>
          <p:cNvPr id="14" name="Espace réservé du numéro de diapositive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81328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72001B4-81B2-6C45-AE6F-46ED4529B38E}" type="slidenum">
              <a:rPr lang="fr-FR" altLang="fr-FR" sz="1800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fr-FR" altLang="fr-FR" sz="1800" dirty="0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 5" descr="skullen17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417" y="978080"/>
            <a:ext cx="950763" cy="95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re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8218488" cy="4905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altLang="fr-FR" sz="2200" cap="none">
                <a:solidFill>
                  <a:srgbClr val="A90025"/>
                </a:solidFill>
                <a:cs typeface="Arial" charset="0"/>
              </a:rPr>
              <a:t>HYGIÈNE-SANTÉ</a:t>
            </a:r>
          </a:p>
        </p:txBody>
      </p:sp>
      <p:sp>
        <p:nvSpPr>
          <p:cNvPr id="18436" name="Espace réservé du texte 23"/>
          <p:cNvSpPr txBox="1">
            <a:spLocks/>
          </p:cNvSpPr>
          <p:nvPr/>
        </p:nvSpPr>
        <p:spPr bwMode="auto">
          <a:xfrm>
            <a:off x="250825" y="1196975"/>
            <a:ext cx="682148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2057400" indent="-228600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25146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9718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34290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8862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fr-FR" altLang="fr-FR" sz="2800" dirty="0" smtClean="0">
                <a:latin typeface="+mn-lt"/>
              </a:rPr>
              <a:t>Risques </a:t>
            </a:r>
            <a:r>
              <a:rPr lang="fr-FR" altLang="fr-FR" sz="2800" dirty="0">
                <a:latin typeface="+mn-lt"/>
              </a:rPr>
              <a:t>chimiques</a:t>
            </a:r>
          </a:p>
          <a:p>
            <a:pPr>
              <a:lnSpc>
                <a:spcPct val="90000"/>
              </a:lnSpc>
            </a:pPr>
            <a:endParaRPr lang="fr-FR" altLang="fr-FR" sz="2800" dirty="0" smtClean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fr-FR" altLang="fr-FR" sz="2800" dirty="0" smtClean="0">
                <a:latin typeface="+mn-lt"/>
              </a:rPr>
              <a:t>Risques </a:t>
            </a:r>
            <a:r>
              <a:rPr lang="fr-FR" altLang="fr-FR" sz="2800" dirty="0">
                <a:latin typeface="+mn-lt"/>
              </a:rPr>
              <a:t>physiques / ergonomiques</a:t>
            </a:r>
          </a:p>
          <a:p>
            <a:pPr>
              <a:lnSpc>
                <a:spcPct val="90000"/>
              </a:lnSpc>
            </a:pPr>
            <a:endParaRPr lang="fr-FR" altLang="fr-FR" sz="2800" dirty="0" smtClean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fr-FR" altLang="fr-FR" sz="2800" dirty="0" smtClean="0">
                <a:latin typeface="+mn-lt"/>
              </a:rPr>
              <a:t>Risques </a:t>
            </a:r>
            <a:r>
              <a:rPr lang="fr-FR" altLang="fr-FR" sz="2800" dirty="0">
                <a:latin typeface="+mn-lt"/>
              </a:rPr>
              <a:t>biologiques</a:t>
            </a:r>
          </a:p>
          <a:p>
            <a:pPr>
              <a:lnSpc>
                <a:spcPct val="90000"/>
              </a:lnSpc>
            </a:pPr>
            <a:endParaRPr lang="fr-FR" altLang="fr-FR" sz="2800" dirty="0" smtClean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fr-FR" altLang="fr-FR" sz="2800" dirty="0" smtClean="0">
                <a:latin typeface="+mn-lt"/>
              </a:rPr>
              <a:t>Risques </a:t>
            </a:r>
            <a:r>
              <a:rPr lang="fr-FR" altLang="fr-FR" sz="2800" dirty="0">
                <a:latin typeface="+mn-lt"/>
              </a:rPr>
              <a:t>psychosociaux</a:t>
            </a:r>
          </a:p>
        </p:txBody>
      </p:sp>
      <p:pic>
        <p:nvPicPr>
          <p:cNvPr id="18437" name="Image 14" descr="silhouet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450" y="990531"/>
            <a:ext cx="923598" cy="92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554" y="2780928"/>
            <a:ext cx="13779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226893"/>
            <a:ext cx="1803697" cy="178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numéro de diapositive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88224" y="6381328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72001B4-81B2-6C45-AE6F-46ED4529B38E}" type="slidenum">
              <a:rPr lang="fr-FR" altLang="fr-FR" sz="1800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fr-FR" altLang="fr-FR" sz="1800" dirty="0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2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48251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1000" dirty="0" smtClean="0"/>
              <a:t>Kit intégration H3SE - TCG 2.1 – Nos grands risques H3SE – V2</a:t>
            </a:r>
            <a:endParaRPr lang="fr-FR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8218488" cy="4905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altLang="fr-FR" sz="2200" cap="none">
                <a:solidFill>
                  <a:srgbClr val="A90025"/>
                </a:solidFill>
                <a:cs typeface="Arial" charset="0"/>
              </a:rPr>
              <a:t>SÉCURITÉ</a:t>
            </a:r>
          </a:p>
        </p:txBody>
      </p:sp>
      <p:sp>
        <p:nvSpPr>
          <p:cNvPr id="20483" name="Espace réservé du texte 27"/>
          <p:cNvSpPr txBox="1">
            <a:spLocks/>
          </p:cNvSpPr>
          <p:nvPr/>
        </p:nvSpPr>
        <p:spPr bwMode="auto">
          <a:xfrm>
            <a:off x="250825" y="1412776"/>
            <a:ext cx="5122863" cy="403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6450" indent="-180975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2057400" indent="-228600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25146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9718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34290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8862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fr-FR" altLang="fr-FR" dirty="0">
                <a:latin typeface="+mn-lt"/>
              </a:rPr>
              <a:t>Sécurité au poste de travail</a:t>
            </a:r>
          </a:p>
          <a:p>
            <a:pPr lvl="1">
              <a:lnSpc>
                <a:spcPct val="90000"/>
              </a:lnSpc>
            </a:pPr>
            <a:r>
              <a:rPr lang="fr-FR" altLang="fr-FR" sz="1600" dirty="0" smtClean="0"/>
              <a:t>déplacement</a:t>
            </a:r>
            <a:r>
              <a:rPr lang="fr-FR" altLang="fr-FR" sz="1600" dirty="0"/>
              <a:t>, chutes, outils, </a:t>
            </a:r>
            <a:r>
              <a:rPr lang="fr-FR" altLang="fr-FR" sz="1600" dirty="0" smtClean="0"/>
              <a:t>manutention</a:t>
            </a:r>
          </a:p>
          <a:p>
            <a:pPr lvl="1">
              <a:lnSpc>
                <a:spcPct val="90000"/>
              </a:lnSpc>
            </a:pPr>
            <a:endParaRPr lang="fr-FR" altLang="fr-FR" sz="1500" dirty="0" smtClean="0"/>
          </a:p>
          <a:p>
            <a:pPr lvl="1">
              <a:lnSpc>
                <a:spcPct val="90000"/>
              </a:lnSpc>
            </a:pPr>
            <a:endParaRPr lang="fr-FR" altLang="fr-FR" sz="1500" dirty="0"/>
          </a:p>
          <a:p>
            <a:pPr lvl="1">
              <a:lnSpc>
                <a:spcPct val="90000"/>
              </a:lnSpc>
            </a:pPr>
            <a:endParaRPr lang="fr-FR" altLang="fr-FR" sz="1500" dirty="0"/>
          </a:p>
          <a:p>
            <a:pPr lvl="1">
              <a:lnSpc>
                <a:spcPct val="90000"/>
              </a:lnSpc>
            </a:pPr>
            <a:endParaRPr lang="fr-FR" altLang="fr-FR" sz="1500" dirty="0" smtClean="0"/>
          </a:p>
          <a:p>
            <a:pPr lvl="1">
              <a:lnSpc>
                <a:spcPct val="90000"/>
              </a:lnSpc>
            </a:pPr>
            <a:endParaRPr lang="fr-FR" altLang="fr-FR" sz="1500" dirty="0"/>
          </a:p>
          <a:p>
            <a:pPr lvl="1">
              <a:lnSpc>
                <a:spcPct val="90000"/>
              </a:lnSpc>
            </a:pPr>
            <a:endParaRPr lang="fr-FR" altLang="fr-FR" sz="1500" dirty="0"/>
          </a:p>
          <a:p>
            <a:pPr>
              <a:lnSpc>
                <a:spcPct val="90000"/>
              </a:lnSpc>
            </a:pPr>
            <a:r>
              <a:rPr lang="fr-FR" altLang="fr-FR" dirty="0" smtClean="0">
                <a:latin typeface="+mn-lt"/>
              </a:rPr>
              <a:t>Sécurité liée au fonctionnement des installations et au procédé</a:t>
            </a:r>
            <a:endParaRPr lang="fr-FR" altLang="fr-FR" dirty="0"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fr-FR" altLang="fr-FR" sz="1500" dirty="0"/>
              <a:t>Incendies, </a:t>
            </a:r>
            <a:r>
              <a:rPr lang="fr-FR" altLang="fr-FR" sz="1500" dirty="0" smtClean="0"/>
              <a:t>explosions</a:t>
            </a:r>
            <a:r>
              <a:rPr lang="fr-FR" altLang="fr-FR" sz="1500" dirty="0"/>
              <a:t>, fuites toxiques, risques </a:t>
            </a:r>
            <a:r>
              <a:rPr lang="fr-FR" altLang="fr-FR" sz="1500" dirty="0" smtClean="0"/>
              <a:t>naturels</a:t>
            </a:r>
            <a:endParaRPr lang="fr-FR" altLang="fr-FR" sz="1500" dirty="0"/>
          </a:p>
        </p:txBody>
      </p:sp>
      <p:pic>
        <p:nvPicPr>
          <p:cNvPr id="20484" name="Picture 10" descr="The Buncefield fire as it looked on Sunday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266" y="3319386"/>
            <a:ext cx="3020771" cy="21600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704" y="787456"/>
            <a:ext cx="3032099" cy="21600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81328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72001B4-81B2-6C45-AE6F-46ED4529B38E}" type="slidenum">
              <a:rPr lang="fr-FR" altLang="fr-FR" sz="1800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5</a:t>
            </a:fld>
            <a:endParaRPr lang="fr-FR" altLang="fr-FR" sz="1800" dirty="0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48251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1000" dirty="0" smtClean="0"/>
              <a:t>Kit intégration H3SE - TCG 2.1 – Nos grands risques H3SE – V2</a:t>
            </a:r>
            <a:endParaRPr lang="fr-FR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 bwMode="auto">
          <a:xfrm>
            <a:off x="369888" y="274638"/>
            <a:ext cx="8218487" cy="4905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altLang="fr-FR" sz="2200" cap="none">
                <a:solidFill>
                  <a:srgbClr val="A90025"/>
                </a:solidFill>
                <a:cs typeface="Arial" charset="0"/>
              </a:rPr>
              <a:t>SÛRETÉ  </a:t>
            </a:r>
            <a:r>
              <a:rPr lang="fr-FR" altLang="fr-FR" cap="none">
                <a:solidFill>
                  <a:srgbClr val="A90025"/>
                </a:solidFill>
                <a:cs typeface="Arial" charset="0"/>
              </a:rPr>
              <a:t>  </a:t>
            </a:r>
          </a:p>
        </p:txBody>
      </p:sp>
      <p:sp>
        <p:nvSpPr>
          <p:cNvPr id="21507" name="Espace réservé du texte 8"/>
          <p:cNvSpPr txBox="1">
            <a:spLocks/>
          </p:cNvSpPr>
          <p:nvPr/>
        </p:nvSpPr>
        <p:spPr bwMode="auto">
          <a:xfrm>
            <a:off x="369888" y="1187456"/>
            <a:ext cx="5986462" cy="349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6450" indent="-180975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2057400" indent="-228600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25146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9718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34290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8862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fr-FR" altLang="fr-FR" dirty="0">
                <a:latin typeface="+mn-lt"/>
              </a:rPr>
              <a:t>Sûreté : actes intentionnels de malveillance</a:t>
            </a:r>
          </a:p>
          <a:p>
            <a:pPr lvl="1">
              <a:lnSpc>
                <a:spcPct val="90000"/>
              </a:lnSpc>
            </a:pPr>
            <a:r>
              <a:rPr lang="fr-FR" altLang="fr-FR" sz="1700" dirty="0"/>
              <a:t>La sûreté s’intéresse </a:t>
            </a:r>
            <a:r>
              <a:rPr lang="fr-FR" altLang="fr-FR" sz="1700" dirty="0" smtClean="0"/>
              <a:t>notamment à la protection des personnes, des biens et de l’information</a:t>
            </a:r>
          </a:p>
          <a:p>
            <a:pPr lvl="1">
              <a:lnSpc>
                <a:spcPct val="90000"/>
              </a:lnSpc>
            </a:pPr>
            <a:r>
              <a:rPr lang="fr-FR" altLang="fr-FR" sz="1700" dirty="0" smtClean="0"/>
              <a:t>Contre </a:t>
            </a:r>
            <a:r>
              <a:rPr lang="fr-FR" altLang="fr-FR" sz="1700" dirty="0"/>
              <a:t>un danger ou une menace malveillante</a:t>
            </a:r>
          </a:p>
          <a:p>
            <a:pPr>
              <a:lnSpc>
                <a:spcPct val="90000"/>
              </a:lnSpc>
            </a:pPr>
            <a:endParaRPr lang="fr-FR" altLang="fr-FR" dirty="0" smtClean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fr-FR" altLang="fr-FR" dirty="0" smtClean="0">
                <a:latin typeface="+mn-lt"/>
              </a:rPr>
              <a:t>Vocabulaire</a:t>
            </a:r>
            <a:endParaRPr lang="fr-FR" altLang="fr-FR" dirty="0"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fr-FR" altLang="fr-FR" sz="1700" dirty="0"/>
              <a:t>Sécurité : événements accidentels (non-intentionnels)</a:t>
            </a:r>
          </a:p>
          <a:p>
            <a:pPr lvl="1">
              <a:lnSpc>
                <a:spcPct val="90000"/>
              </a:lnSpc>
            </a:pPr>
            <a:r>
              <a:rPr lang="fr-FR" altLang="fr-FR" sz="1700" dirty="0"/>
              <a:t>Sûreté : actes intentionnels de malveillance</a:t>
            </a:r>
          </a:p>
          <a:p>
            <a:pPr lvl="1">
              <a:lnSpc>
                <a:spcPct val="90000"/>
              </a:lnSpc>
            </a:pPr>
            <a:r>
              <a:rPr lang="fr-FR" altLang="fr-FR" sz="1700" dirty="0"/>
              <a:t>Attention en anglais</a:t>
            </a:r>
          </a:p>
          <a:p>
            <a:pPr lvl="2">
              <a:lnSpc>
                <a:spcPct val="90000"/>
              </a:lnSpc>
            </a:pPr>
            <a:r>
              <a:rPr lang="fr-FR" altLang="fr-FR" sz="1500" dirty="0"/>
              <a:t>Sécurité </a:t>
            </a:r>
            <a:r>
              <a:rPr lang="fr-FR" altLang="fr-FR" sz="1500" dirty="0">
                <a:sym typeface="Wingdings" charset="2"/>
              </a:rPr>
              <a:t> </a:t>
            </a:r>
            <a:r>
              <a:rPr lang="fr-FR" altLang="fr-FR" sz="1500" dirty="0" err="1">
                <a:sym typeface="Wingdings" charset="2"/>
              </a:rPr>
              <a:t>safety</a:t>
            </a:r>
            <a:r>
              <a:rPr lang="fr-FR" altLang="fr-FR" sz="1500" dirty="0">
                <a:sym typeface="Wingdings" charset="2"/>
              </a:rPr>
              <a:t>    / Sûreté </a:t>
            </a:r>
            <a:r>
              <a:rPr lang="fr-FR" altLang="fr-FR" sz="1500" dirty="0"/>
              <a:t> </a:t>
            </a:r>
            <a:r>
              <a:rPr lang="fr-FR" altLang="fr-FR" sz="1500" dirty="0">
                <a:sym typeface="Wingdings" charset="2"/>
              </a:rPr>
              <a:t> </a:t>
            </a:r>
            <a:r>
              <a:rPr lang="fr-FR" altLang="fr-FR" sz="1500" dirty="0" err="1">
                <a:sym typeface="Wingdings" charset="2"/>
              </a:rPr>
              <a:t>security</a:t>
            </a:r>
            <a:endParaRPr lang="fr-FR" altLang="fr-FR" sz="1500" dirty="0"/>
          </a:p>
          <a:p>
            <a:pPr>
              <a:lnSpc>
                <a:spcPct val="90000"/>
              </a:lnSpc>
            </a:pPr>
            <a:endParaRPr lang="fr-FR" altLang="fr-FR" sz="1900" dirty="0"/>
          </a:p>
        </p:txBody>
      </p:sp>
      <p:pic>
        <p:nvPicPr>
          <p:cNvPr id="21508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447" y="4477805"/>
            <a:ext cx="176907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510" y="2460141"/>
            <a:ext cx="1769079" cy="171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960" y="808161"/>
            <a:ext cx="1724629" cy="123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81328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72001B4-81B2-6C45-AE6F-46ED4529B38E}" type="slidenum">
              <a:rPr lang="fr-FR" altLang="fr-FR" sz="1800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6</a:t>
            </a:fld>
            <a:endParaRPr lang="fr-FR" altLang="fr-FR" sz="1800" dirty="0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2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48251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1000" dirty="0" smtClean="0"/>
              <a:t>Kit intégration H3SE - TCG 2.1 – Nos grands risques H3SE – V2</a:t>
            </a:r>
            <a:endParaRPr lang="fr-FR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77813" y="274638"/>
            <a:ext cx="8218487" cy="490537"/>
          </a:xfrm>
        </p:spPr>
        <p:txBody>
          <a:bodyPr/>
          <a:lstStyle/>
          <a:p>
            <a:pPr>
              <a:defRPr/>
            </a:pPr>
            <a:r>
              <a:rPr lang="fr-FR" sz="2200" dirty="0" smtClean="0"/>
              <a:t>Environnement</a:t>
            </a:r>
          </a:p>
        </p:txBody>
      </p:sp>
      <p:sp>
        <p:nvSpPr>
          <p:cNvPr id="22531" name="Espace réservé du texte 28"/>
          <p:cNvSpPr txBox="1">
            <a:spLocks/>
          </p:cNvSpPr>
          <p:nvPr/>
        </p:nvSpPr>
        <p:spPr bwMode="auto">
          <a:xfrm>
            <a:off x="277814" y="1053207"/>
            <a:ext cx="6076387" cy="511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6450" indent="-180975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6325" indent="-1714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2057400" indent="-228600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25146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9718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34290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8862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fr-FR" altLang="fr-FR" dirty="0" smtClean="0">
                <a:latin typeface="+mn-lt"/>
              </a:rPr>
              <a:t>Risque Environnement lié </a:t>
            </a:r>
            <a:r>
              <a:rPr lang="fr-FR" altLang="fr-FR" dirty="0">
                <a:latin typeface="+mn-lt"/>
              </a:rPr>
              <a:t>au fonctionnement des installations et au </a:t>
            </a:r>
            <a:r>
              <a:rPr lang="fr-FR" altLang="fr-FR" dirty="0" smtClean="0">
                <a:latin typeface="+mn-lt"/>
              </a:rPr>
              <a:t>procédé (technologique)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endParaRPr lang="fr-FR" altLang="fr-FR" dirty="0">
              <a:latin typeface="+mn-lt"/>
            </a:endParaRP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fr-FR" altLang="fr-FR" dirty="0" smtClean="0">
                <a:latin typeface="+mn-lt"/>
              </a:rPr>
              <a:t>Rejets </a:t>
            </a:r>
            <a:r>
              <a:rPr lang="fr-FR" altLang="fr-FR" dirty="0">
                <a:latin typeface="+mn-lt"/>
              </a:rPr>
              <a:t>air / </a:t>
            </a:r>
            <a:r>
              <a:rPr lang="fr-FR" altLang="fr-FR" dirty="0" smtClean="0">
                <a:latin typeface="+mn-lt"/>
              </a:rPr>
              <a:t>eau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endParaRPr lang="fr-FR" altLang="fr-FR" dirty="0">
              <a:latin typeface="+mn-lt"/>
            </a:endParaRP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fr-FR" altLang="fr-FR" dirty="0" smtClean="0">
                <a:latin typeface="+mn-lt"/>
              </a:rPr>
              <a:t>Pollution </a:t>
            </a:r>
            <a:r>
              <a:rPr lang="fr-FR" altLang="fr-FR" dirty="0">
                <a:latin typeface="+mn-lt"/>
              </a:rPr>
              <a:t>des </a:t>
            </a:r>
            <a:r>
              <a:rPr lang="fr-FR" altLang="fr-FR" dirty="0" smtClean="0">
                <a:latin typeface="+mn-lt"/>
              </a:rPr>
              <a:t>sols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endParaRPr lang="fr-FR" altLang="fr-FR" dirty="0">
              <a:latin typeface="+mn-lt"/>
            </a:endParaRP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fr-FR" altLang="fr-FR" dirty="0" smtClean="0">
                <a:latin typeface="+mn-lt"/>
              </a:rPr>
              <a:t>Déchets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endParaRPr lang="fr-FR" altLang="fr-FR" dirty="0">
              <a:latin typeface="+mn-lt"/>
            </a:endParaRP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fr-FR" altLang="fr-FR" dirty="0" smtClean="0">
                <a:latin typeface="+mn-lt"/>
              </a:rPr>
              <a:t>Changement climatique</a:t>
            </a:r>
            <a:endParaRPr lang="fr-FR" altLang="fr-FR" dirty="0">
              <a:latin typeface="+mn-lt"/>
            </a:endParaRPr>
          </a:p>
        </p:txBody>
      </p:sp>
      <p:pic>
        <p:nvPicPr>
          <p:cNvPr id="11" name="Picture 1" descr="Z:\Laurent\Formation AMO\Photos\DSCN19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9526" y="3547495"/>
            <a:ext cx="1778324" cy="126189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2533" name="Picture 8" descr="Photo dechet 25-04-2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201" y="4889342"/>
            <a:ext cx="1848974" cy="127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Image 15" descr="totalakpo10_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408" y="2041610"/>
            <a:ext cx="920559" cy="139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66" y="530433"/>
            <a:ext cx="2146842" cy="1431228"/>
          </a:xfrm>
          <a:prstGeom prst="rect">
            <a:avLst/>
          </a:prstGeom>
        </p:spPr>
      </p:pic>
      <p:sp>
        <p:nvSpPr>
          <p:cNvPr id="10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48251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1000" dirty="0" smtClean="0"/>
              <a:t>Kit intégration H3SE - TCG 2.1 – Nos grands risques H3SE – V2</a:t>
            </a:r>
            <a:endParaRPr lang="fr-FR" altLang="fr-FR" sz="1000" dirty="0"/>
          </a:p>
        </p:txBody>
      </p:sp>
      <p:sp>
        <p:nvSpPr>
          <p:cNvPr id="12" name="Espace réservé du numéro de diapositive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81328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72001B4-81B2-6C45-AE6F-46ED4529B38E}" type="slidenum">
              <a:rPr lang="fr-FR" altLang="fr-FR" sz="1800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7</a:t>
            </a:fld>
            <a:endParaRPr lang="fr-FR" altLang="fr-FR" sz="1800" dirty="0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Sociétal</a:t>
            </a:r>
          </a:p>
        </p:txBody>
      </p:sp>
      <p:sp>
        <p:nvSpPr>
          <p:cNvPr id="23555" name="Rectangle 1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1054100"/>
            <a:ext cx="6573838" cy="482317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dirty="0">
                <a:cs typeface="Arial" charset="0"/>
              </a:rPr>
              <a:t>Prendre en compte l’impact sur la société </a:t>
            </a:r>
            <a:r>
              <a:rPr lang="fr-FR" altLang="fr-FR" dirty="0" smtClean="0">
                <a:cs typeface="Arial" charset="0"/>
              </a:rPr>
              <a:t>civile </a:t>
            </a:r>
            <a:r>
              <a:rPr lang="fr-FR" altLang="fr-FR" dirty="0">
                <a:cs typeface="Arial" charset="0"/>
              </a:rPr>
              <a:t/>
            </a:r>
            <a:br>
              <a:rPr lang="fr-FR" altLang="fr-FR" dirty="0">
                <a:cs typeface="Arial" charset="0"/>
              </a:rPr>
            </a:br>
            <a:r>
              <a:rPr lang="fr-FR" altLang="fr-FR" dirty="0">
                <a:cs typeface="Arial" charset="0"/>
              </a:rPr>
              <a:t>et les populations locales.</a:t>
            </a:r>
          </a:p>
          <a:p>
            <a:pPr>
              <a:lnSpc>
                <a:spcPct val="80000"/>
              </a:lnSpc>
            </a:pPr>
            <a:endParaRPr lang="fr-FR" altLang="fr-FR" sz="1700" dirty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fr-FR" altLang="fr-FR" dirty="0">
                <a:cs typeface="Arial" charset="0"/>
              </a:rPr>
              <a:t>Pays développés</a:t>
            </a:r>
          </a:p>
          <a:p>
            <a:pPr lvl="1">
              <a:lnSpc>
                <a:spcPct val="80000"/>
              </a:lnSpc>
            </a:pPr>
            <a:r>
              <a:rPr lang="fr-FR" altLang="fr-FR" sz="1500" dirty="0">
                <a:cs typeface="Arial" charset="0"/>
              </a:rPr>
              <a:t>Aversion du risque : effets dévastateurs des accidents industriels</a:t>
            </a:r>
          </a:p>
          <a:p>
            <a:pPr lvl="1">
              <a:lnSpc>
                <a:spcPct val="80000"/>
              </a:lnSpc>
            </a:pPr>
            <a:r>
              <a:rPr lang="fr-FR" altLang="fr-FR" sz="1500" dirty="0">
                <a:cs typeface="Arial" charset="0"/>
              </a:rPr>
              <a:t>Mauvaise image de l'industrie pétrolière</a:t>
            </a:r>
          </a:p>
          <a:p>
            <a:pPr lvl="1">
              <a:lnSpc>
                <a:spcPct val="80000"/>
              </a:lnSpc>
            </a:pPr>
            <a:r>
              <a:rPr lang="fr-FR" altLang="fr-FR" sz="1500" dirty="0">
                <a:cs typeface="Arial" charset="0"/>
              </a:rPr>
              <a:t>Puissance des associations / ONG</a:t>
            </a:r>
          </a:p>
          <a:p>
            <a:pPr>
              <a:lnSpc>
                <a:spcPct val="80000"/>
              </a:lnSpc>
            </a:pPr>
            <a:endParaRPr lang="fr-FR" altLang="fr-FR" sz="1700" dirty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fr-FR" altLang="fr-FR" dirty="0">
                <a:cs typeface="Arial" charset="0"/>
              </a:rPr>
              <a:t>Pays en voie de développement</a:t>
            </a:r>
          </a:p>
          <a:p>
            <a:pPr lvl="1">
              <a:lnSpc>
                <a:spcPct val="80000"/>
              </a:lnSpc>
            </a:pPr>
            <a:r>
              <a:rPr lang="fr-FR" altLang="fr-FR" sz="1500" dirty="0">
                <a:cs typeface="Arial" charset="0"/>
              </a:rPr>
              <a:t>Ecart de richesse entre nos projets et les </a:t>
            </a:r>
            <a:r>
              <a:rPr lang="fr-FR" altLang="fr-FR" sz="1500" dirty="0" smtClean="0">
                <a:cs typeface="Arial" charset="0"/>
              </a:rPr>
              <a:t>communautés qui </a:t>
            </a:r>
            <a:r>
              <a:rPr lang="fr-FR" altLang="fr-FR" sz="1500" dirty="0">
                <a:cs typeface="Arial" charset="0"/>
              </a:rPr>
              <a:t>les accueillent</a:t>
            </a:r>
          </a:p>
          <a:p>
            <a:pPr lvl="1">
              <a:lnSpc>
                <a:spcPct val="80000"/>
              </a:lnSpc>
            </a:pPr>
            <a:r>
              <a:rPr lang="fr-FR" altLang="fr-FR" sz="1500" dirty="0" smtClean="0">
                <a:cs typeface="Arial" charset="0"/>
              </a:rPr>
              <a:t>Richesse du pétrole non redistribuée aux populations</a:t>
            </a:r>
          </a:p>
          <a:p>
            <a:pPr lvl="1">
              <a:lnSpc>
                <a:spcPct val="80000"/>
              </a:lnSpc>
            </a:pPr>
            <a:r>
              <a:rPr lang="fr-FR" altLang="fr-FR" sz="1500" dirty="0" smtClean="0">
                <a:cs typeface="Arial" charset="0"/>
              </a:rPr>
              <a:t>Une industrie assez faiblement mobilisatrice en main d’œuvre</a:t>
            </a:r>
          </a:p>
          <a:p>
            <a:pPr lvl="1">
              <a:lnSpc>
                <a:spcPct val="80000"/>
              </a:lnSpc>
            </a:pPr>
            <a:r>
              <a:rPr lang="fr-FR" altLang="fr-FR" sz="1500" dirty="0" smtClean="0">
                <a:cs typeface="Arial" charset="0"/>
              </a:rPr>
              <a:t>Nombreux expatriés</a:t>
            </a:r>
            <a:endParaRPr lang="fr-FR" altLang="fr-FR" sz="1500" dirty="0">
              <a:cs typeface="Arial" charset="0"/>
            </a:endParaRPr>
          </a:p>
        </p:txBody>
      </p:sp>
      <p:pic>
        <p:nvPicPr>
          <p:cNvPr id="2355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9" y="1628800"/>
            <a:ext cx="146367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numéro de diapositive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82816" y="6381328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72001B4-81B2-6C45-AE6F-46ED4529B38E}" type="slidenum">
              <a:rPr lang="fr-FR" altLang="fr-FR" sz="1800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8</a:t>
            </a:fld>
            <a:endParaRPr lang="fr-FR" altLang="fr-FR" sz="1800" dirty="0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48251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1000" dirty="0" smtClean="0"/>
              <a:t>Kit intégration H3SE - TCG 2.1 – Nos grands risques H3SE – V2</a:t>
            </a:r>
            <a:endParaRPr lang="fr-FR" altLang="fr-FR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/>
          <a:srcRect l="20081" t="23625" r="17904" b="18568"/>
          <a:stretch>
            <a:fillRect/>
          </a:stretch>
        </p:blipFill>
        <p:spPr bwMode="auto">
          <a:xfrm>
            <a:off x="4128034" y="4437112"/>
            <a:ext cx="2427142" cy="180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4419600"/>
            <a:ext cx="203041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71" descr="DSCN4556.JPG"/>
          <p:cNvPicPr>
            <a:picLocks noChangeAspect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79"/>
          <a:stretch>
            <a:fillRect/>
          </a:stretch>
        </p:blipFill>
        <p:spPr bwMode="auto">
          <a:xfrm>
            <a:off x="5846763" y="490538"/>
            <a:ext cx="306228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0" descr="The Buncefield fire as it looked on Sunday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03238"/>
            <a:ext cx="2720975" cy="1905000"/>
          </a:xfrm>
          <a:prstGeom prst="rect">
            <a:avLst/>
          </a:prstGeom>
          <a:noFill/>
          <a:ln>
            <a:noFill/>
          </a:ln>
          <a:effectLst>
            <a:outerShdw dist="38100" dir="10800000" algn="r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546"/>
          <a:stretch>
            <a:fillRect/>
          </a:stretch>
        </p:blipFill>
        <p:spPr bwMode="auto">
          <a:xfrm>
            <a:off x="3863975" y="2425700"/>
            <a:ext cx="2460625" cy="197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5" descr="pistolet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4391025"/>
            <a:ext cx="2138362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ZoneTexte 19"/>
          <p:cNvSpPr txBox="1">
            <a:spLocks noChangeArrowheads="1"/>
          </p:cNvSpPr>
          <p:nvPr/>
        </p:nvSpPr>
        <p:spPr bwMode="auto">
          <a:xfrm>
            <a:off x="93663" y="2052638"/>
            <a:ext cx="2751137" cy="33813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1600" b="1">
                <a:latin typeface="Arial Narrow" charset="0"/>
              </a:rPr>
              <a:t>Feux, explosions</a:t>
            </a:r>
          </a:p>
        </p:txBody>
      </p:sp>
      <p:sp>
        <p:nvSpPr>
          <p:cNvPr id="25609" name="ZoneTexte 21"/>
          <p:cNvSpPr txBox="1">
            <a:spLocks noChangeArrowheads="1"/>
          </p:cNvSpPr>
          <p:nvPr/>
        </p:nvSpPr>
        <p:spPr bwMode="auto">
          <a:xfrm>
            <a:off x="5875338" y="2019300"/>
            <a:ext cx="2581275" cy="33813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1600" b="1">
                <a:latin typeface="Arial Narrow" charset="0"/>
              </a:rPr>
              <a:t>Transport</a:t>
            </a:r>
          </a:p>
        </p:txBody>
      </p:sp>
      <p:sp>
        <p:nvSpPr>
          <p:cNvPr id="25610" name="ZoneTexte 24"/>
          <p:cNvSpPr txBox="1">
            <a:spLocks noChangeArrowheads="1"/>
          </p:cNvSpPr>
          <p:nvPr/>
        </p:nvSpPr>
        <p:spPr bwMode="auto">
          <a:xfrm>
            <a:off x="3808413" y="4084638"/>
            <a:ext cx="2516187" cy="33655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1600" b="1">
                <a:latin typeface="Arial Narrow" charset="0"/>
              </a:rPr>
              <a:t>Levage</a:t>
            </a:r>
          </a:p>
        </p:txBody>
      </p:sp>
      <p:sp>
        <p:nvSpPr>
          <p:cNvPr id="25611" name="ZoneTexte 26"/>
          <p:cNvSpPr txBox="1">
            <a:spLocks noChangeArrowheads="1"/>
          </p:cNvSpPr>
          <p:nvPr/>
        </p:nvSpPr>
        <p:spPr bwMode="auto">
          <a:xfrm>
            <a:off x="46038" y="5895975"/>
            <a:ext cx="2143125" cy="33972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1600" b="1">
                <a:latin typeface="Arial Narrow" charset="0"/>
              </a:rPr>
              <a:t>Travaux à Risques</a:t>
            </a:r>
          </a:p>
        </p:txBody>
      </p:sp>
      <p:sp>
        <p:nvSpPr>
          <p:cNvPr id="25612" name="ZoneTexte 27"/>
          <p:cNvSpPr txBox="1">
            <a:spLocks noChangeArrowheads="1"/>
          </p:cNvSpPr>
          <p:nvPr/>
        </p:nvSpPr>
        <p:spPr bwMode="auto">
          <a:xfrm>
            <a:off x="2241550" y="5937250"/>
            <a:ext cx="2014538" cy="3206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1500" b="1">
                <a:latin typeface="Arial Narrow" charset="0"/>
              </a:rPr>
              <a:t>Pollutions</a:t>
            </a:r>
          </a:p>
        </p:txBody>
      </p:sp>
      <p:pic>
        <p:nvPicPr>
          <p:cNvPr id="2561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90538"/>
            <a:ext cx="274955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ZoneTexte 19"/>
          <p:cNvSpPr txBox="1">
            <a:spLocks noChangeArrowheads="1"/>
          </p:cNvSpPr>
          <p:nvPr/>
        </p:nvSpPr>
        <p:spPr bwMode="auto">
          <a:xfrm>
            <a:off x="2987675" y="2020888"/>
            <a:ext cx="2749550" cy="33813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1600" b="1">
                <a:latin typeface="Arial Narrow" charset="0"/>
              </a:rPr>
              <a:t>Fuites</a:t>
            </a:r>
          </a:p>
        </p:txBody>
      </p:sp>
      <p:sp>
        <p:nvSpPr>
          <p:cNvPr id="25615" name="ZoneTexte 31"/>
          <p:cNvSpPr txBox="1">
            <a:spLocks noChangeArrowheads="1"/>
          </p:cNvSpPr>
          <p:nvPr/>
        </p:nvSpPr>
        <p:spPr bwMode="auto">
          <a:xfrm>
            <a:off x="4300538" y="5927725"/>
            <a:ext cx="2165350" cy="33813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1600" b="1">
                <a:latin typeface="Arial Narrow" charset="0"/>
              </a:rPr>
              <a:t>Pillages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91275" y="2430463"/>
            <a:ext cx="2474913" cy="198913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5617" name="ZoneTexte 25"/>
          <p:cNvSpPr txBox="1">
            <a:spLocks noChangeArrowheads="1"/>
          </p:cNvSpPr>
          <p:nvPr/>
        </p:nvSpPr>
        <p:spPr bwMode="auto">
          <a:xfrm>
            <a:off x="6350000" y="4090988"/>
            <a:ext cx="2516188" cy="33972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1600" b="1">
                <a:latin typeface="Arial Narrow" charset="0"/>
              </a:rPr>
              <a:t>Véhicules légers</a:t>
            </a:r>
          </a:p>
        </p:txBody>
      </p:sp>
      <p:pic>
        <p:nvPicPr>
          <p:cNvPr id="25618" name="Picture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2430463"/>
            <a:ext cx="1390650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9" name="ZoneTexte 22"/>
          <p:cNvSpPr txBox="1">
            <a:spLocks noChangeArrowheads="1"/>
          </p:cNvSpPr>
          <p:nvPr/>
        </p:nvSpPr>
        <p:spPr bwMode="auto">
          <a:xfrm>
            <a:off x="46038" y="4037013"/>
            <a:ext cx="1404937" cy="30638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1400" b="1">
                <a:latin typeface="Arial Narrow" charset="0"/>
              </a:rPr>
              <a:t>Risques naturels</a:t>
            </a:r>
          </a:p>
        </p:txBody>
      </p:sp>
      <p:pic>
        <p:nvPicPr>
          <p:cNvPr id="25620" name="Imag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478338"/>
            <a:ext cx="2382837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1" name="ZoneTexte 31"/>
          <p:cNvSpPr txBox="1">
            <a:spLocks noChangeArrowheads="1"/>
          </p:cNvSpPr>
          <p:nvPr/>
        </p:nvSpPr>
        <p:spPr bwMode="auto">
          <a:xfrm>
            <a:off x="6532563" y="5907088"/>
            <a:ext cx="2366962" cy="33813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1600" b="1">
                <a:latin typeface="Arial Narrow" charset="0"/>
              </a:rPr>
              <a:t>Chariots</a:t>
            </a:r>
          </a:p>
        </p:txBody>
      </p:sp>
      <p:pic>
        <p:nvPicPr>
          <p:cNvPr id="25622" name="Picture 2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2487613"/>
            <a:ext cx="225742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3" name="ZoneTexte 22"/>
          <p:cNvSpPr txBox="1">
            <a:spLocks noChangeArrowheads="1"/>
          </p:cNvSpPr>
          <p:nvPr/>
        </p:nvSpPr>
        <p:spPr bwMode="auto">
          <a:xfrm>
            <a:off x="1550988" y="4073525"/>
            <a:ext cx="2257425" cy="33813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1600" b="1">
                <a:latin typeface="Arial Narrow" charset="0"/>
              </a:rPr>
              <a:t>Braquages</a:t>
            </a:r>
          </a:p>
        </p:txBody>
      </p:sp>
      <p:sp>
        <p:nvSpPr>
          <p:cNvPr id="27" name="Espace réservé du numéro de diapositive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81328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72001B4-81B2-6C45-AE6F-46ED4529B38E}" type="slidenum">
              <a:rPr lang="fr-FR" altLang="fr-FR" sz="1800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9</a:t>
            </a:fld>
            <a:endParaRPr lang="fr-FR" altLang="fr-FR" sz="1800" dirty="0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9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48251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fr-FR" altLang="fr-FR" sz="1000" dirty="0" smtClean="0"/>
              <a:t>Kit intégration H3SE - TCG 2.1 – Nos grands risques H3SE – V2</a:t>
            </a:r>
            <a:endParaRPr lang="fr-FR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TAL-FR-modele rouge 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FR PPT ROUGE FONCE LOGO.pptx" id="{61CC4C7C-92FC-429F-A50D-CFA4B2695BBB}" vid="{B8EC27D0-A928-40AB-9C2D-136AEEA527D0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TOTAL-FR-modele rouge fonce</Template>
  <TotalTime>24</TotalTime>
  <Words>794</Words>
  <Application>Microsoft Office PowerPoint</Application>
  <PresentationFormat>Affichage à l'écran (4:3)</PresentationFormat>
  <Paragraphs>204</Paragraphs>
  <Slides>13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TOTAL-FR-modele rouge fonce</vt:lpstr>
      <vt:lpstr>Nos grands risques H3SE</vt:lpstr>
      <vt:lpstr>Les objectifs du module</vt:lpstr>
      <vt:lpstr>H3SE - Les domaines</vt:lpstr>
      <vt:lpstr>HYGIÈNE-SANTÉ</vt:lpstr>
      <vt:lpstr>SÉCURITÉ</vt:lpstr>
      <vt:lpstr>SÛRETÉ    </vt:lpstr>
      <vt:lpstr>Environnement</vt:lpstr>
      <vt:lpstr>Sociétal</vt:lpstr>
      <vt:lpstr>Diapositive 9</vt:lpstr>
      <vt:lpstr>Diapositive 10</vt:lpstr>
      <vt:lpstr>Diapositive 11</vt:lpstr>
      <vt:lpstr>Diapositive 12</vt:lpstr>
      <vt:lpstr>Diapositive 13</vt:lpstr>
    </vt:vector>
  </TitlesOfParts>
  <Company>TOTAL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Nos grands risques H3SE</dc:title>
  <dc:creator>J0489914</dc:creator>
  <cp:lastModifiedBy>J0489914</cp:lastModifiedBy>
  <cp:revision>3</cp:revision>
  <dcterms:created xsi:type="dcterms:W3CDTF">2017-09-21T08:24:19Z</dcterms:created>
  <dcterms:modified xsi:type="dcterms:W3CDTF">2017-09-21T08:48:43Z</dcterms:modified>
</cp:coreProperties>
</file>