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64" r:id="rId4"/>
    <p:sldId id="265" r:id="rId5"/>
    <p:sldId id="266" r:id="rId6"/>
    <p:sldId id="268" r:id="rId7"/>
    <p:sldId id="267" r:id="rId8"/>
    <p:sldId id="274" r:id="rId9"/>
    <p:sldId id="271" r:id="rId10"/>
    <p:sldId id="273" r:id="rId11"/>
    <p:sldId id="275" r:id="rId12"/>
    <p:sldId id="277" r:id="rId13"/>
    <p:sldId id="278" r:id="rId14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AF"/>
    <a:srgbClr val="133C75"/>
    <a:srgbClr val="BD2B0B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67" autoAdjust="0"/>
    <p:restoredTop sz="84751" autoAdjust="0"/>
  </p:normalViewPr>
  <p:slideViewPr>
    <p:cSldViewPr snapToObjects="1">
      <p:cViewPr>
        <p:scale>
          <a:sx n="90" d="100"/>
          <a:sy n="90" d="100"/>
        </p:scale>
        <p:origin x="-492" y="-354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493AD8B6-F9BB-AF46-B3EA-7C9CB105DFBA}" type="datetimeFigureOut">
              <a:rPr lang="fr-FR" altLang="fr-FR"/>
              <a:pPr/>
              <a:t>17/03/2017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E2E63EBF-2FEC-4348-83BD-D2B8FDA66D2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4091100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EF655DEF-E377-EA4F-AE32-58BB73F56857}" type="datetimeFigureOut">
              <a:rPr lang="fr-FR" altLang="fr-FR"/>
              <a:pPr/>
              <a:t>17/03/2017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349A0273-4F73-8248-9E45-11F223BA86E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9122775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nl"/>
              <a:t/>
            </a:r>
            <a:fld id="{349A0273-4F73-8248-9E45-11F223BA86E7}" type="slidenum">
              <a:rPr/>
              <a:pPr/>
              <a:t>2</a:t>
            </a:fld>
            <a:endParaRPr lang="nl" altLang="fr-FR"/>
          </a:p>
        </p:txBody>
      </p:sp>
    </p:spTree>
    <p:extLst>
      <p:ext uri="{BB962C8B-B14F-4D97-AF65-F5344CB8AC3E}">
        <p14:creationId xmlns:p14="http://schemas.microsoft.com/office/powerpoint/2010/main" xmlns="" val="554186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" altLang="fr-FR"/>
          </a:p>
        </p:txBody>
      </p:sp>
      <p:sp>
        <p:nvSpPr>
          <p:cNvPr id="174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b="0" i="0" u="none" baseline="0" lang="nl"/>
              <a:t/>
            </a:r>
            <a:fld id="{6F45D071-0EEC-6149-A8E5-094D9CED103A}" type="slidenum">
              <a:rPr>
                <a:latin typeface="Calibri" charset="0"/>
              </a:rPr>
              <a:pPr/>
              <a:t>3</a:t>
            </a:fld>
            <a:endParaRPr lang="nl" altLang="fr-FR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8179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sz="1200" kern="1200" b="1" i="0" u="none" baseline="0" lang="n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Chemische risico's:</a:t>
            </a:r>
            <a:endParaRPr lang="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n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Bepaalde stoffen kunnen ernstige en zelfs dodelijke ziektes veroorzaken.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n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risico kan in de vestiging aanwezig zijn of buiten de vestiging belanden als gevolg van ongewenste uitstoot (sanitaire impact) of door de verkoop van producten.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n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risico kan vertraagd zijn: het kan 5 tot 30 jaar na de blootstelling optreden.</a:t>
            </a:r>
          </a:p>
          <a:p>
            <a:pPr algn="l" rtl="0"/>
            <a:r>
              <a:rPr sz="1200" kern="1200" b="1" i="0" u="none" baseline="0" lang="n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Lichamelijke/ergonomische risico's:</a:t>
            </a:r>
            <a:r>
              <a:rPr sz="1200" kern="1200" b="0" i="0" u="none" baseline="0" lang="n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Bepaalde terugkerende werkzaamheden, geluidshinder en stralingen veroorzaken eveneens ziektes op lange termijn.</a:t>
            </a:r>
          </a:p>
          <a:p>
            <a:pPr algn="l" rtl="0"/>
            <a:r>
              <a:rPr sz="1200" kern="1200" b="1" i="0" u="none" baseline="0" lang="n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Biologische risico's:</a:t>
            </a:r>
            <a:endParaRPr lang="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n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Onze leefwijze stelt ons bloot aan pandemieën.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n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Wij zijn aanwezig in tropische landen.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n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Specifieke industriële risico's (legionairsziekte).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n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Biotechnologieën.</a:t>
            </a:r>
          </a:p>
          <a:p>
            <a:endParaRPr lang="nl" altLang="fr-FR" dirty="0"/>
          </a:p>
        </p:txBody>
      </p:sp>
      <p:sp>
        <p:nvSpPr>
          <p:cNvPr id="1945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b="0" i="0" u="none" baseline="0" lang="nl"/>
              <a:t/>
            </a:r>
            <a:fld id="{F22493DE-4812-914C-B690-87B85E437291}" type="slidenum">
              <a:rPr>
                <a:latin typeface="Calibri" charset="0"/>
              </a:rPr>
              <a:pPr/>
              <a:t>4</a:t>
            </a:fld>
            <a:endParaRPr lang="nl" altLang="fr-FR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707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sz="1200" kern="1200" b="1" i="0" u="none" baseline="0" lang="n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Veiligheid op de werkplek: </a:t>
            </a:r>
            <a:endParaRPr lang="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n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variabele ernstgraad maar meestal beperkt.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n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in ruime mate ontwikkelde preventie.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n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meetbaar resultaat.</a:t>
            </a:r>
          </a:p>
          <a:p>
            <a:pPr algn="l" rtl="0"/>
            <a:r>
              <a:rPr sz="1200" kern="1200" b="1" i="0" u="none" baseline="0" lang="n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Veiligheid van het functioneren van de installaties en de processen:</a:t>
            </a:r>
            <a:endParaRPr lang="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n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gevolgen kunnen rampzalig zijn.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n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Zich individueel beschermen is niet mogelijk.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n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 zijn hoge kosten mee gemoeid.</a:t>
            </a:r>
          </a:p>
          <a:p>
            <a:endParaRPr lang="n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nl"/>
              <a:t/>
            </a:r>
            <a:fld id="{349A0273-4F73-8248-9E45-11F223BA86E7}" type="slidenum">
              <a:rPr/>
              <a:pPr/>
              <a:t>5</a:t>
            </a:fld>
            <a:endParaRPr lang="nl" altLang="fr-FR"/>
          </a:p>
        </p:txBody>
      </p:sp>
    </p:spTree>
    <p:extLst>
      <p:ext uri="{BB962C8B-B14F-4D97-AF65-F5344CB8AC3E}">
        <p14:creationId xmlns:p14="http://schemas.microsoft.com/office/powerpoint/2010/main" xmlns="" val="321746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sz="1200" kern="1200" b="1" i="0" u="none" baseline="0" lang="n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Gevaar of kwaadwillige bedreiging:</a:t>
            </a:r>
            <a:endParaRPr lang="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n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Criminele activiteiten, overval, diefstal, hacking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n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Sociale/politieke onrust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n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Terrorisme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n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Sabotage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n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Spionage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n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Fraude, cybercrime</a:t>
            </a:r>
          </a:p>
          <a:p>
            <a:endParaRPr lang="n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nl"/>
              <a:t/>
            </a:r>
            <a:fld id="{349A0273-4F73-8248-9E45-11F223BA86E7}" type="slidenum">
              <a:rPr/>
              <a:pPr/>
              <a:t>6</a:t>
            </a:fld>
            <a:endParaRPr lang="nl" altLang="fr-FR"/>
          </a:p>
        </p:txBody>
      </p:sp>
    </p:spTree>
    <p:extLst>
      <p:ext uri="{BB962C8B-B14F-4D97-AF65-F5344CB8AC3E}">
        <p14:creationId xmlns:p14="http://schemas.microsoft.com/office/powerpoint/2010/main" xmlns="" val="234190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sz="1200" kern="1200" b="1" i="0" u="none" baseline="0" lang="n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Milieurisico's van het functioneren van de installaties en de processen:</a:t>
            </a:r>
            <a:endParaRPr lang="nl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l" rtl="0"/>
            <a:r>
              <a:rPr sz="1200" kern="1200" b="0" i="0" u="none" baseline="0" lang="n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Olierampen, enz.</a:t>
            </a:r>
            <a:endParaRPr lang="nl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sz="1200" kern="1200" b="1" i="0" u="none" baseline="0" lang="n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Uitstoot in de lucht of het water:</a:t>
            </a:r>
            <a:endParaRPr lang="nl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l" rtl="0"/>
            <a:r>
              <a:rPr sz="1200" kern="1200" b="0" i="0" u="none" baseline="0" lang="n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Ontwikkelde landen:</a:t>
            </a:r>
            <a:endParaRPr lang="nl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algn="l" rtl="0">
              <a:buFont typeface="Arial" charset="0"/>
              <a:buChar char="•"/>
            </a:pPr>
            <a:r>
              <a:rPr sz="1200" kern="1200" b="0" i="0" u="none" baseline="0" lang="n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industrieën hebben een zeer grote vooruitgang geboekt,</a:t>
            </a:r>
            <a:br>
              <a:rPr sz="1200" kern="1200" lang="n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sz="1200" kern="1200" b="0" i="0" u="none" baseline="0" lang="n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vrijwillig of onder de druk van de voorschriften</a:t>
            </a:r>
            <a:endParaRPr lang="nl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algn="l" rtl="0">
              <a:buFont typeface="Arial" charset="0"/>
              <a:buChar char="•"/>
            </a:pPr>
            <a:r>
              <a:rPr sz="1200" kern="1200" b="0" i="0" u="none" baseline="0" lang="n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industriële vervuiling kan lokaal worden ervaren (meer hinder dan vervuiling).</a:t>
            </a:r>
            <a:endParaRPr lang="nl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algn="l" rtl="0">
              <a:buFont typeface="Arial" charset="0"/>
              <a:buChar char="•"/>
            </a:pPr>
            <a:r>
              <a:rPr sz="1200" kern="1200" b="0" i="0" u="none" baseline="0" lang="n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risico van vervuiling door een ongeluk is altijd aanwezig.</a:t>
            </a:r>
            <a:endParaRPr lang="nl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l" rtl="0"/>
            <a:r>
              <a:rPr sz="1200" kern="1200" b="0" i="0" u="none" baseline="0" lang="n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Opkomende landen:</a:t>
            </a:r>
            <a:endParaRPr lang="nl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algn="l" rtl="0">
              <a:buFont typeface="Arial" charset="0"/>
              <a:buChar char="•"/>
            </a:pPr>
            <a:r>
              <a:rPr sz="1200" kern="1200" b="0" i="0" u="none" baseline="0" lang="n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industriële vervuiling is nog een reëel probleem.</a:t>
            </a:r>
            <a:endParaRPr lang="nl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sz="1200" kern="1200" b="1" i="0" u="none" baseline="0" lang="n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Bodemvervuiling:</a:t>
            </a:r>
            <a:endParaRPr lang="nl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n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probleem verergert als het water wordt aangetast.</a:t>
            </a:r>
            <a:endParaRPr lang="nl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n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potentiële economische impact is zeer groot. </a:t>
            </a:r>
            <a:endParaRPr lang="nl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sz="1200" kern="1200" b="1" i="0" u="none" baseline="0" lang="n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Afvalstoffen:</a:t>
            </a:r>
            <a:endParaRPr lang="nl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n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bepaalde landen is het moeilijk om afvalverwerkingsmogelijkheden te vinden.</a:t>
            </a:r>
            <a:endParaRPr lang="nl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sz="1200" kern="1200" b="1" i="0" u="none" baseline="0" lang="n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Klimaatverandering:</a:t>
            </a:r>
            <a:endParaRPr lang="nl" sz="14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n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Broeikasgassen zijn een probleem van de laatste decennia.</a:t>
            </a:r>
            <a:endParaRPr lang="nl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n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Wereldwijde impact en veel aandacht in de media.</a:t>
            </a:r>
            <a:endParaRPr lang="nl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n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belangrijk item voor de Groep.</a:t>
            </a:r>
            <a:endParaRPr lang="nl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n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 Mt CO</a:t>
            </a:r>
            <a:r>
              <a:rPr sz="1200" kern="1200" b="0" i="0" u="none" baseline="-25000" lang="n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sz="1200" kern="1200" b="0" i="0" u="none" baseline="0" lang="n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-eq. patrimonieel (≈1/1000</a:t>
            </a:r>
            <a:r>
              <a:rPr sz="1200" kern="1200" b="0" i="0" u="none" baseline="30000" lang="n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</a:t>
            </a:r>
            <a:r>
              <a:rPr sz="1200" kern="1200" b="0" i="0" u="none" baseline="0" lang="n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de wereldemissie)</a:t>
            </a:r>
            <a:endParaRPr lang="nl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sz="1200" kern="1200" b="0" i="0" u="none" baseline="0" lang="n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600 Mt met de impact van onze aardolieproducten (≈ 1/100ste van de wereldemissie)</a:t>
            </a:r>
            <a:endParaRPr lang="nl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l" rtl="0">
              <a:buFont typeface="Arial" charset="0"/>
              <a:buChar char="•"/>
            </a:pPr>
            <a:endParaRPr lang="n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nl"/>
              <a:t/>
            </a:r>
            <a:fld id="{349A0273-4F73-8248-9E45-11F223BA86E7}" type="slidenum">
              <a:rPr/>
              <a:pPr/>
              <a:t>7</a:t>
            </a:fld>
            <a:endParaRPr lang="nl" altLang="fr-FR"/>
          </a:p>
        </p:txBody>
      </p:sp>
    </p:spTree>
    <p:extLst>
      <p:ext uri="{BB962C8B-B14F-4D97-AF65-F5344CB8AC3E}">
        <p14:creationId xmlns:p14="http://schemas.microsoft.com/office/powerpoint/2010/main" xmlns="" val="1894926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nl"/>
              <a:t/>
            </a:r>
            <a:fld id="{349A0273-4F73-8248-9E45-11F223BA86E7}" type="slidenum">
              <a:rPr/>
              <a:pPr/>
              <a:t>9</a:t>
            </a:fld>
            <a:endParaRPr lang="nl" altLang="fr-FR"/>
          </a:p>
        </p:txBody>
      </p:sp>
    </p:spTree>
    <p:extLst>
      <p:ext uri="{BB962C8B-B14F-4D97-AF65-F5344CB8AC3E}">
        <p14:creationId xmlns:p14="http://schemas.microsoft.com/office/powerpoint/2010/main" xmlns="" val="1826168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36258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E390BD-B9FE-FB40-89DA-C056CE20C64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60654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E23E060-A6C6-984C-A54C-8DFF77A00C3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6986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1CCEF0-6599-614B-871E-A766BEC0187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9673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1E7A2C-A184-3E43-A234-4AE361F7F45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7585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4754A8D-7067-044D-9D7E-7F0CBC12294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67572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CCF4840-59FA-1E4E-9450-49E9E82B1E2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97155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ACA5AF8-68D0-2F48-B933-B5E9280EFA7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64579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4A999E6-1D53-FF4C-84F1-590699BFEE1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255829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8F0923-4CA3-0A43-A591-52DB05F9BB2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26179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C5DCB4D3-6CD0-A046-9757-CB11C04EB948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http://newsimg.bbc.co.uk/media/images/41115000/jpg/_41115452_fire203afp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http://newsimg.bbc.co.uk/media/images/41115000/jpg/_41115452_fire203afp.jpg" TargetMode="Externa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11" Type="http://schemas.openxmlformats.org/officeDocument/2006/relationships/image" Target="../media/image23.png"/><Relationship Id="rId5" Type="http://schemas.openxmlformats.org/officeDocument/2006/relationships/image" Target="../media/image19.jpeg"/><Relationship Id="rId10" Type="http://schemas.openxmlformats.org/officeDocument/2006/relationships/image" Target="../media/image22.png"/><Relationship Id="rId4" Type="http://schemas.openxmlformats.org/officeDocument/2006/relationships/image" Target="../media/image18.jpeg"/><Relationship Id="rId9" Type="http://schemas.openxmlformats.org/officeDocument/2006/relationships/image" Target="../media/image21.jpe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 algn="l" rtl="0"/>
            <a:endParaRPr lang="nl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eaLnBrk="1" fontAlgn="auto" hangingPunct="1" algn="l" rtl="0">
              <a:spcAft>
                <a:spcPts val="0"/>
              </a:spcAft>
              <a:defRPr/>
            </a:pPr>
            <a:r>
              <a:rPr b="1" i="0" u="none" baseline="0" lang="nl">
                <a:ea typeface="+mj-ea"/>
              </a:rPr>
              <a:t>Onze voornaamste H3SE-risico's</a:t>
            </a:r>
            <a:endParaRPr lang="nl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eaLnBrk="1" hangingPunct="1" algn="l" rtl="0"/>
            <a:r>
              <a:rPr b="0" i="0" u="none" baseline="0" lang="nl">
                <a:cs typeface="Arial" charset="0"/>
              </a:rPr>
              <a:t>Integratieset H3SE</a:t>
            </a:r>
          </a:p>
          <a:p>
            <a:pPr eaLnBrk="1" hangingPunct="1" algn="l" rtl="0"/>
            <a:r>
              <a:rPr b="0" i="0" u="none" baseline="0" lang="nl">
                <a:cs typeface="Arial" charset="0"/>
              </a:rPr>
              <a:t>Module TCG 2.1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nl"/>
              <a:t/>
            </a:r>
            <a:fld id="{9CAABE01-341C-5949-8293-5C00F6C9B81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10</a:t>
            </a:fld>
            <a:endParaRPr lang="nl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484188" y="1341438"/>
            <a:ext cx="820896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73050" indent="-2730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sz="2000" b="0" i="0" u="none" baseline="0" lang="nl">
                <a:latin typeface="+mn-lt"/>
              </a:rPr>
              <a:t>Aan deze risico's werken kan waarde genereren en draagt bij aan het bereiken van een uitmuntend resultaat; voor de kwaliteit, voor het imago en voor de relatie met de stakeholders.</a:t>
            </a:r>
          </a:p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endParaRPr lang="nl" altLang="fr-FR" sz="2000" dirty="0">
              <a:latin typeface="+mn-lt"/>
            </a:endParaRPr>
          </a:p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sz="2000" b="0" i="0" u="none" baseline="0" lang="nl">
                <a:latin typeface="+mn-lt"/>
              </a:rPr>
              <a:t>Het is niet louter een kader van voorschriften. Het zijn acties waarvan de groep elke dag de vruchten plukt. </a:t>
            </a:r>
          </a:p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endParaRPr lang="nl" altLang="fr-FR" sz="2000" dirty="0">
              <a:latin typeface="+mn-lt"/>
            </a:endParaRPr>
          </a:p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sz="2000" b="0" i="0" u="none" baseline="0" lang="nl">
                <a:latin typeface="+mn-lt"/>
              </a:rPr>
              <a:t>Bovendien draagt dit bij aan het verbeteren van de werkwijzen bij andere bedrijven in onze branche (met name bij onze partners en naaste concurrenten).</a:t>
            </a:r>
          </a:p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endParaRPr lang="nl" altLang="fr-FR" sz="2000" dirty="0">
              <a:latin typeface="+mn-lt"/>
            </a:endParaRPr>
          </a:p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sz="2000" b="0" i="0" u="none" baseline="0" lang="nl">
                <a:latin typeface="+mn-lt"/>
              </a:rPr>
              <a:t>Het beheersen van de H3SE-risico's heeft invloed op de economische resultaten van de onderneming en zijn toekomst (nieuwe contracten …).</a:t>
            </a:r>
            <a:endParaRPr lang="nl" altLang="fr-FR" sz="20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4187" y="36513"/>
            <a:ext cx="8408987" cy="871537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l" rtl="0">
              <a:defRPr/>
            </a:pPr>
            <a:r>
              <a:rPr sz="2200" cap="all" b="1" i="0" u="none" baseline="0" lang="nl">
                <a:solidFill>
                  <a:schemeClr val="accent3">
                    <a:lumMod val="75000"/>
                  </a:schemeClr>
                </a:solidFill>
                <a:latin typeface="+mj-lt"/>
                <a:cs typeface="Arial"/>
              </a:rPr>
              <a:t>Beheersing van onze H3SE-risico's: een duidelijke winst</a:t>
            </a: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nl"/>
              <a:t>Integratieset H3SE - TCG 2.1 – Onze voornaamste H3SE-risico's – V2</a:t>
            </a:r>
            <a:endParaRPr lang="nl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nl"/>
              <a:t/>
            </a:r>
            <a:fld id="{816145F5-8085-7E4B-9D97-306166C4F9FE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11</a:t>
            </a:fld>
            <a:endParaRPr lang="nl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8674" name="ZoneTexte 6"/>
          <p:cNvSpPr txBox="1">
            <a:spLocks noChangeArrowheads="1"/>
          </p:cNvSpPr>
          <p:nvPr/>
        </p:nvSpPr>
        <p:spPr bwMode="auto">
          <a:xfrm>
            <a:off x="395288" y="1394803"/>
            <a:ext cx="3739902" cy="346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600" b="1" i="0" u="none" baseline="0" lang="nl">
                <a:solidFill>
                  <a:srgbClr val="000000"/>
                </a:solidFill>
                <a:ea typeface="Helvetica" charset="0"/>
                <a:cs typeface="Helvetica" charset="0"/>
              </a:rPr>
              <a:t>TRIR</a:t>
            </a:r>
          </a:p>
          <a:p>
            <a:pPr algn="l" rtl="0"/>
            <a:r>
              <a:rPr sz="1400" b="0" i="1" u="none" baseline="0" lang="nl">
                <a:solidFill>
                  <a:srgbClr val="000000"/>
                </a:solidFill>
                <a:ea typeface="Helvetica" charset="0"/>
                <a:cs typeface="Helvetica" charset="0"/>
              </a:rPr>
              <a:t>Total Recordable Injury Rate.</a:t>
            </a:r>
          </a:p>
          <a:p>
            <a:endParaRPr lang="nl" altLang="fr-FR" sz="12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l" rtl="0"/>
            <a:r>
              <a:rPr sz="1600" b="0" i="0" u="none" baseline="0" lang="nl">
                <a:solidFill>
                  <a:srgbClr val="000000"/>
                </a:solidFill>
                <a:ea typeface="Helvetica" charset="0"/>
                <a:cs typeface="Helvetica" charset="0"/>
              </a:rPr>
              <a:t>Dit is een frequentiegraad van de ongevallen, gemeten per miljoen gewerkte uren:</a:t>
            </a:r>
          </a:p>
          <a:p>
            <a:endParaRPr lang="nl" altLang="fr-FR" sz="24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l" rtl="0"/>
            <a:r>
              <a:rPr sz="1600" b="0" i="0" u="none" baseline="0" lang="nl">
                <a:solidFill>
                  <a:srgbClr val="000000"/>
                </a:solidFill>
                <a:ea typeface="Helvetica" charset="0"/>
                <a:cs typeface="Helvetica" charset="0"/>
              </a:rPr>
              <a:t> </a:t>
            </a:r>
            <a:endParaRPr lang="nl" altLang="fr-FR" sz="24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 rtl="0"/>
            <a:r>
              <a:rPr sz="1600" b="0" i="0" u="none" baseline="0" lang="nl">
                <a:solidFill>
                  <a:srgbClr val="000000"/>
                </a:solidFill>
                <a:ea typeface="Helvetica" charset="0"/>
                <a:cs typeface="Helvetica" charset="0"/>
              </a:rPr>
              <a:t>Aantal ongevallen met letsel      _________________________</a:t>
            </a:r>
            <a:endParaRPr lang="nl" altLang="fr-FR" sz="24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 rtl="0"/>
            <a:endParaRPr lang="nl" altLang="fr-FR" sz="16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pPr algn="ctr" rtl="0"/>
            <a:r>
              <a:rPr sz="1600" b="0" i="0" u="none" baseline="0" lang="nl">
                <a:solidFill>
                  <a:srgbClr val="000000"/>
                </a:solidFill>
                <a:ea typeface="Helvetica" charset="0"/>
                <a:cs typeface="Helvetica" charset="0"/>
              </a:rPr>
              <a:t>miljoenen gewerkte uren</a:t>
            </a:r>
          </a:p>
          <a:p>
            <a:pPr algn="ctr" rtl="0"/>
            <a:endParaRPr lang="nl" altLang="fr-FR" sz="16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l" rtl="0"/>
            <a:r>
              <a:rPr sz="1100" b="0" i="0" u="none" baseline="0" lang="nl">
                <a:solidFill>
                  <a:srgbClr val="000000"/>
                </a:solidFill>
                <a:ea typeface="Helvetica" charset="0"/>
                <a:cs typeface="Helvetica" charset="0"/>
              </a:rPr>
              <a:t> </a:t>
            </a:r>
            <a:endParaRPr lang="nl" altLang="fr-FR" sz="16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 useBgFill="1">
        <p:nvSpPr>
          <p:cNvPr id="28676" name="ZoneTexte 8"/>
          <p:cNvSpPr txBox="1">
            <a:spLocks noChangeArrowheads="1"/>
          </p:cNvSpPr>
          <p:nvPr/>
        </p:nvSpPr>
        <p:spPr bwMode="auto">
          <a:xfrm>
            <a:off x="4716016" y="1394803"/>
            <a:ext cx="3959672" cy="278537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600" b="1" i="0" u="none" baseline="0" lang="nl">
                <a:solidFill>
                  <a:srgbClr val="000000"/>
                </a:solidFill>
                <a:ea typeface="Helvetica" charset="0"/>
                <a:cs typeface="Helvetica" charset="0"/>
              </a:rPr>
              <a:t>HiPo</a:t>
            </a:r>
            <a:endParaRPr lang="nl" altLang="fr-FR" sz="11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pPr algn="l" rtl="0"/>
            <a:r>
              <a:rPr sz="1400" b="0" i="1" u="none" baseline="0" lang="nl">
                <a:solidFill>
                  <a:srgbClr val="000000"/>
                </a:solidFill>
                <a:ea typeface="Helvetica" charset="0"/>
                <a:cs typeface="Helvetica" charset="0"/>
              </a:rPr>
              <a:t>High Potential Incident</a:t>
            </a:r>
          </a:p>
          <a:p>
            <a:endParaRPr lang="nl" altLang="fr-FR" sz="11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endParaRPr lang="nl" altLang="fr-FR" sz="11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endParaRPr lang="nl" altLang="fr-FR" sz="11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pPr algn="l" rtl="0"/>
            <a:r>
              <a:rPr sz="1600" b="0" i="0" u="none" baseline="0" lang="nl">
                <a:solidFill>
                  <a:srgbClr val="000000"/>
                </a:solidFill>
                <a:ea typeface="Helvetica" charset="0"/>
                <a:cs typeface="Helvetica" charset="0"/>
              </a:rPr>
              <a:t>Dit betreft de gerapporteerde incidenten die ernstige of rampzalige gevolgen hadden kunnen hebben. De statistieken zijn gebaseerd op de rapportering. Elke HiPo wordt gevolgd door een actieplan.</a:t>
            </a:r>
            <a:endParaRPr lang="nl" altLang="fr-FR" sz="16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endParaRPr lang="nl" altLang="fr-FR" sz="1600" b="1" dirty="0">
              <a:solidFill>
                <a:srgbClr val="000000"/>
              </a:solidFill>
              <a:ea typeface="Helvetica" charset="0"/>
              <a:cs typeface="Helvetica" charset="0"/>
            </a:endParaRPr>
          </a:p>
        </p:txBody>
      </p:sp>
      <p:sp>
        <p:nvSpPr>
          <p:cNvPr id="28677" name="ZoneTexte 9"/>
          <p:cNvSpPr txBox="1">
            <a:spLocks noChangeArrowheads="1"/>
          </p:cNvSpPr>
          <p:nvPr/>
        </p:nvSpPr>
        <p:spPr bwMode="auto">
          <a:xfrm>
            <a:off x="532606" y="4858542"/>
            <a:ext cx="8067675" cy="164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spcAft>
                <a:spcPts val="600"/>
              </a:spcAft>
            </a:pPr>
            <a:r>
              <a:rPr b="0" i="0" u="none" baseline="0" lang="nl"/>
              <a:t>Deze indicatoren worden in alle vakgebieden en in de hele groep gevolgd. Zij zijn identiek in de hele olie-industrie.</a:t>
            </a:r>
            <a:endParaRPr lang="nl" altLang="fr-FR" dirty="0"/>
          </a:p>
          <a:p>
            <a:pPr algn="l" rtl="0">
              <a:lnSpc>
                <a:spcPct val="80000"/>
              </a:lnSpc>
            </a:pPr>
            <a:endParaRPr lang="nl" altLang="fr-FR" dirty="0" smtClean="0"/>
          </a:p>
          <a:p>
            <a:pPr algn="l" rtl="0">
              <a:lnSpc>
                <a:spcPct val="80000"/>
              </a:lnSpc>
            </a:pPr>
            <a:r>
              <a:rPr b="0" i="0" u="none" baseline="0" lang="nl"/>
              <a:t>De Groep telt de externe ondernemingen mee in zijn eigen statistieken </a:t>
            </a:r>
            <a:r>
              <a:rPr sz="1400" b="0" i="0" u="none" baseline="0" lang="nl"/>
              <a:t>(dit is een specificiteit van de oliebranche en andere zeer grote ondernemingen)</a:t>
            </a:r>
          </a:p>
          <a:p>
            <a:endParaRPr lang="nl" altLang="fr-FR" dirty="0"/>
          </a:p>
        </p:txBody>
      </p:sp>
      <p:sp>
        <p:nvSpPr>
          <p:cNvPr id="9" name="Titre 3"/>
          <p:cNvSpPr txBox="1">
            <a:spLocks/>
          </p:cNvSpPr>
          <p:nvPr/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3">
                    <a:lumMod val="75000"/>
                  </a:schemeClr>
                </a:solidFill>
                <a:latin typeface="+mj-lt"/>
                <a:ea typeface="Arial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auto" hangingPunct="1" algn="l" rtl="0">
              <a:spcAft>
                <a:spcPts val="0"/>
              </a:spcAft>
              <a:defRPr/>
            </a:pPr>
            <a:r>
              <a:rPr sz="2200" b="1" i="0" u="none" baseline="0" lang="nl"/>
              <a:t>Enkele indicatoren van het H3SE-resultaat</a:t>
            </a:r>
            <a:endParaRPr lang="nl" sz="2200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4177133" y="1319466"/>
            <a:ext cx="0" cy="304563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nl"/>
              <a:t>Integratieset H3SE - TCG 2.1 – Onze voornaamste H3SE-risico's – V2</a:t>
            </a:r>
            <a:endParaRPr lang="nl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nl"/>
              <a:t/>
            </a:r>
            <a:fld id="{F359C792-BEC6-154E-A1C1-DE00167D7D5C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12</a:t>
            </a:fld>
            <a:endParaRPr lang="nl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5" name="Titre 3"/>
          <p:cNvSpPr txBox="1">
            <a:spLocks/>
          </p:cNvSpPr>
          <p:nvPr/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3">
                    <a:lumMod val="75000"/>
                  </a:schemeClr>
                </a:solidFill>
                <a:latin typeface="+mj-lt"/>
                <a:ea typeface="Arial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auto" hangingPunct="1" algn="l" rtl="0">
              <a:spcAft>
                <a:spcPts val="0"/>
              </a:spcAft>
              <a:defRPr/>
            </a:pPr>
            <a:r>
              <a:rPr sz="2200" b="1" i="0" u="none" baseline="0" lang="nl"/>
              <a:t>Oefening</a:t>
            </a:r>
            <a:r>
              <a:rPr b="1" i="0" u="none" baseline="0" lang="nl">
                <a:ea typeface="+mj-ea"/>
              </a:rPr>
              <a:t> </a:t>
            </a:r>
            <a:r>
              <a:rPr sz="2200" b="1" i="0" u="none" baseline="0" lang="nl"/>
              <a:t>voor de berekening van de TRIR</a:t>
            </a:r>
          </a:p>
        </p:txBody>
      </p:sp>
      <p:sp>
        <p:nvSpPr>
          <p:cNvPr id="28677" name="ZoneTexte 3"/>
          <p:cNvSpPr txBox="1">
            <a:spLocks noChangeArrowheads="1"/>
          </p:cNvSpPr>
          <p:nvPr/>
        </p:nvSpPr>
        <p:spPr bwMode="auto">
          <a:xfrm>
            <a:off x="2914650" y="4826000"/>
            <a:ext cx="3630613" cy="127793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b="0" i="0" u="none" baseline="0" lang="nl"/>
              <a:t>Formule om de TRIR te berekenen:</a:t>
            </a:r>
          </a:p>
          <a:p>
            <a:pPr algn="ctr" rtl="0"/>
            <a:endParaRPr lang="nl" altLang="fr-FR" sz="800"/>
          </a:p>
          <a:p>
            <a:pPr algn="ctr" rtl="0"/>
            <a:r>
              <a:rPr b="0" i="0" u="none" baseline="0" lang="nl"/>
              <a:t>Aantal ongevallen </a:t>
            </a:r>
          </a:p>
          <a:p>
            <a:pPr algn="ctr" rtl="0"/>
            <a:r>
              <a:rPr sz="1000" b="0" i="0" u="none" baseline="0" lang="nl">
                <a:solidFill>
                  <a:srgbClr val="000000"/>
                </a:solidFill>
                <a:ea typeface="Helvetica" charset="0"/>
                <a:cs typeface="Helvetica" charset="0"/>
              </a:rPr>
              <a:t>_______________________</a:t>
            </a:r>
            <a:endParaRPr lang="nl" altLang="fr-FR"/>
          </a:p>
          <a:p>
            <a:pPr algn="ctr" rtl="0">
              <a:spcBef>
                <a:spcPts val="600"/>
              </a:spcBef>
            </a:pPr>
            <a:r>
              <a:rPr b="0" i="0" u="none" baseline="0" lang="nl"/>
              <a:t>Miljoenen gewerkte uren </a:t>
            </a:r>
          </a:p>
        </p:txBody>
      </p:sp>
      <p:sp>
        <p:nvSpPr>
          <p:cNvPr id="29700" name="ZoneTexte 2"/>
          <p:cNvSpPr txBox="1">
            <a:spLocks noChangeArrowheads="1"/>
          </p:cNvSpPr>
          <p:nvPr/>
        </p:nvSpPr>
        <p:spPr bwMode="auto">
          <a:xfrm>
            <a:off x="457200" y="1023938"/>
            <a:ext cx="8218488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rtl="0"/>
            <a:r>
              <a:rPr b="1" i="0" u="none" baseline="0" lang="nl"/>
              <a:t>Oefening 1 – Berekening van uw TRIR </a:t>
            </a:r>
          </a:p>
          <a:p>
            <a:pPr algn="just" rtl="0"/>
            <a:r>
              <a:rPr b="0" i="0" u="none" baseline="0" lang="nl"/>
              <a:t>Voor de duur van uw hele professionele loopbaan en aannemend dat u in deze periode een keer uw enkel hebt verstuikt.</a:t>
            </a:r>
          </a:p>
          <a:p>
            <a:pPr algn="just" rtl="0">
              <a:buFont typeface="Lucida Grande" charset="0"/>
              <a:buNone/>
            </a:pPr>
            <a:r>
              <a:rPr b="0" i="0" u="none" baseline="0" lang="nl"/>
              <a:t>Een loopbaan duurt gemiddeld 40 jaar, met een arbeidstijd van 40 uren per week en 50 weken per jaar.</a:t>
            </a:r>
          </a:p>
          <a:p>
            <a:pPr algn="just" rtl="0">
              <a:buFont typeface="Lucida Grande" charset="0"/>
              <a:buNone/>
            </a:pPr>
            <a:endParaRPr lang="nl" altLang="fr-FR" dirty="0"/>
          </a:p>
          <a:p>
            <a:pPr algn="just" rtl="0">
              <a:buFont typeface="Lucida Grande" charset="0"/>
              <a:buNone/>
            </a:pPr>
            <a:r>
              <a:rPr b="1" i="0" u="none" baseline="0" lang="nl"/>
              <a:t>Oefening 2 – Berekening van de TRIR van een onderneming</a:t>
            </a:r>
          </a:p>
          <a:p>
            <a:pPr algn="just" rtl="0">
              <a:buFont typeface="Lucida Grande" charset="0"/>
              <a:buNone/>
            </a:pPr>
            <a:r>
              <a:rPr b="0" i="0" u="none" baseline="0" lang="nl"/>
              <a:t>Een onderneming met 1000 werknemers telt 1 ongeval per jaar (40 uren per week en 50 weken per jaar).</a:t>
            </a:r>
          </a:p>
          <a:p>
            <a:pPr algn="just" rtl="0">
              <a:buFont typeface="Lucida Grande" charset="0"/>
              <a:buNone/>
            </a:pPr>
            <a:endParaRPr lang="nl" altLang="fr-FR" dirty="0"/>
          </a:p>
          <a:p>
            <a:pPr algn="just" rtl="0">
              <a:buFont typeface="Lucida Grande" charset="0"/>
              <a:buNone/>
            </a:pPr>
            <a:r>
              <a:rPr b="1" i="0" u="none" baseline="0" lang="nl"/>
              <a:t>Oefening 3</a:t>
            </a:r>
          </a:p>
          <a:p>
            <a:pPr algn="just" rtl="0">
              <a:buFont typeface="Lucida Grande" charset="0"/>
              <a:buNone/>
            </a:pPr>
            <a:r>
              <a:rPr b="0" i="0" u="none" baseline="0" lang="nl"/>
              <a:t>Een onderneming met 100 000 werknemers telt 50 ongevallen per jaar (40 uur per week en 50 weken per jaar).</a:t>
            </a:r>
            <a:endParaRPr lang="nl" altLang="fr-FR" dirty="0"/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nl"/>
              <a:t>Integratieset H3SE - TCG 2.1 – Onze voornaamste H3SE-risico's – V2</a:t>
            </a:r>
            <a:endParaRPr lang="nl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nl"/>
              <a:t/>
            </a:r>
            <a:fld id="{DB219B34-DFE1-274A-A6FE-6525BFC22DF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13</a:t>
            </a:fld>
            <a:endParaRPr lang="nl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30722" name="Image 4" descr="../../../../../../Desktop/Capture%20d’écran%202016-07-28%20à%2015.23.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940"/>
          <a:stretch>
            <a:fillRect/>
          </a:stretch>
        </p:blipFill>
        <p:spPr bwMode="auto">
          <a:xfrm>
            <a:off x="971600" y="1260475"/>
            <a:ext cx="748188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ZoneTexte 6"/>
          <p:cNvSpPr txBox="1">
            <a:spLocks noChangeArrowheads="1"/>
          </p:cNvSpPr>
          <p:nvPr/>
        </p:nvSpPr>
        <p:spPr bwMode="auto">
          <a:xfrm>
            <a:off x="3292475" y="7334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nl" altLang="fr-FR"/>
          </a:p>
        </p:txBody>
      </p:sp>
      <p:sp>
        <p:nvSpPr>
          <p:cNvPr id="7" name="Titre 3"/>
          <p:cNvSpPr txBox="1">
            <a:spLocks/>
          </p:cNvSpPr>
          <p:nvPr/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3">
                    <a:lumMod val="75000"/>
                  </a:schemeClr>
                </a:solidFill>
                <a:latin typeface="+mj-lt"/>
                <a:ea typeface="Arial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defRPr/>
            </a:pPr>
            <a:r>
              <a:rPr sz="2200" b="1" i="0" u="none" baseline="0" lang="nl"/>
              <a:t>TRIR van de Total-groep</a:t>
            </a:r>
          </a:p>
        </p:txBody>
      </p:sp>
      <p:cxnSp>
        <p:nvCxnSpPr>
          <p:cNvPr id="30725" name="Connecteur droit avec flèche 2"/>
          <p:cNvCxnSpPr>
            <a:cxnSpLocks noChangeShapeType="1"/>
          </p:cNvCxnSpPr>
          <p:nvPr/>
        </p:nvCxnSpPr>
        <p:spPr bwMode="auto">
          <a:xfrm flipV="1">
            <a:off x="827584" y="1223963"/>
            <a:ext cx="0" cy="439261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" name="ZoneTexte 3"/>
          <p:cNvSpPr txBox="1"/>
          <p:nvPr/>
        </p:nvSpPr>
        <p:spPr>
          <a:xfrm rot="16200000">
            <a:off x="190402" y="1400969"/>
            <a:ext cx="72231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b="0" i="0" u="none" baseline="0" lang="nl">
                <a:solidFill>
                  <a:schemeClr val="accent1">
                    <a:lumMod val="75000"/>
                  </a:schemeClr>
                </a:solidFill>
              </a:rPr>
              <a:t>TRIR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555776" y="5878553"/>
            <a:ext cx="4102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b="1" i="0" u="none" baseline="0" lang="nl">
                <a:solidFill>
                  <a:srgbClr val="C00000"/>
                </a:solidFill>
              </a:rPr>
              <a:t>Daling van de TRIR = Minder ongevallen</a:t>
            </a:r>
            <a:endParaRPr lang="nl" b="1" dirty="0">
              <a:solidFill>
                <a:srgbClr val="C00000"/>
              </a:solidFill>
            </a:endParaRPr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nl"/>
              <a:t>Integratieset H3SE - TCG 2.1 – Onze voornaamste H3SE-risico's – V2</a:t>
            </a:r>
            <a:endParaRPr lang="nl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 algn="l" rtl="0">
              <a:spcAft>
                <a:spcPts val="0"/>
              </a:spcAft>
              <a:defRPr/>
            </a:pPr>
            <a:r>
              <a:rPr b="1" i="0" u="none" baseline="0" lang="nl">
                <a:solidFill>
                  <a:schemeClr val="accent3">
                    <a:lumMod val="75000"/>
                  </a:schemeClr>
                </a:solidFill>
                <a:ea typeface="+mj-ea"/>
              </a:rPr>
              <a:t>Doelstellingen van de module</a:t>
            </a:r>
            <a:endParaRPr lang="nl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nl"/>
              <a:t/>
            </a:r>
            <a:fld id="{0CD20CDC-36A5-6841-8400-9D53BE2979D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nl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5363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773238"/>
            <a:ext cx="8218488" cy="2374900"/>
          </a:xfrm>
        </p:spPr>
        <p:txBody>
          <a:bodyPr/>
          <a:lstStyle/>
          <a:p>
            <a:pPr marL="0" indent="0" algn="just" rtl="0">
              <a:buFont typeface="Lucida Grande" charset="0"/>
              <a:buNone/>
            </a:pPr>
            <a:r>
              <a:rPr b="0" i="0" u="none" baseline="0" lang="nl">
                <a:cs typeface="Arial" charset="0"/>
              </a:rPr>
              <a:t>Aan het einde van deze module:</a:t>
            </a:r>
          </a:p>
          <a:p>
            <a:pPr marL="0" indent="0" algn="just" rtl="0">
              <a:buFont typeface="Lucida Grande" charset="0"/>
              <a:buNone/>
            </a:pPr>
            <a:endParaRPr lang="nl" altLang="fr-FR" dirty="0">
              <a:cs typeface="Arial" charset="0"/>
            </a:endParaRPr>
          </a:p>
          <a:p>
            <a:pPr algn="l" rtl="0">
              <a:spcAft>
                <a:spcPts val="1500"/>
              </a:spcAft>
            </a:pPr>
            <a:r>
              <a:rPr b="0" i="0" u="none" baseline="0" lang="nl">
                <a:cs typeface="Arial" charset="0"/>
              </a:rPr>
              <a:t>kunt u uitleggen wat H3SE inhoudt;</a:t>
            </a:r>
          </a:p>
          <a:p>
            <a:pPr algn="l" rtl="0">
              <a:spcAft>
                <a:spcPts val="1500"/>
              </a:spcAft>
            </a:pPr>
            <a:r>
              <a:rPr b="0" i="0" u="none" baseline="0" lang="nl"/>
              <a:t>kent u de grote terreinen van de specifieke risico's voor Total;</a:t>
            </a:r>
          </a:p>
          <a:p>
            <a:pPr algn="l" rtl="0">
              <a:spcAft>
                <a:spcPts val="1500"/>
              </a:spcAft>
            </a:pPr>
            <a:r>
              <a:rPr b="0" i="0" u="none" baseline="0" lang="nl"/>
              <a:t>kent u de elementen voor het meten van onze H3SE-resultaten en kunt u</a:t>
            </a:r>
            <a:r>
              <a:rPr b="0" i="0" u="none" baseline="0" lang="nl">
                <a:solidFill>
                  <a:srgbClr val="FF0000"/>
                </a:solidFill>
              </a:rPr>
              <a:t> </a:t>
            </a:r>
            <a:r>
              <a:rPr b="0" i="0" u="none" baseline="0" lang="nl"/>
              <a:t>met name</a:t>
            </a:r>
            <a:r>
              <a:rPr b="0" i="0" u="none" baseline="0" lang="nl">
                <a:solidFill>
                  <a:srgbClr val="FF0000"/>
                </a:solidFill>
              </a:rPr>
              <a:t> </a:t>
            </a:r>
            <a:r>
              <a:rPr b="0" i="0" u="none" baseline="0" lang="nl"/>
              <a:t>uitleggen wat de TRIR is en waar deze voor dient.</a:t>
            </a:r>
          </a:p>
        </p:txBody>
      </p:sp>
      <p:sp>
        <p:nvSpPr>
          <p:cNvPr id="15364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nl"/>
              <a:t>Integratieset H3SE - TCG 2.1 – Onze voornaamste H3SE-risico's – V2</a:t>
            </a:r>
            <a:endParaRPr lang="nl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 10"/>
          <p:cNvSpPr/>
          <p:nvPr/>
        </p:nvSpPr>
        <p:spPr bwMode="auto">
          <a:xfrm>
            <a:off x="3332163" y="2112963"/>
            <a:ext cx="1714500" cy="1698625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19109" tIns="219109" rIns="219109" bIns="219109" spcCol="1270" anchor="ctr"/>
          <a:lstStyle/>
          <a:p>
            <a:pPr algn="ctr" defTabSz="1511300" rtl="0">
              <a:lnSpc>
                <a:spcPct val="90000"/>
              </a:lnSpc>
              <a:spcAft>
                <a:spcPct val="35000"/>
              </a:spcAft>
              <a:defRPr/>
            </a:pPr>
            <a:r>
              <a:rPr sz="3400" b="1" i="0" u="none" baseline="0" lang="nl"/>
              <a:t>H3SE</a:t>
            </a:r>
            <a:endParaRPr lang="nl" sz="3400" b="1" dirty="0"/>
          </a:p>
        </p:txBody>
      </p:sp>
      <p:sp>
        <p:nvSpPr>
          <p:cNvPr id="13" name="Forme libre 12"/>
          <p:cNvSpPr/>
          <p:nvPr/>
        </p:nvSpPr>
        <p:spPr bwMode="auto">
          <a:xfrm>
            <a:off x="4137819" y="738907"/>
            <a:ext cx="1325562" cy="1347788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rgbClr val="CC00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8949" tIns="208949" rIns="208949" bIns="208949" anchor="ctr"/>
          <a:lstStyle>
            <a:lvl1pPr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>
              <a:lnSpc>
                <a:spcPct val="90000"/>
              </a:lnSpc>
              <a:spcAft>
                <a:spcPct val="35000"/>
              </a:spcAft>
            </a:pPr>
            <a:r>
              <a:rPr b="1" i="0" u="none" baseline="0" lang="nl">
                <a:solidFill>
                  <a:srgbClr val="FFFFFF"/>
                </a:solidFill>
              </a:rPr>
              <a:t>Health</a:t>
            </a:r>
          </a:p>
        </p:txBody>
      </p:sp>
      <p:sp>
        <p:nvSpPr>
          <p:cNvPr id="15" name="Forme libre 14"/>
          <p:cNvSpPr/>
          <p:nvPr/>
        </p:nvSpPr>
        <p:spPr bwMode="auto">
          <a:xfrm>
            <a:off x="5189538" y="2287588"/>
            <a:ext cx="1327150" cy="1347787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-3915933"/>
              <a:satOff val="-6183"/>
              <a:lumOff val="7451"/>
              <a:alphaOff val="0"/>
            </a:schemeClr>
          </a:effectRef>
          <a:fontRef idx="minor">
            <a:schemeClr val="lt1"/>
          </a:fontRef>
        </p:style>
        <p:txBody>
          <a:bodyPr lIns="208949" tIns="208949" rIns="208949" bIns="208949" anchor="ctr"/>
          <a:lstStyle>
            <a:lvl1pPr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>
              <a:lnSpc>
                <a:spcPct val="90000"/>
              </a:lnSpc>
              <a:spcAft>
                <a:spcPct val="35000"/>
              </a:spcAft>
            </a:pPr>
            <a:r>
              <a:rPr b="1" i="0" u="none" baseline="0" lang="nl">
                <a:solidFill>
                  <a:srgbClr val="FFFFFF"/>
                </a:solidFill>
              </a:rPr>
              <a:t>Safety</a:t>
            </a:r>
          </a:p>
        </p:txBody>
      </p:sp>
      <p:sp>
        <p:nvSpPr>
          <p:cNvPr id="17" name="Forme libre 16"/>
          <p:cNvSpPr/>
          <p:nvPr/>
        </p:nvSpPr>
        <p:spPr bwMode="auto">
          <a:xfrm>
            <a:off x="2323306" y="3460750"/>
            <a:ext cx="1325563" cy="1347788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rgbClr val="33CC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-7831867"/>
              <a:satOff val="-12365"/>
              <a:lumOff val="14901"/>
              <a:alphaOff val="0"/>
            </a:schemeClr>
          </a:effectRef>
          <a:fontRef idx="minor">
            <a:schemeClr val="lt1"/>
          </a:fontRef>
        </p:style>
        <p:txBody>
          <a:bodyPr lIns="208949" tIns="208949" rIns="208949" bIns="208949" spcCol="1270" anchor="ctr"/>
          <a:lstStyle/>
          <a:p>
            <a:pPr algn="ctr" defTabSz="800100" rtl="0">
              <a:lnSpc>
                <a:spcPct val="90000"/>
              </a:lnSpc>
              <a:spcAft>
                <a:spcPct val="35000"/>
              </a:spcAft>
              <a:defRPr/>
            </a:pPr>
            <a:r>
              <a:rPr b="1" i="0" u="none" baseline="0" lang="nl"/>
              <a:t>Environment</a:t>
            </a:r>
            <a:endParaRPr lang="nl" b="1" dirty="0"/>
          </a:p>
        </p:txBody>
      </p:sp>
      <p:sp>
        <p:nvSpPr>
          <p:cNvPr id="19" name="Forme libre 18"/>
          <p:cNvSpPr/>
          <p:nvPr/>
        </p:nvSpPr>
        <p:spPr bwMode="auto">
          <a:xfrm>
            <a:off x="4383088" y="3754438"/>
            <a:ext cx="1327150" cy="1347787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rgbClr val="0000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-11747800"/>
              <a:satOff val="-18548"/>
              <a:lumOff val="22352"/>
              <a:alphaOff val="0"/>
            </a:schemeClr>
          </a:effectRef>
          <a:fontRef idx="minor">
            <a:schemeClr val="lt1"/>
          </a:fontRef>
        </p:style>
        <p:txBody>
          <a:bodyPr lIns="210219" tIns="210219" rIns="210219" bIns="210219" anchor="ctr"/>
          <a:lstStyle>
            <a:lvl1pPr defTabSz="889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889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89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89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89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>
              <a:lnSpc>
                <a:spcPct val="90000"/>
              </a:lnSpc>
              <a:spcAft>
                <a:spcPct val="35000"/>
              </a:spcAft>
            </a:pPr>
            <a:r>
              <a:rPr sz="2000" b="1" i="0" u="none" baseline="0" lang="nl">
                <a:solidFill>
                  <a:srgbClr val="FFFFFF"/>
                </a:solidFill>
              </a:rPr>
              <a:t>Security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90537"/>
          </a:xfrm>
        </p:spPr>
        <p:txBody>
          <a:bodyPr/>
          <a:lstStyle/>
          <a:p>
            <a:pPr algn="l" rtl="0">
              <a:defRPr/>
            </a:pPr>
            <a:r>
              <a:rPr sz="2200" b="1" i="0" u="none" baseline="0" lang="nl"/>
              <a:t>H3SE – De componenten</a:t>
            </a:r>
            <a:endParaRPr lang="nl" sz="2200" dirty="0"/>
          </a:p>
        </p:txBody>
      </p:sp>
      <p:sp>
        <p:nvSpPr>
          <p:cNvPr id="16391" name="Espace réservé du texte 4"/>
          <p:cNvSpPr txBox="1">
            <a:spLocks/>
          </p:cNvSpPr>
          <p:nvPr/>
        </p:nvSpPr>
        <p:spPr bwMode="auto">
          <a:xfrm>
            <a:off x="971550" y="5299075"/>
            <a:ext cx="744855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2057400" indent="-228600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25146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9718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34290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8862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l" rtl="0">
              <a:lnSpc>
                <a:spcPct val="90000"/>
              </a:lnSpc>
            </a:pPr>
            <a:r>
              <a:rPr sz="1600" b="0" i="0" u="none" baseline="0" lang="nl"/>
              <a:t>Hieraan kunnen andere componenten worden toegevoegd.</a:t>
            </a:r>
          </a:p>
          <a:p>
            <a:pPr lvl="1" algn="l" rtl="0">
              <a:lnSpc>
                <a:spcPct val="90000"/>
              </a:lnSpc>
            </a:pPr>
            <a:r>
              <a:rPr sz="1400" b="0" i="0" u="none" baseline="0" lang="nl"/>
              <a:t>Bijvoorbeeld kwaliteit (Quality)  </a:t>
            </a:r>
            <a:r>
              <a:rPr sz="1400" b="0" i="0" u="none" baseline="0" lang="nl">
                <a:sym typeface="Wingdings" charset="2"/>
              </a:rPr>
              <a:t> afkorting </a:t>
            </a:r>
            <a:r>
              <a:rPr sz="1400" b="0" i="0" u="none" baseline="0" lang="nl"/>
              <a:t>HSEQ of H3SEQ</a:t>
            </a:r>
            <a:endParaRPr lang="nl" altLang="fr-FR" sz="1400" dirty="0"/>
          </a:p>
        </p:txBody>
      </p:sp>
      <p:sp>
        <p:nvSpPr>
          <p:cNvPr id="20" name="Forme libre 19"/>
          <p:cNvSpPr/>
          <p:nvPr/>
        </p:nvSpPr>
        <p:spPr>
          <a:xfrm>
            <a:off x="2036664" y="1369219"/>
            <a:ext cx="1349375" cy="1347787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8949" tIns="208949" rIns="208949" bIns="208949" spcCol="1270" anchor="ctr"/>
          <a:lstStyle/>
          <a:p>
            <a:pPr algn="ctr" defTabSz="800100" rtl="0">
              <a:lnSpc>
                <a:spcPct val="90000"/>
              </a:lnSpc>
              <a:spcAft>
                <a:spcPct val="35000"/>
              </a:spcAft>
              <a:defRPr/>
            </a:pPr>
            <a:r>
              <a:rPr b="1" i="0" u="none" baseline="0" lang="nl"/>
              <a:t>Social</a:t>
            </a:r>
          </a:p>
        </p:txBody>
      </p:sp>
      <p:sp>
        <p:nvSpPr>
          <p:cNvPr id="16393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nl"/>
              <a:t/>
            </a:r>
            <a:fld id="{27DF018B-3166-B645-AC21-7613EA41E1FC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nl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2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nl"/>
              <a:t>Integratieset H3SE - TCG 2.1 – Onze voornaamste H3SE-risico's – V2</a:t>
            </a:r>
            <a:endParaRPr lang="nl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xfrm>
            <a:off x="6588125" y="6411913"/>
            <a:ext cx="725488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nl"/>
              <a:t/>
            </a:r>
            <a:fld id="{E7B08CA1-6FA5-EF4F-823D-9993A5B2717B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nl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8434" name="Image 5" descr="skullen17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0417" y="978080"/>
            <a:ext cx="950763" cy="95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re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8218488" cy="4905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sz="2200" cap="none" b="1" i="0" u="none" baseline="0" lang="nl">
                <a:solidFill>
                  <a:srgbClr val="A90025"/>
                </a:solidFill>
                <a:cs typeface="Arial" charset="0"/>
              </a:rPr>
              <a:t>GEZONDHEID</a:t>
            </a:r>
          </a:p>
        </p:txBody>
      </p:sp>
      <p:sp>
        <p:nvSpPr>
          <p:cNvPr id="18436" name="Espace réservé du texte 23"/>
          <p:cNvSpPr txBox="1">
            <a:spLocks/>
          </p:cNvSpPr>
          <p:nvPr/>
        </p:nvSpPr>
        <p:spPr bwMode="auto">
          <a:xfrm>
            <a:off x="250825" y="1196975"/>
            <a:ext cx="682148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2057400" indent="-228600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25146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9718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34290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8862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l" rtl="0">
              <a:lnSpc>
                <a:spcPct val="90000"/>
              </a:lnSpc>
            </a:pPr>
            <a:r>
              <a:rPr sz="2800" b="0" i="0" u="none" baseline="0" lang="nl">
                <a:latin typeface="+mn-lt"/>
              </a:rPr>
              <a:t>Chemische risico's</a:t>
            </a:r>
          </a:p>
          <a:p>
            <a:pPr algn="l" rtl="0">
              <a:lnSpc>
                <a:spcPct val="90000"/>
              </a:lnSpc>
            </a:pPr>
            <a:endParaRPr lang="nl" altLang="fr-FR" sz="2800" dirty="0" smtClean="0">
              <a:latin typeface="+mn-lt"/>
            </a:endParaRPr>
          </a:p>
          <a:p>
            <a:pPr algn="l" rtl="0">
              <a:lnSpc>
                <a:spcPct val="90000"/>
              </a:lnSpc>
            </a:pPr>
            <a:r>
              <a:rPr sz="2800" b="0" i="0" u="none" baseline="0" lang="nl">
                <a:latin typeface="+mn-lt"/>
              </a:rPr>
              <a:t>Lichamelijke/ergonomische risico's</a:t>
            </a:r>
          </a:p>
          <a:p>
            <a:pPr algn="l" rtl="0">
              <a:lnSpc>
                <a:spcPct val="90000"/>
              </a:lnSpc>
            </a:pPr>
            <a:endParaRPr lang="nl" altLang="fr-FR" sz="2800" dirty="0" smtClean="0">
              <a:latin typeface="+mn-lt"/>
            </a:endParaRPr>
          </a:p>
          <a:p>
            <a:pPr algn="l" rtl="0">
              <a:lnSpc>
                <a:spcPct val="90000"/>
              </a:lnSpc>
            </a:pPr>
            <a:r>
              <a:rPr sz="2800" b="0" i="0" u="none" baseline="0" lang="nl">
                <a:latin typeface="+mn-lt"/>
              </a:rPr>
              <a:t>Biologische risico's</a:t>
            </a:r>
          </a:p>
          <a:p>
            <a:pPr algn="l" rtl="0">
              <a:lnSpc>
                <a:spcPct val="90000"/>
              </a:lnSpc>
            </a:pPr>
            <a:endParaRPr lang="nl" altLang="fr-FR" sz="2800" dirty="0" smtClean="0">
              <a:latin typeface="+mn-lt"/>
            </a:endParaRPr>
          </a:p>
          <a:p>
            <a:pPr algn="l" rtl="0">
              <a:lnSpc>
                <a:spcPct val="90000"/>
              </a:lnSpc>
            </a:pPr>
            <a:r>
              <a:rPr sz="2800" b="0" i="0" u="none" baseline="0" lang="nl">
                <a:latin typeface="+mn-lt"/>
              </a:rPr>
              <a:t>Psychosociale risico's</a:t>
            </a:r>
          </a:p>
        </p:txBody>
      </p:sp>
      <p:pic>
        <p:nvPicPr>
          <p:cNvPr id="18437" name="Image 14" descr="silhouet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6450" y="990531"/>
            <a:ext cx="923598" cy="92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1554" y="2780928"/>
            <a:ext cx="13779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226893"/>
            <a:ext cx="1803697" cy="178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nl"/>
              <a:t>Integratieset H3SE - TCG 2.1 – Onze voornaamste H3SE-risico's – V2</a:t>
            </a:r>
            <a:endParaRPr lang="nl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nl"/>
              <a:t/>
            </a:r>
            <a:fld id="{6C184073-3545-294A-8BFE-60A66796F4A9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5</a:t>
            </a:fld>
            <a:endParaRPr lang="nl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0482" name="Titre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8218488" cy="4905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sz="2200" cap="none" b="1" i="0" u="none" baseline="0" lang="nl">
                <a:solidFill>
                  <a:srgbClr val="A90025"/>
                </a:solidFill>
                <a:cs typeface="Arial" charset="0"/>
              </a:rPr>
              <a:t>VEILIGHEID</a:t>
            </a:r>
          </a:p>
        </p:txBody>
      </p:sp>
      <p:sp>
        <p:nvSpPr>
          <p:cNvPr id="20483" name="Espace réservé du texte 27"/>
          <p:cNvSpPr txBox="1">
            <a:spLocks/>
          </p:cNvSpPr>
          <p:nvPr/>
        </p:nvSpPr>
        <p:spPr bwMode="auto">
          <a:xfrm>
            <a:off x="250825" y="1412776"/>
            <a:ext cx="5122863" cy="403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6450" indent="-180975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2057400" indent="-228600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25146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9718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34290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8862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l" rtl="0">
              <a:lnSpc>
                <a:spcPct val="90000"/>
              </a:lnSpc>
            </a:pPr>
            <a:r>
              <a:rPr b="0" i="0" u="none" baseline="0" lang="nl">
                <a:latin typeface="+mn-lt"/>
              </a:rPr>
              <a:t>Veiligheid op de werkplek.</a:t>
            </a:r>
          </a:p>
          <a:p>
            <a:pPr lvl="1" algn="l" rtl="0">
              <a:lnSpc>
                <a:spcPct val="90000"/>
              </a:lnSpc>
            </a:pPr>
            <a:r>
              <a:rPr sz="1600" b="0" i="0" u="none" baseline="0" lang="nl"/>
              <a:t>Verplaatsing, vallen, gereedschap, handling van goederen.</a:t>
            </a:r>
          </a:p>
          <a:p>
            <a:pPr lvl="1" algn="l" rtl="0">
              <a:lnSpc>
                <a:spcPct val="90000"/>
              </a:lnSpc>
            </a:pPr>
            <a:endParaRPr lang="nl" altLang="fr-FR" sz="1500" dirty="0" smtClean="0"/>
          </a:p>
          <a:p>
            <a:pPr lvl="1" algn="l" rtl="0">
              <a:lnSpc>
                <a:spcPct val="90000"/>
              </a:lnSpc>
            </a:pPr>
            <a:endParaRPr lang="nl" altLang="fr-FR" sz="1500" dirty="0"/>
          </a:p>
          <a:p>
            <a:pPr lvl="1" algn="l" rtl="0">
              <a:lnSpc>
                <a:spcPct val="90000"/>
              </a:lnSpc>
            </a:pPr>
            <a:endParaRPr lang="nl" altLang="fr-FR" sz="1500" dirty="0"/>
          </a:p>
          <a:p>
            <a:pPr lvl="1" algn="l" rtl="0">
              <a:lnSpc>
                <a:spcPct val="90000"/>
              </a:lnSpc>
            </a:pPr>
            <a:endParaRPr lang="nl" altLang="fr-FR" sz="1500" dirty="0" smtClean="0"/>
          </a:p>
          <a:p>
            <a:pPr lvl="1" algn="l" rtl="0">
              <a:lnSpc>
                <a:spcPct val="90000"/>
              </a:lnSpc>
            </a:pPr>
            <a:endParaRPr lang="nl" altLang="fr-FR" sz="1500" dirty="0"/>
          </a:p>
          <a:p>
            <a:pPr lvl="1" algn="l" rtl="0">
              <a:lnSpc>
                <a:spcPct val="90000"/>
              </a:lnSpc>
            </a:pPr>
            <a:endParaRPr lang="nl" altLang="fr-FR" sz="1500" dirty="0"/>
          </a:p>
          <a:p>
            <a:pPr algn="l" rtl="0">
              <a:lnSpc>
                <a:spcPct val="90000"/>
              </a:lnSpc>
            </a:pPr>
            <a:r>
              <a:rPr b="0" i="0" u="none" baseline="0" lang="nl">
                <a:latin typeface="+mn-lt"/>
              </a:rPr>
              <a:t>Veiligheid van het functioneren van de installaties en de processen.</a:t>
            </a:r>
            <a:endParaRPr lang="nl" altLang="fr-FR" dirty="0">
              <a:latin typeface="+mn-lt"/>
            </a:endParaRPr>
          </a:p>
          <a:p>
            <a:pPr lvl="1" algn="l" rtl="0">
              <a:lnSpc>
                <a:spcPct val="90000"/>
              </a:lnSpc>
            </a:pPr>
            <a:r>
              <a:rPr sz="1500" b="0" i="0" u="none" baseline="0" lang="nl"/>
              <a:t>Brand, explosie, lekkage van giftige stoffen, natuurlijke risico's.</a:t>
            </a:r>
            <a:endParaRPr lang="nl" altLang="fr-FR" sz="1500" dirty="0"/>
          </a:p>
        </p:txBody>
      </p:sp>
      <p:pic>
        <p:nvPicPr>
          <p:cNvPr id="20484" name="Picture 10" descr="The Buncefield fire as it looked on Sunday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2266" y="3319386"/>
            <a:ext cx="3020771" cy="21600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7704" y="787456"/>
            <a:ext cx="3032099" cy="21600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nl"/>
              <a:t>Integratieset H3SE - TCG 2.1 – Onze voornaamste H3SE-risico's – V2</a:t>
            </a:r>
            <a:endParaRPr lang="nl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nl"/>
              <a:t/>
            </a:r>
            <a:fld id="{74DF097C-C572-1044-B546-3D09A8E214DC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6</a:t>
            </a:fld>
            <a:endParaRPr lang="nl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1506" name="Titre 1"/>
          <p:cNvSpPr>
            <a:spLocks noGrp="1"/>
          </p:cNvSpPr>
          <p:nvPr>
            <p:ph type="title"/>
          </p:nvPr>
        </p:nvSpPr>
        <p:spPr bwMode="auto">
          <a:xfrm>
            <a:off x="369888" y="274638"/>
            <a:ext cx="8218487" cy="4905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sz="2200" cap="none" b="1" i="0" u="none" baseline="0" lang="nl">
                <a:solidFill>
                  <a:srgbClr val="A90025"/>
                </a:solidFill>
                <a:cs typeface="Arial" charset="0"/>
              </a:rPr>
              <a:t>BEVEILIGING </a:t>
            </a:r>
            <a:r>
              <a:rPr cap="none" b="0" i="0" u="none" baseline="0" lang="nl">
                <a:solidFill>
                  <a:srgbClr val="A90025"/>
                </a:solidFill>
                <a:cs typeface="Arial" charset="0"/>
              </a:rPr>
              <a:t>  </a:t>
            </a:r>
          </a:p>
        </p:txBody>
      </p:sp>
      <p:sp>
        <p:nvSpPr>
          <p:cNvPr id="21507" name="Espace réservé du texte 8"/>
          <p:cNvSpPr txBox="1">
            <a:spLocks/>
          </p:cNvSpPr>
          <p:nvPr/>
        </p:nvSpPr>
        <p:spPr bwMode="auto">
          <a:xfrm>
            <a:off x="369888" y="1187456"/>
            <a:ext cx="5986462" cy="349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6450" indent="-180975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2057400" indent="-228600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25146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9718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34290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8862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l" rtl="0">
              <a:lnSpc>
                <a:spcPct val="90000"/>
              </a:lnSpc>
            </a:pPr>
            <a:r>
              <a:rPr b="0" i="0" u="none" baseline="0" lang="nl">
                <a:latin typeface="+mn-lt"/>
              </a:rPr>
              <a:t>Beveiliging: opzettelijke kwaadwillige acties</a:t>
            </a:r>
          </a:p>
          <a:p>
            <a:pPr lvl="1" algn="l" rtl="0">
              <a:lnSpc>
                <a:spcPct val="90000"/>
              </a:lnSpc>
            </a:pPr>
            <a:r>
              <a:rPr sz="1700" b="0" i="0" u="none" baseline="0" lang="nl"/>
              <a:t>De beveiliging betreft voornamelijk de bescherming van personen, goederen en informatie</a:t>
            </a:r>
          </a:p>
          <a:p>
            <a:pPr lvl="1" algn="l" rtl="0">
              <a:lnSpc>
                <a:spcPct val="90000"/>
              </a:lnSpc>
            </a:pPr>
            <a:r>
              <a:rPr sz="1700" b="0" i="0" u="none" baseline="0" lang="nl"/>
              <a:t>Tegen een gevaar of een kwaadwillige bedreiging:</a:t>
            </a:r>
          </a:p>
          <a:p>
            <a:pPr algn="l" rtl="0">
              <a:lnSpc>
                <a:spcPct val="90000"/>
              </a:lnSpc>
            </a:pPr>
            <a:endParaRPr lang="nl" altLang="fr-FR" dirty="0" smtClean="0">
              <a:latin typeface="+mn-lt"/>
            </a:endParaRPr>
          </a:p>
          <a:p>
            <a:pPr algn="l" rtl="0">
              <a:lnSpc>
                <a:spcPct val="90000"/>
              </a:lnSpc>
            </a:pPr>
            <a:r>
              <a:rPr b="0" i="0" u="none" baseline="0" lang="nl">
                <a:latin typeface="+mn-lt"/>
              </a:rPr>
              <a:t>Vocabulaire</a:t>
            </a:r>
            <a:endParaRPr lang="nl" altLang="fr-FR" dirty="0">
              <a:latin typeface="+mn-lt"/>
            </a:endParaRPr>
          </a:p>
          <a:p>
            <a:pPr lvl="1" algn="l" rtl="0">
              <a:lnSpc>
                <a:spcPct val="90000"/>
              </a:lnSpc>
            </a:pPr>
            <a:r>
              <a:rPr sz="1700" b="0" i="0" u="none" baseline="0" lang="nl"/>
              <a:t>Veiligheid: niet-opzettelijke ongewenste evenementen</a:t>
            </a:r>
          </a:p>
          <a:p>
            <a:pPr lvl="1" algn="l" rtl="0">
              <a:lnSpc>
                <a:spcPct val="90000"/>
              </a:lnSpc>
            </a:pPr>
            <a:r>
              <a:rPr sz="1700" b="0" i="0" u="none" baseline="0" lang="nl"/>
              <a:t>Beveiliging: opzettelijke kwaadwillige acties</a:t>
            </a:r>
          </a:p>
          <a:p>
            <a:pPr lvl="1" algn="l" rtl="0">
              <a:lnSpc>
                <a:spcPct val="90000"/>
              </a:lnSpc>
            </a:pPr>
            <a:r>
              <a:rPr sz="1700" b="0" i="0" u="none" baseline="0" lang="nl"/>
              <a:t>In het Engels</a:t>
            </a:r>
          </a:p>
          <a:p>
            <a:pPr lvl="2" algn="l" rtl="0">
              <a:lnSpc>
                <a:spcPct val="90000"/>
              </a:lnSpc>
            </a:pPr>
            <a:r>
              <a:rPr sz="1500" b="0" i="0" u="none" baseline="0" lang="nl"/>
              <a:t>Veiligheid</a:t>
            </a:r>
            <a:r>
              <a:rPr sz="1500" b="0" i="0" u="none" baseline="0" lang="nl">
                <a:sym typeface="Wingdings" charset="2"/>
              </a:rPr>
              <a:t> safety / Beveiliging</a:t>
            </a:r>
            <a:r>
              <a:rPr sz="1500" b="0" i="0" u="none" baseline="0" lang="nl"/>
              <a:t> </a:t>
            </a:r>
            <a:r>
              <a:rPr sz="1500" b="0" i="0" u="none" baseline="0" lang="nl">
                <a:sym typeface="Wingdings" charset="2"/>
              </a:rPr>
              <a:t> security</a:t>
            </a:r>
            <a:endParaRPr lang="nl" altLang="fr-FR" sz="1500" dirty="0"/>
          </a:p>
          <a:p>
            <a:pPr algn="l" rtl="0">
              <a:lnSpc>
                <a:spcPct val="90000"/>
              </a:lnSpc>
            </a:pPr>
            <a:endParaRPr lang="nl" altLang="fr-FR" sz="1900" dirty="0"/>
          </a:p>
        </p:txBody>
      </p:sp>
      <p:pic>
        <p:nvPicPr>
          <p:cNvPr id="21508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2447" y="4477805"/>
            <a:ext cx="176907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4510" y="2460141"/>
            <a:ext cx="1769079" cy="171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8960" y="808161"/>
            <a:ext cx="1724629" cy="123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nl"/>
              <a:t>Integratieset H3SE - TCG 2.1 – Onze voornaamste H3SE-risico's – V2</a:t>
            </a:r>
            <a:endParaRPr lang="nl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nl"/>
              <a:t/>
            </a:r>
            <a:fld id="{3110CD2F-0BB1-0E41-8C45-B1496FF16AFB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7</a:t>
            </a:fld>
            <a:endParaRPr lang="nl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77813" y="274638"/>
            <a:ext cx="8218487" cy="490537"/>
          </a:xfrm>
        </p:spPr>
        <p:txBody>
          <a:bodyPr/>
          <a:lstStyle/>
          <a:p>
            <a:pPr algn="l" rtl="0">
              <a:defRPr/>
            </a:pPr>
            <a:r>
              <a:rPr sz="2200" b="1" i="0" u="none" baseline="0" lang="nl"/>
              <a:t>Milieu</a:t>
            </a:r>
          </a:p>
        </p:txBody>
      </p:sp>
      <p:sp>
        <p:nvSpPr>
          <p:cNvPr id="22531" name="Espace réservé du texte 28"/>
          <p:cNvSpPr txBox="1">
            <a:spLocks/>
          </p:cNvSpPr>
          <p:nvPr/>
        </p:nvSpPr>
        <p:spPr bwMode="auto">
          <a:xfrm>
            <a:off x="277814" y="1053207"/>
            <a:ext cx="6076387" cy="511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6450" indent="-180975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6325" indent="-1714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2057400" indent="-228600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25146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9718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34290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8862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l" rtl="0">
              <a:lnSpc>
                <a:spcPct val="80000"/>
              </a:lnSpc>
              <a:spcAft>
                <a:spcPts val="1200"/>
              </a:spcAft>
            </a:pPr>
            <a:r>
              <a:rPr b="0" i="0" u="none" baseline="0" lang="nl">
                <a:latin typeface="+mn-lt"/>
              </a:rPr>
              <a:t>Milieurisico's van het functioneren van de installaties en de processen (technologie):</a:t>
            </a: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endParaRPr lang="nl" altLang="fr-FR" dirty="0">
              <a:latin typeface="+mn-lt"/>
            </a:endParaRP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r>
              <a:rPr b="0" i="0" u="none" baseline="0" lang="nl">
                <a:latin typeface="+mn-lt"/>
              </a:rPr>
              <a:t>Uitstoot in de lucht of het water</a:t>
            </a: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endParaRPr lang="nl" altLang="fr-FR" dirty="0">
              <a:latin typeface="+mn-lt"/>
            </a:endParaRP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r>
              <a:rPr b="0" i="0" u="none" baseline="0" lang="nl">
                <a:latin typeface="+mn-lt"/>
              </a:rPr>
              <a:t>Bodemvervuiling</a:t>
            </a: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endParaRPr lang="nl" altLang="fr-FR" dirty="0">
              <a:latin typeface="+mn-lt"/>
            </a:endParaRP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r>
              <a:rPr b="0" i="0" u="none" baseline="0" lang="nl">
                <a:latin typeface="+mn-lt"/>
              </a:rPr>
              <a:t> Afvalstoffen</a:t>
            </a: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endParaRPr lang="nl" altLang="fr-FR" dirty="0">
              <a:latin typeface="+mn-lt"/>
            </a:endParaRP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r>
              <a:rPr b="0" i="0" u="none" baseline="0" lang="nl">
                <a:latin typeface="+mn-lt"/>
              </a:rPr>
              <a:t>Klimaatverandering.</a:t>
            </a:r>
            <a:endParaRPr lang="nl" altLang="fr-FR" dirty="0">
              <a:latin typeface="+mn-lt"/>
            </a:endParaRPr>
          </a:p>
        </p:txBody>
      </p:sp>
      <p:pic>
        <p:nvPicPr>
          <p:cNvPr id="11" name="Picture 1" descr="Z:\Laurent\Formation AMO\Photos\DSCN19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9526" y="3547495"/>
            <a:ext cx="1778324" cy="126189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2533" name="Picture 8" descr="Photo dechet 25-04-2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4201" y="4889342"/>
            <a:ext cx="1848974" cy="127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Image 15" descr="totalakpo10_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8408" y="2041610"/>
            <a:ext cx="920559" cy="139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5266" y="530433"/>
            <a:ext cx="2146842" cy="1431228"/>
          </a:xfrm>
          <a:prstGeom prst="rect">
            <a:avLst/>
          </a:prstGeom>
        </p:spPr>
      </p:pic>
      <p:sp>
        <p:nvSpPr>
          <p:cNvPr id="10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nl"/>
              <a:t>Integratieset H3SE - TCG 2.1 – Onze voornaamste H3SE-risico's – V2</a:t>
            </a:r>
            <a:endParaRPr lang="nl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b="1" i="0" u="none" baseline="0" lang="nl"/>
              <a:t>Maatschappelijke verantwoordelijkheid</a:t>
            </a:r>
          </a:p>
        </p:txBody>
      </p:sp>
      <p:sp>
        <p:nvSpPr>
          <p:cNvPr id="23554" name="Espace réservé du numéro de diapositive 8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nl"/>
              <a:t/>
            </a:r>
            <a:fld id="{172001B4-81B2-6C45-AE6F-46ED4529B38E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8</a:t>
            </a:fld>
            <a:endParaRPr lang="nl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3555" name="Rectangle 1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1054100"/>
            <a:ext cx="6573838" cy="4823172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b="0" i="0" u="none" baseline="0" lang="nl">
                <a:cs typeface="Arial" charset="0"/>
              </a:rPr>
              <a:t>Rekening houden met de impact op de </a:t>
            </a:r>
            <a:br>
              <a:rPr lang="nl">
                <a:cs typeface="Arial" charset="0"/>
              </a:rPr>
            </a:br>
            <a:r>
              <a:rPr b="0" i="0" u="none" baseline="0" lang="nl">
                <a:cs typeface="Arial" charset="0"/>
              </a:rPr>
              <a:t>samenlevingen de lokale bevolkingen.</a:t>
            </a:r>
          </a:p>
          <a:p>
            <a:pPr algn="l" rtl="0">
              <a:lnSpc>
                <a:spcPct val="80000"/>
              </a:lnSpc>
            </a:pPr>
            <a:endParaRPr lang="nl" altLang="fr-FR" sz="1700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b="0" i="0" u="none" baseline="0" lang="nl">
                <a:cs typeface="Arial" charset="0"/>
              </a:rPr>
              <a:t>Ontwikkelde landen</a:t>
            </a:r>
          </a:p>
          <a:p>
            <a:pPr lvl="1" algn="l" rtl="0">
              <a:lnSpc>
                <a:spcPct val="80000"/>
              </a:lnSpc>
            </a:pPr>
            <a:r>
              <a:rPr sz="1500" b="0" i="0" u="none" baseline="0" lang="nl">
                <a:cs typeface="Arial" charset="0"/>
              </a:rPr>
              <a:t>Afkeer van risico: verwoestende gevolgen van industriële ongevallen.</a:t>
            </a:r>
          </a:p>
          <a:p>
            <a:pPr lvl="1" algn="l" rtl="0">
              <a:lnSpc>
                <a:spcPct val="80000"/>
              </a:lnSpc>
            </a:pPr>
            <a:r>
              <a:rPr sz="1500" b="0" i="0" u="none" baseline="0" lang="nl">
                <a:cs typeface="Arial" charset="0"/>
              </a:rPr>
              <a:t>Slecht imago van de olie-industrie.</a:t>
            </a:r>
          </a:p>
          <a:p>
            <a:pPr lvl="1" algn="l" rtl="0">
              <a:lnSpc>
                <a:spcPct val="80000"/>
              </a:lnSpc>
            </a:pPr>
            <a:r>
              <a:rPr sz="1500" b="0" i="0" u="none" baseline="0" lang="nl">
                <a:cs typeface="Arial" charset="0"/>
              </a:rPr>
              <a:t>Machtige verenigingen en ngo's.</a:t>
            </a:r>
          </a:p>
          <a:p>
            <a:pPr algn="l" rtl="0">
              <a:lnSpc>
                <a:spcPct val="80000"/>
              </a:lnSpc>
            </a:pPr>
            <a:endParaRPr lang="nl" altLang="fr-FR" sz="1700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b="0" i="0" u="none" baseline="0" lang="nl">
                <a:cs typeface="Arial" charset="0"/>
              </a:rPr>
              <a:t>Ontwikkelingslanden.</a:t>
            </a:r>
          </a:p>
          <a:p>
            <a:pPr lvl="1" algn="l" rtl="0">
              <a:lnSpc>
                <a:spcPct val="80000"/>
              </a:lnSpc>
            </a:pPr>
            <a:r>
              <a:rPr sz="1500" b="0" i="0" u="none" baseline="0" lang="nl">
                <a:cs typeface="Arial" charset="0"/>
              </a:rPr>
              <a:t>Verschil in rijkdom tussen onze projecten en de gemeenschappen die ze ontvangen.</a:t>
            </a:r>
          </a:p>
          <a:p>
            <a:pPr lvl="1" algn="l" rtl="0">
              <a:lnSpc>
                <a:spcPct val="80000"/>
              </a:lnSpc>
            </a:pPr>
            <a:r>
              <a:rPr sz="1500" b="0" i="0" u="none" baseline="0" lang="nl">
                <a:cs typeface="Arial" charset="0"/>
              </a:rPr>
              <a:t>Rijkdom van de olie die niet ten goede komt aan de lokale bevolking.</a:t>
            </a:r>
          </a:p>
          <a:p>
            <a:pPr lvl="1" algn="l" rtl="0">
              <a:lnSpc>
                <a:spcPct val="80000"/>
              </a:lnSpc>
            </a:pPr>
            <a:r>
              <a:rPr sz="1500" b="0" i="0" u="none" baseline="0" lang="nl">
                <a:cs typeface="Arial" charset="0"/>
              </a:rPr>
              <a:t>Een industrie die weinig arbeidskrachten mobiliseert.</a:t>
            </a:r>
          </a:p>
          <a:p>
            <a:pPr lvl="1" algn="l" rtl="0">
              <a:lnSpc>
                <a:spcPct val="80000"/>
              </a:lnSpc>
            </a:pPr>
            <a:r>
              <a:rPr sz="1500" b="0" i="0" u="none" baseline="0" lang="nl">
                <a:cs typeface="Arial" charset="0"/>
              </a:rPr>
              <a:t>Veel expats.</a:t>
            </a:r>
            <a:endParaRPr lang="nl" altLang="fr-FR" sz="1500" dirty="0">
              <a:cs typeface="Arial" charset="0"/>
            </a:endParaRPr>
          </a:p>
        </p:txBody>
      </p:sp>
      <p:pic>
        <p:nvPicPr>
          <p:cNvPr id="2355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6289" y="1628800"/>
            <a:ext cx="146367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nl"/>
              <a:t>Integratieset H3SE - TCG 2.1 – Onze voornaamste H3SE-risico's – V2</a:t>
            </a:r>
            <a:endParaRPr lang="nl" altLang="fr-FR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/>
          <a:srcRect l="20081" t="23625" r="17904" b="18568"/>
          <a:stretch>
            <a:fillRect/>
          </a:stretch>
        </p:blipFill>
        <p:spPr bwMode="auto">
          <a:xfrm>
            <a:off x="4128034" y="4437112"/>
            <a:ext cx="2427142" cy="180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nl"/>
              <a:t/>
            </a:r>
            <a:fld id="{4D8C4454-9BC8-5449-B40D-30A0723FA1B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9</a:t>
            </a:fld>
            <a:endParaRPr lang="nl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56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5675" y="4419600"/>
            <a:ext cx="203041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71" descr="DSCN4556.JPG"/>
          <p:cNvPicPr>
            <a:picLocks noChangeAspect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79"/>
          <a:stretch>
            <a:fillRect/>
          </a:stretch>
        </p:blipFill>
        <p:spPr bwMode="auto">
          <a:xfrm>
            <a:off x="5846763" y="490538"/>
            <a:ext cx="306228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0" descr="The Buncefield fire as it looked on Sunday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25" y="503238"/>
            <a:ext cx="2720975" cy="1905000"/>
          </a:xfrm>
          <a:prstGeom prst="rect">
            <a:avLst/>
          </a:prstGeom>
          <a:noFill/>
          <a:ln>
            <a:noFill/>
          </a:ln>
          <a:effectLst>
            <a:outerShdw dist="38100" dir="10800000" algn="r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46"/>
          <a:stretch>
            <a:fillRect/>
          </a:stretch>
        </p:blipFill>
        <p:spPr bwMode="auto">
          <a:xfrm>
            <a:off x="3863975" y="2425700"/>
            <a:ext cx="2460625" cy="197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5" descr="pistolet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13" y="4391025"/>
            <a:ext cx="2138362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ZoneTexte 19"/>
          <p:cNvSpPr txBox="1">
            <a:spLocks noChangeArrowheads="1"/>
          </p:cNvSpPr>
          <p:nvPr/>
        </p:nvSpPr>
        <p:spPr bwMode="auto">
          <a:xfrm>
            <a:off x="93663" y="2052638"/>
            <a:ext cx="2751137" cy="33813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sz="1600" b="1" i="0" u="none" baseline="0" lang="nl">
                <a:latin typeface="Arial Narrow" charset="0"/>
              </a:rPr>
              <a:t>Brand, explosie</a:t>
            </a:r>
          </a:p>
        </p:txBody>
      </p:sp>
      <p:sp>
        <p:nvSpPr>
          <p:cNvPr id="25609" name="ZoneTexte 21"/>
          <p:cNvSpPr txBox="1">
            <a:spLocks noChangeArrowheads="1"/>
          </p:cNvSpPr>
          <p:nvPr/>
        </p:nvSpPr>
        <p:spPr bwMode="auto">
          <a:xfrm>
            <a:off x="5875338" y="2019300"/>
            <a:ext cx="2581275" cy="33813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sz="1600" b="1" i="0" u="none" baseline="0" lang="nl">
                <a:latin typeface="Arial Narrow" charset="0"/>
              </a:rPr>
              <a:t>Transport</a:t>
            </a:r>
          </a:p>
        </p:txBody>
      </p:sp>
      <p:sp>
        <p:nvSpPr>
          <p:cNvPr id="25610" name="ZoneTexte 24"/>
          <p:cNvSpPr txBox="1">
            <a:spLocks noChangeArrowheads="1"/>
          </p:cNvSpPr>
          <p:nvPr/>
        </p:nvSpPr>
        <p:spPr bwMode="auto">
          <a:xfrm>
            <a:off x="3808413" y="4084638"/>
            <a:ext cx="2516187" cy="33655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sz="1600" b="1" i="0" u="none" baseline="0" lang="nl">
                <a:latin typeface="Arial Narrow" charset="0"/>
              </a:rPr>
              <a:t>Hijswerkzaamheden</a:t>
            </a:r>
          </a:p>
        </p:txBody>
      </p:sp>
      <p:sp>
        <p:nvSpPr>
          <p:cNvPr id="25611" name="ZoneTexte 26"/>
          <p:cNvSpPr txBox="1">
            <a:spLocks noChangeArrowheads="1"/>
          </p:cNvSpPr>
          <p:nvPr/>
        </p:nvSpPr>
        <p:spPr bwMode="auto">
          <a:xfrm>
            <a:off x="46038" y="5895975"/>
            <a:ext cx="2143125" cy="33972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sz="1600" b="1" i="0" u="none" baseline="0" lang="nl">
                <a:latin typeface="Arial Narrow" charset="0"/>
              </a:rPr>
              <a:t>Riskant werk</a:t>
            </a:r>
          </a:p>
        </p:txBody>
      </p:sp>
      <p:sp>
        <p:nvSpPr>
          <p:cNvPr id="25612" name="ZoneTexte 27"/>
          <p:cNvSpPr txBox="1">
            <a:spLocks noChangeArrowheads="1"/>
          </p:cNvSpPr>
          <p:nvPr/>
        </p:nvSpPr>
        <p:spPr bwMode="auto">
          <a:xfrm>
            <a:off x="2241550" y="5937250"/>
            <a:ext cx="2014538" cy="3206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sz="1500" b="1" i="0" u="none" baseline="0" lang="nl">
                <a:latin typeface="Arial Narrow" charset="0"/>
              </a:rPr>
              <a:t>Vervuiling</a:t>
            </a:r>
          </a:p>
        </p:txBody>
      </p:sp>
      <p:pic>
        <p:nvPicPr>
          <p:cNvPr id="2561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90538"/>
            <a:ext cx="274955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ZoneTexte 19"/>
          <p:cNvSpPr txBox="1">
            <a:spLocks noChangeArrowheads="1"/>
          </p:cNvSpPr>
          <p:nvPr/>
        </p:nvSpPr>
        <p:spPr bwMode="auto">
          <a:xfrm>
            <a:off x="2987675" y="2020888"/>
            <a:ext cx="2749550" cy="33813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sz="1600" b="1" i="0" u="none" baseline="0" lang="nl">
                <a:latin typeface="Arial Narrow" charset="0"/>
              </a:rPr>
              <a:t>Lekkage</a:t>
            </a:r>
          </a:p>
        </p:txBody>
      </p:sp>
      <p:sp>
        <p:nvSpPr>
          <p:cNvPr id="25615" name="ZoneTexte 31"/>
          <p:cNvSpPr txBox="1">
            <a:spLocks noChangeArrowheads="1"/>
          </p:cNvSpPr>
          <p:nvPr/>
        </p:nvSpPr>
        <p:spPr bwMode="auto">
          <a:xfrm>
            <a:off x="4300538" y="5927725"/>
            <a:ext cx="2165350" cy="33813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sz="1600" b="1" i="0" u="none" baseline="0" lang="nl">
                <a:latin typeface="Arial Narrow" charset="0"/>
              </a:rPr>
              <a:t>Plundering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91275" y="2430463"/>
            <a:ext cx="2474913" cy="198913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5617" name="ZoneTexte 25"/>
          <p:cNvSpPr txBox="1">
            <a:spLocks noChangeArrowheads="1"/>
          </p:cNvSpPr>
          <p:nvPr/>
        </p:nvSpPr>
        <p:spPr bwMode="auto">
          <a:xfrm>
            <a:off x="6350000" y="4090988"/>
            <a:ext cx="2516188" cy="33972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sz="1600" b="1" i="0" u="none" baseline="0" lang="nl">
                <a:latin typeface="Arial Narrow" charset="0"/>
              </a:rPr>
              <a:t>Personenauto's</a:t>
            </a:r>
          </a:p>
        </p:txBody>
      </p:sp>
      <p:pic>
        <p:nvPicPr>
          <p:cNvPr id="25618" name="Picture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63" y="2430463"/>
            <a:ext cx="1390650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9" name="ZoneTexte 22"/>
          <p:cNvSpPr txBox="1">
            <a:spLocks noChangeArrowheads="1"/>
          </p:cNvSpPr>
          <p:nvPr/>
        </p:nvSpPr>
        <p:spPr bwMode="auto">
          <a:xfrm>
            <a:off x="46038" y="4037013"/>
            <a:ext cx="1404937" cy="30638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sz="1400" b="1" i="0" u="none" baseline="0" lang="nl">
                <a:latin typeface="Arial Narrow" charset="0"/>
              </a:rPr>
              <a:t>Natuurrampen</a:t>
            </a:r>
          </a:p>
        </p:txBody>
      </p:sp>
      <p:pic>
        <p:nvPicPr>
          <p:cNvPr id="25620" name="Imag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478338"/>
            <a:ext cx="2382837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1" name="ZoneTexte 31"/>
          <p:cNvSpPr txBox="1">
            <a:spLocks noChangeArrowheads="1"/>
          </p:cNvSpPr>
          <p:nvPr/>
        </p:nvSpPr>
        <p:spPr bwMode="auto">
          <a:xfrm>
            <a:off x="6532563" y="5907088"/>
            <a:ext cx="2366962" cy="33813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sz="1600" b="1" i="0" u="none" baseline="0" lang="nl">
                <a:latin typeface="Arial Narrow" charset="0"/>
              </a:rPr>
              <a:t>Heftrucks</a:t>
            </a:r>
          </a:p>
        </p:txBody>
      </p:sp>
      <p:pic>
        <p:nvPicPr>
          <p:cNvPr id="25622" name="Picture 2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0988" y="2487613"/>
            <a:ext cx="225742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3" name="ZoneTexte 22"/>
          <p:cNvSpPr txBox="1">
            <a:spLocks noChangeArrowheads="1"/>
          </p:cNvSpPr>
          <p:nvPr/>
        </p:nvSpPr>
        <p:spPr bwMode="auto">
          <a:xfrm>
            <a:off x="1550988" y="4073525"/>
            <a:ext cx="2257425" cy="33813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sz="1600" b="1" i="0" u="none" baseline="0" lang="nl">
                <a:latin typeface="Arial Narrow" charset="0"/>
              </a:rPr>
              <a:t>Overvallen</a:t>
            </a:r>
          </a:p>
        </p:txBody>
      </p:sp>
      <p:sp>
        <p:nvSpPr>
          <p:cNvPr id="26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nl"/>
              <a:t>Integratieset H3SE - TCG 2.1 – Onze voornaamste H3SE-risico's – V2</a:t>
            </a:r>
            <a:endParaRPr lang="nl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746</TotalTime>
  <Words>792</Words>
  <Application>Microsoft Office PowerPoint</Application>
  <PresentationFormat>Affichage à l'écran (4:3)</PresentationFormat>
  <Paragraphs>204</Paragraphs>
  <Slides>13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fr_total_modele_rouge_fonce</vt:lpstr>
      <vt:lpstr>Nos grands risques H3SE</vt:lpstr>
      <vt:lpstr>Les objectifs du module</vt:lpstr>
      <vt:lpstr>H3SE - Les domaines</vt:lpstr>
      <vt:lpstr>HYGIÈNE-SANTÉ</vt:lpstr>
      <vt:lpstr>SÉCURITÉ</vt:lpstr>
      <vt:lpstr>SÛRETÉ    </vt:lpstr>
      <vt:lpstr>Environnement</vt:lpstr>
      <vt:lpstr>Sociétal</vt:lpstr>
      <vt:lpstr>Diapositive 9</vt:lpstr>
      <vt:lpstr>Diapositive 10</vt:lpstr>
      <vt:lpstr>Diapositive 11</vt:lpstr>
      <vt:lpstr>Diapositive 12</vt:lpstr>
      <vt:lpstr>Diapositive 13</vt:lpstr>
    </vt:vector>
  </TitlesOfParts>
  <Company>TOTAL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J0023432</cp:lastModifiedBy>
  <cp:revision>86</cp:revision>
  <dcterms:created xsi:type="dcterms:W3CDTF">2015-09-07T13:13:13Z</dcterms:created>
  <dcterms:modified xsi:type="dcterms:W3CDTF">2017-03-17T18:02:45Z</dcterms:modified>
</cp:coreProperties>
</file>