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64" r:id="rId4"/>
    <p:sldId id="265" r:id="rId5"/>
    <p:sldId id="266" r:id="rId6"/>
    <p:sldId id="268" r:id="rId7"/>
    <p:sldId id="267" r:id="rId8"/>
    <p:sldId id="274" r:id="rId9"/>
    <p:sldId id="271" r:id="rId10"/>
    <p:sldId id="273" r:id="rId11"/>
    <p:sldId id="275" r:id="rId12"/>
    <p:sldId id="277" r:id="rId13"/>
    <p:sldId id="278" r:id="rId14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7" autoAdjust="0"/>
    <p:restoredTop sz="84751" autoAdjust="0"/>
  </p:normalViewPr>
  <p:slideViewPr>
    <p:cSldViewPr snapToObjects="1">
      <p:cViewPr>
        <p:scale>
          <a:sx n="73" d="100"/>
          <a:sy n="73" d="100"/>
        </p:scale>
        <p:origin x="-72" y="-40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93AD8B6-F9BB-AF46-B3EA-7C9CB105DFBA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2E63EBF-2FEC-4348-83BD-D2B8FDA66D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110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F655DEF-E377-EA4F-AE32-58BB73F56857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49A0273-4F73-8248-9E45-11F223BA86E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2277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2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55418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fr-FR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6F45D071-0EEC-6149-A8E5-094D9CED103A}" type="slidenum">
              <a:rPr>
                <a:latin typeface="Calibri" charset="0"/>
              </a:rPr>
              <a:pPr/>
              <a:t>3</a:t>
            </a:fld>
            <a:endParaRPr lang="ru-RU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7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Химические риски: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Некоторые вещества вызывают серьезную болезнь или смерть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Риск для здоровья может присутствовать на предприятии или за пределами предприятия через выбросы (воздействие на здоровье), или же через продажу продукции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Риск реализуется не сразу: это может произойти через 5 - 30 лет</a:t>
            </a:r>
          </a:p>
          <a:p>
            <a:pPr algn="l" rtl="0"/>
            <a:r>
              <a:rPr lang="ru-RU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Физические / эргономические риски</a:t>
            </a: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Некоторые повторяющиеся работы, шум, излучение также могут привести в будущем к болезням</a:t>
            </a:r>
          </a:p>
          <a:p>
            <a:pPr algn="l" rtl="0"/>
            <a:r>
              <a:rPr lang="ru-RU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Биологические риски: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 образ жизни сопровождается пандемиями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присутствуем в тропических странах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Специфические производственные риски (легионеллы)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Биотехнологии</a:t>
            </a:r>
          </a:p>
          <a:p>
            <a:endParaRPr lang="ru-RU" altLang="fr-FR" dirty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fld id="{F22493DE-4812-914C-B690-87B85E437291}" type="slidenum">
              <a:rPr>
                <a:latin typeface="Calibri" charset="0"/>
              </a:rPr>
              <a:pPr/>
              <a:t>4</a:t>
            </a:fld>
            <a:endParaRPr lang="ru-RU" altLang="fr-F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0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-RU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Безопасность на рабочем месте: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Степень тяжести разная, но, как правило, ограничена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Широко развита профилактика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Количественно оцениваемый результат</a:t>
            </a:r>
          </a:p>
          <a:p>
            <a:pPr algn="l" rtl="0"/>
            <a:r>
              <a:rPr lang="ru-RU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Безопасность, связанная с эксплуатацией установок и с процессами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Последствия могут быть катастрофическими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Индивидуальная защита отсутствует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Высокая цена</a:t>
            </a:r>
          </a:p>
          <a:p>
            <a:endParaRPr lang="ru-R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5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2174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-RU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Опасность или преднамеренная угроза: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Уголовное преступление, разбой, воровство, пиратство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Социальные / политические волнения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Терроризм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Саботаж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Шпионаж</a:t>
            </a: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Мошенничество, киберпреступность</a:t>
            </a:r>
          </a:p>
          <a:p>
            <a:endParaRPr lang="ru-R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6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23419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ru-RU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Экологические риски, связанные с эксплуатацией установок и с процессами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Нефтяные разливы, и т.д.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ru-RU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Выбросы в воздух / воду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Развитые страны: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Производители добровольно сделали большой шаг вперед</a:t>
            </a:r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под регуляторным давлением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Промышленное загрязнение может ощущаться на местном уровне (не столько загрязнения, сколько неприятные воздействия на окружающую среду)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риск случайного загрязнения по-прежнему присутствует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l" rtl="0"/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Развивающиеся страны: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Промышленное загрязнение по-прежнему остается проблемой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ru-RU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Загрязнение почв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 усугубляется, когда оно проникает в воду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Потенциально очень сильное экономическое воздействие 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ru-RU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Отходы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Трудно найти возможности для переработки отходов в некоторых странах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ru-RU" sz="1200" b="1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Изменение климата</a:t>
            </a:r>
            <a:endParaRPr lang="ru-RU" sz="14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Парниковые газы являются проблемой последних десятилетий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Глобальное воздействие / громкая тема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Важный аспект для Группы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Мт экв. CO</a:t>
            </a:r>
            <a:r>
              <a:rPr lang="ru-RU" sz="1200" b="0" i="0" u="none" kern="1200" baseline="-25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(первичные ≈1/1000-я доля выбросов в мире)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algn="l" rtl="0">
              <a:buFont typeface="Arial" charset="0"/>
              <a:buChar char="•"/>
            </a:pPr>
            <a:r>
              <a:rPr lang="ru-RU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600 Мт, включая воздействие наших нефтепродуктов (≈ 1/100-я доля выбросов в мире)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algn="l" rtl="0">
              <a:buFont typeface="Arial" charset="0"/>
              <a:buChar char="•"/>
            </a:pPr>
            <a:endParaRPr lang="ru-RU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7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89492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349A0273-4F73-8248-9E45-11F223BA86E7}" type="slidenum">
              <a:rPr/>
              <a:pPr/>
              <a:t>9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182616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258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E390BD-B9FE-FB40-89DA-C056CE20C6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65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E23E060-A6C6-984C-A54C-8DFF77A00C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986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1CCEF0-6599-614B-871E-A766BEC018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73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1E7A2C-A184-3E43-A234-4AE361F7F4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85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754A8D-7067-044D-9D7E-7F0CBC1229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572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F4840-59FA-1E4E-9450-49E9E82B1E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155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ACA5AF8-68D0-2F48-B933-B5E9280EFA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579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A999E6-1D53-FF4C-84F1-590699BFEE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582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8F0923-4CA3-0A43-A591-52DB05F9BB2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179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TCG 2.1 – Nos grands risques H3SE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C5DCB4D3-6CD0-A046-9757-CB11C04EB948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http://newsimg.bbc.co.uk/media/images/41115000/jpg/_41115452_fire203afp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http://newsimg.bbc.co.uk/media/images/41115000/jpg/_41115452_fire203afp.jpg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openxmlformats.org/officeDocument/2006/relationships/image" Target="../media/image21.jpe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ru-RU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ea typeface="+mj-ea"/>
              </a:rPr>
              <a:t>Наши основные риски H3SE</a:t>
            </a:r>
            <a:endParaRPr lang="ru-RU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ru-RU" b="0" i="0" u="none" baseline="0">
                <a:cs typeface="Arial" charset="0"/>
              </a:rPr>
              <a:t>Общий пакет H3SE</a:t>
            </a:r>
          </a:p>
          <a:p>
            <a:pPr algn="l" rtl="0" eaLnBrk="1" hangingPunct="1"/>
            <a:r>
              <a:rPr lang="ru-RU" b="0" i="0" u="none" baseline="0">
                <a:cs typeface="Arial" charset="0"/>
              </a:rPr>
              <a:t>Модуль TCG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CAABE01-341C-5949-8293-5C00F6C9B81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84188" y="1341438"/>
            <a:ext cx="82089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273050" indent="-2730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ru-RU" sz="2000" b="0" i="0" u="none" baseline="0">
                <a:latin typeface="+mn-lt"/>
              </a:rPr>
              <a:t>Работа над этими рисками создает ценность, она способствует достижению совершенства с точки зрения качества, имиджа и отношений с заинтересованными сторонами.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ru-RU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ru-RU" sz="2000" b="0" i="0" u="none" baseline="0">
                <a:latin typeface="+mn-lt"/>
              </a:rPr>
              <a:t>Это не просто выполнение норм, это действия, от которые Группа выигрывает каждый день. 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ru-RU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ru-RU" sz="2000" b="0" i="0" u="none" baseline="0">
                <a:latin typeface="+mn-lt"/>
              </a:rPr>
              <a:t>Кроме того, это помогает также улучшить практики и для всей отрасли (в частности, партнеров и близких конкурентов).</a:t>
            </a: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ru-RU" altLang="fr-FR" sz="2000" dirty="0">
              <a:latin typeface="+mn-lt"/>
            </a:endParaRPr>
          </a:p>
          <a:p>
            <a:pPr marL="285750" lvl="1" indent="-285750" algn="l" rtl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ru-RU" sz="2000" b="0" i="0" u="none" baseline="0">
                <a:latin typeface="+mn-lt"/>
              </a:rPr>
              <a:t>Контроль рисков H3SE влияет на экономические показатели предприятия и ее результаты (новые контракты, ...)</a:t>
            </a:r>
            <a:endParaRPr lang="ru-RU" altLang="fr-FR" sz="2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187" y="36513"/>
            <a:ext cx="8408987" cy="871537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l" rtl="0">
              <a:defRPr/>
            </a:pPr>
            <a:r>
              <a:rPr lang="ru-RU" sz="2200" b="1" i="0" u="none" cap="all" baseline="0">
                <a:solidFill>
                  <a:schemeClr val="accent3">
                    <a:lumMod val="75000"/>
                  </a:schemeClr>
                </a:solidFill>
                <a:latin typeface="+mj-lt"/>
                <a:cs typeface="Arial"/>
              </a:rPr>
              <a:t>Контролировать НАШИ риски H3SE: бесспорный выигрыш</a:t>
            </a: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/>
              <a:t>Общий пакет H3SE - TCG 2.1 – Наши основные риски H3SE – V2</a:t>
            </a:r>
            <a:endParaRPr lang="ru-RU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816145F5-8085-7E4B-9D97-306166C4F9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4" name="ZoneTexte 6"/>
          <p:cNvSpPr txBox="1">
            <a:spLocks noChangeArrowheads="1"/>
          </p:cNvSpPr>
          <p:nvPr/>
        </p:nvSpPr>
        <p:spPr bwMode="auto">
          <a:xfrm>
            <a:off x="107504" y="1394803"/>
            <a:ext cx="4027686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600" b="1" i="0" u="none" baseline="0" dirty="0">
                <a:solidFill>
                  <a:srgbClr val="000000"/>
                </a:solidFill>
                <a:ea typeface="Helvetica" charset="0"/>
                <a:cs typeface="Helvetica" charset="0"/>
              </a:rPr>
              <a:t>TRIR</a:t>
            </a:r>
          </a:p>
          <a:p>
            <a:pPr algn="l" rtl="0"/>
            <a:r>
              <a:rPr lang="ru-RU" sz="1400" b="0" i="1" u="none" baseline="0" dirty="0">
                <a:solidFill>
                  <a:srgbClr val="000000"/>
                </a:solidFill>
                <a:ea typeface="Helvetica" charset="0"/>
                <a:cs typeface="Helvetica" charset="0"/>
              </a:rPr>
              <a:t>Общий зарегистрированный уровень травматизма (Total Recordable Injury Rate).</a:t>
            </a:r>
          </a:p>
          <a:p>
            <a:endParaRPr lang="ru-RU" altLang="fr-FR" sz="12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ru-RU" sz="1600" b="0" i="0" u="none" baseline="0" dirty="0">
                <a:solidFill>
                  <a:srgbClr val="000000"/>
                </a:solidFill>
                <a:ea typeface="Helvetica" charset="0"/>
                <a:cs typeface="Helvetica" charset="0"/>
              </a:rPr>
              <a:t>Это коэффициент частоты происшествий, которые привели к травмам с временной потерей трудоспособности, на миллион отработанных часов:</a:t>
            </a:r>
          </a:p>
          <a:p>
            <a:endParaRPr lang="ru-RU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ru-RU" sz="1600" b="0" i="0" u="none" baseline="0" dirty="0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r>
              <a:rPr lang="ru-RU" sz="1600" b="0" i="0" u="none" baseline="0" dirty="0" smtClean="0">
                <a:solidFill>
                  <a:srgbClr val="000000"/>
                </a:solidFill>
                <a:ea typeface="Helvetica" charset="0"/>
                <a:cs typeface="Helvetica" charset="0"/>
              </a:rPr>
              <a:t>количество </a:t>
            </a:r>
            <a:r>
              <a:rPr lang="ru-RU" sz="1600" b="0" i="0" u="none" baseline="0" dirty="0">
                <a:solidFill>
                  <a:srgbClr val="000000"/>
                </a:solidFill>
                <a:ea typeface="Helvetica" charset="0"/>
                <a:cs typeface="Helvetica" charset="0"/>
              </a:rPr>
              <a:t>происшествий с травмами </a:t>
            </a:r>
            <a:r>
              <a:rPr lang="ru-RU" sz="1600" b="0" i="0" u="none" baseline="0" dirty="0" smtClean="0">
                <a:solidFill>
                  <a:srgbClr val="000000"/>
                </a:solidFill>
                <a:ea typeface="Helvetica" charset="0"/>
                <a:cs typeface="Helvetica" charset="0"/>
              </a:rPr>
              <a:t>___________________________</a:t>
            </a:r>
            <a:endParaRPr lang="ru-RU" altLang="fr-FR" sz="24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rtl="0"/>
            <a:r>
              <a:rPr lang="ru-RU" sz="1600" b="0" i="0" u="none" baseline="0" dirty="0" smtClean="0">
                <a:solidFill>
                  <a:srgbClr val="000000"/>
                </a:solidFill>
                <a:ea typeface="Helvetica" charset="0"/>
                <a:cs typeface="Helvetica" charset="0"/>
              </a:rPr>
              <a:t>миллион </a:t>
            </a:r>
            <a:r>
              <a:rPr lang="ru-RU" sz="1600" b="0" i="0" u="none" baseline="0" dirty="0">
                <a:solidFill>
                  <a:srgbClr val="000000"/>
                </a:solidFill>
                <a:ea typeface="Helvetica" charset="0"/>
                <a:cs typeface="Helvetica" charset="0"/>
              </a:rPr>
              <a:t>отработанных часов</a:t>
            </a:r>
          </a:p>
          <a:p>
            <a:pPr algn="ctr" rtl="0"/>
            <a:endParaRPr lang="ru-RU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l" rtl="0"/>
            <a:r>
              <a:rPr lang="ru-RU" sz="1100" b="0" i="0" u="none" baseline="0" dirty="0">
                <a:solidFill>
                  <a:srgbClr val="000000"/>
                </a:solidFill>
                <a:ea typeface="Helvetica" charset="0"/>
                <a:cs typeface="Helvetica" charset="0"/>
              </a:rPr>
              <a:t> </a:t>
            </a:r>
            <a:endParaRPr lang="ru-RU" altLang="fr-FR" sz="16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 useBgFill="1">
        <p:nvSpPr>
          <p:cNvPr id="28676" name="ZoneTexte 8"/>
          <p:cNvSpPr txBox="1">
            <a:spLocks noChangeArrowheads="1"/>
          </p:cNvSpPr>
          <p:nvPr/>
        </p:nvSpPr>
        <p:spPr bwMode="auto">
          <a:xfrm>
            <a:off x="4716016" y="1394803"/>
            <a:ext cx="3959672" cy="278537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600" b="1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HiPo</a:t>
            </a:r>
            <a:endParaRPr lang="ru-RU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lang="ru-RU" sz="1400" b="0" i="1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Потенциально серьезные происшествия (HIgh POtential incidents)</a:t>
            </a:r>
          </a:p>
          <a:p>
            <a:endParaRPr lang="ru-RU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ru-RU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ru-RU" altLang="fr-FR" sz="11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pPr algn="l" rtl="0"/>
            <a:r>
              <a:rPr lang="ru-RU" sz="16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Это количество зарегистрированных событий, которые могут иметь серьезные или катастрофические последствия. Выданы статистические данные. Каждое HiPo сопровождается планом действий.</a:t>
            </a:r>
            <a:endParaRPr lang="ru-RU" altLang="fr-FR" sz="1600" dirty="0">
              <a:solidFill>
                <a:srgbClr val="000000"/>
              </a:solidFill>
              <a:ea typeface="Helvetica" charset="0"/>
              <a:cs typeface="Helvetica" charset="0"/>
            </a:endParaRPr>
          </a:p>
          <a:p>
            <a:endParaRPr lang="ru-RU" altLang="fr-FR" sz="1600" b="1" dirty="0">
              <a:solidFill>
                <a:srgbClr val="000000"/>
              </a:solidFill>
              <a:ea typeface="Helvetica" charset="0"/>
              <a:cs typeface="Helvetica" charset="0"/>
            </a:endParaRPr>
          </a:p>
        </p:txBody>
      </p:sp>
      <p:sp>
        <p:nvSpPr>
          <p:cNvPr id="28677" name="ZoneTexte 9"/>
          <p:cNvSpPr txBox="1">
            <a:spLocks noChangeArrowheads="1"/>
          </p:cNvSpPr>
          <p:nvPr/>
        </p:nvSpPr>
        <p:spPr bwMode="auto">
          <a:xfrm>
            <a:off x="532606" y="4858542"/>
            <a:ext cx="8067675" cy="16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Aft>
                <a:spcPts val="600"/>
              </a:spcAft>
            </a:pPr>
            <a:r>
              <a:rPr lang="ru-RU" b="0" i="0" u="none" baseline="0" dirty="0"/>
              <a:t>Эти показатели используются всеми профессиями во всей Группе. Они одинаковы для всей нефтяной промышленности.</a:t>
            </a:r>
            <a:endParaRPr lang="ru-RU" altLang="fr-FR" dirty="0"/>
          </a:p>
          <a:p>
            <a:pPr algn="l" rtl="0">
              <a:lnSpc>
                <a:spcPct val="80000"/>
              </a:lnSpc>
            </a:pPr>
            <a:endParaRPr lang="ru-RU" altLang="fr-FR" dirty="0" smtClean="0"/>
          </a:p>
          <a:p>
            <a:pPr algn="l" rtl="0">
              <a:lnSpc>
                <a:spcPct val="80000"/>
              </a:lnSpc>
            </a:pPr>
            <a:r>
              <a:rPr lang="ru-RU" b="0" i="0" u="none" baseline="0" dirty="0"/>
              <a:t>Группа учитывает внешние компании в своей собственной статистике</a:t>
            </a:r>
            <a:r>
              <a:rPr lang="ru-RU" sz="1600" b="0" i="0" u="none" baseline="0" dirty="0"/>
              <a:t> (</a:t>
            </a:r>
            <a:r>
              <a:rPr lang="ru-RU" sz="1400" b="0" i="0" u="none" baseline="0" dirty="0"/>
              <a:t>специфика нефтяного бизнеса и других очень крупных компаний)</a:t>
            </a:r>
          </a:p>
          <a:p>
            <a:endParaRPr lang="ru-RU" altLang="fr-FR" dirty="0"/>
          </a:p>
        </p:txBody>
      </p:sp>
      <p:sp>
        <p:nvSpPr>
          <p:cNvPr id="9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sz="2200" b="1" i="0" u="none" baseline="0"/>
              <a:t>НЕКОТОРЫЕ ПОКАЗАТЕЛИ ЭФФЕКТИВНОСТИ H3SE</a:t>
            </a:r>
            <a:endParaRPr lang="ru-RU" sz="2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177133" y="1319466"/>
            <a:ext cx="0" cy="30456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/>
              <a:t>Общий пакет H3SE - TCG 2.1 – Наши основные риски H3SE – V2</a:t>
            </a:r>
            <a:endParaRPr lang="ru-RU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359C792-BEC6-154E-A1C1-DE00167D7D5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sz="2200" b="1" i="0" u="none" baseline="0"/>
              <a:t>Упражнение</a:t>
            </a:r>
            <a:r>
              <a:rPr lang="ru-RU" b="1" i="0" u="none" baseline="0">
                <a:ea typeface="+mj-ea"/>
              </a:rPr>
              <a:t> </a:t>
            </a:r>
            <a:r>
              <a:rPr lang="ru-RU" sz="2200" b="1" i="0" u="none" baseline="0"/>
              <a:t>в расчете TRIR</a:t>
            </a:r>
          </a:p>
        </p:txBody>
      </p:sp>
      <p:sp>
        <p:nvSpPr>
          <p:cNvPr id="28677" name="ZoneTexte 3"/>
          <p:cNvSpPr txBox="1">
            <a:spLocks noChangeArrowheads="1"/>
          </p:cNvSpPr>
          <p:nvPr/>
        </p:nvSpPr>
        <p:spPr bwMode="auto">
          <a:xfrm>
            <a:off x="2914650" y="4826000"/>
            <a:ext cx="3630613" cy="12779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b="0" i="0" u="none" baseline="0"/>
              <a:t>Формула для расчета TRIR:</a:t>
            </a:r>
          </a:p>
          <a:p>
            <a:pPr algn="ctr" rtl="0"/>
            <a:endParaRPr lang="ru-RU" altLang="fr-FR" sz="800"/>
          </a:p>
          <a:p>
            <a:pPr algn="ctr" rtl="0"/>
            <a:r>
              <a:rPr lang="ru-RU" b="0" i="0" u="none" baseline="0"/>
              <a:t>Количество происшествий </a:t>
            </a:r>
          </a:p>
          <a:p>
            <a:pPr algn="ctr" rtl="0"/>
            <a:r>
              <a:rPr lang="ru-RU" sz="1000" b="0" i="0" u="none" baseline="0">
                <a:solidFill>
                  <a:srgbClr val="000000"/>
                </a:solidFill>
                <a:ea typeface="Helvetica" charset="0"/>
                <a:cs typeface="Helvetica" charset="0"/>
              </a:rPr>
              <a:t>_________________________</a:t>
            </a:r>
            <a:endParaRPr lang="ru-RU" altLang="fr-FR"/>
          </a:p>
          <a:p>
            <a:pPr algn="ctr" rtl="0">
              <a:spcBef>
                <a:spcPts val="600"/>
              </a:spcBef>
            </a:pPr>
            <a:r>
              <a:rPr lang="ru-RU" b="0" i="0" u="none" baseline="0"/>
              <a:t>Миллион отработанных часов </a:t>
            </a:r>
          </a:p>
        </p:txBody>
      </p:sp>
      <p:sp>
        <p:nvSpPr>
          <p:cNvPr id="29700" name="ZoneTexte 2"/>
          <p:cNvSpPr txBox="1">
            <a:spLocks noChangeArrowheads="1"/>
          </p:cNvSpPr>
          <p:nvPr/>
        </p:nvSpPr>
        <p:spPr bwMode="auto">
          <a:xfrm>
            <a:off x="457200" y="1023938"/>
            <a:ext cx="82184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rtl="0"/>
            <a:r>
              <a:rPr lang="ru-RU" b="1" i="0" u="none" baseline="0"/>
              <a:t>Упражнение 1 – Расчет вашего TRIR </a:t>
            </a:r>
          </a:p>
          <a:p>
            <a:pPr algn="just" rtl="0"/>
            <a:r>
              <a:rPr lang="ru-RU" b="0" i="0" u="none" baseline="0"/>
              <a:t>На протяжении вашей карьеры, если у вас было нарушение.</a:t>
            </a:r>
          </a:p>
          <a:p>
            <a:pPr algn="just" rtl="0">
              <a:buFont typeface="Lucida Grande" charset="0"/>
              <a:buNone/>
            </a:pPr>
            <a:r>
              <a:rPr lang="ru-RU" b="0" i="0" u="none" baseline="0"/>
              <a:t>Карьера длится в среднем 40 лет, 40 рабочих часов в неделю, 50 недель в году.</a:t>
            </a:r>
          </a:p>
          <a:p>
            <a:pPr algn="just" rtl="0">
              <a:buFont typeface="Lucida Grande" charset="0"/>
              <a:buNone/>
            </a:pPr>
            <a:endParaRPr lang="ru-RU" altLang="fr-FR" dirty="0"/>
          </a:p>
          <a:p>
            <a:pPr algn="just" rtl="0">
              <a:buFont typeface="Lucida Grande" charset="0"/>
              <a:buNone/>
            </a:pPr>
            <a:r>
              <a:rPr lang="ru-RU" b="1" i="0" u="none" baseline="0"/>
              <a:t>Расчет 2 – Расчет TRIR предприятия</a:t>
            </a:r>
          </a:p>
          <a:p>
            <a:pPr algn="just" rtl="0">
              <a:buFont typeface="Lucida Grande" charset="0"/>
              <a:buNone/>
            </a:pPr>
            <a:r>
              <a:rPr lang="ru-RU" b="0" i="0" u="none" baseline="0"/>
              <a:t>Предприятие численностью 1000 сотрудников имеет 1 происшествие в год (40 рабочих часов в неделю, 50 недель в году).</a:t>
            </a:r>
          </a:p>
          <a:p>
            <a:pPr algn="just" rtl="0">
              <a:buFont typeface="Lucida Grande" charset="0"/>
              <a:buNone/>
            </a:pPr>
            <a:endParaRPr lang="ru-RU" altLang="fr-FR" dirty="0"/>
          </a:p>
          <a:p>
            <a:pPr algn="just" rtl="0">
              <a:buFont typeface="Lucida Grande" charset="0"/>
              <a:buNone/>
            </a:pPr>
            <a:r>
              <a:rPr lang="ru-RU" b="1" i="0" u="none" baseline="0"/>
              <a:t>Упражнение 3</a:t>
            </a:r>
          </a:p>
          <a:p>
            <a:pPr algn="just" rtl="0">
              <a:buFont typeface="Lucida Grande" charset="0"/>
              <a:buNone/>
            </a:pPr>
            <a:r>
              <a:rPr lang="ru-RU" b="0" i="0" u="none" baseline="0"/>
              <a:t>Предприятие численностью 100000 сотрудников имеет 50 происшествие в год (40 рабочих часов в неделю, 50 недель в году).</a:t>
            </a:r>
            <a:endParaRPr lang="ru-RU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/>
              <a:t>Общий пакет H3SE - TCG 2.1 – Наши основные риски H3SE – V2</a:t>
            </a:r>
            <a:endParaRPr lang="ru-RU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B219B34-DFE1-274A-A6FE-6525BFC22DF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13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0722" name="Image 4" descr="../../../../../../Desktop/Capture%20d’écran%202016-07-28%20à%2015.23.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0"/>
          <a:stretch>
            <a:fillRect/>
          </a:stretch>
        </p:blipFill>
        <p:spPr bwMode="auto">
          <a:xfrm>
            <a:off x="971600" y="1260475"/>
            <a:ext cx="74818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ZoneTexte 6"/>
          <p:cNvSpPr txBox="1">
            <a:spLocks noChangeArrowheads="1"/>
          </p:cNvSpPr>
          <p:nvPr/>
        </p:nvSpPr>
        <p:spPr bwMode="auto">
          <a:xfrm>
            <a:off x="3292475" y="7334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ru-RU" altLang="fr-FR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cap="all">
                <a:solidFill>
                  <a:schemeClr val="accent3">
                    <a:lumMod val="75000"/>
                  </a:schemeClr>
                </a:solidFill>
                <a:latin typeface="+mj-lt"/>
                <a:ea typeface="Arial" charset="0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A90025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defRPr/>
            </a:pPr>
            <a:r>
              <a:rPr lang="ru-RU" sz="2200" b="1" i="0" u="none" baseline="0"/>
              <a:t>TRIR Группы Total</a:t>
            </a:r>
          </a:p>
        </p:txBody>
      </p:sp>
      <p:cxnSp>
        <p:nvCxnSpPr>
          <p:cNvPr id="30725" name="Connecteur droit avec flèche 2"/>
          <p:cNvCxnSpPr>
            <a:cxnSpLocks noChangeShapeType="1"/>
          </p:cNvCxnSpPr>
          <p:nvPr/>
        </p:nvCxnSpPr>
        <p:spPr bwMode="auto">
          <a:xfrm flipV="1">
            <a:off x="827584" y="1223963"/>
            <a:ext cx="0" cy="43926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ZoneTexte 3"/>
          <p:cNvSpPr txBox="1"/>
          <p:nvPr/>
        </p:nvSpPr>
        <p:spPr>
          <a:xfrm rot="16200000">
            <a:off x="190402" y="1400969"/>
            <a:ext cx="7223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ru-RU" b="0" i="0" u="none" baseline="0">
                <a:solidFill>
                  <a:schemeClr val="accent1">
                    <a:lumMod val="75000"/>
                  </a:schemeClr>
                </a:solidFill>
              </a:rPr>
              <a:t>TRIR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55776" y="5878553"/>
            <a:ext cx="41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ru-RU" b="1" i="0" u="none" baseline="0">
                <a:solidFill>
                  <a:srgbClr val="C00000"/>
                </a:solidFill>
              </a:rPr>
              <a:t>TRIR падает = Меньше происшествий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/>
              <a:t>Общий пакет H3SE - TCG 2.1 – Наши основные риски H3SE – V2</a:t>
            </a:r>
            <a:endParaRPr lang="ru-RU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ru-RU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Цели модуля</a:t>
            </a:r>
            <a:endParaRPr lang="ru-RU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CD20CDC-36A5-6841-8400-9D53BE2979D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lang="ru-RU" b="0" i="0" u="none" baseline="0">
                <a:cs typeface="Arial" charset="0"/>
              </a:rPr>
              <a:t>В конце модуля вы должны:</a:t>
            </a:r>
          </a:p>
          <a:p>
            <a:pPr marL="0" indent="0" algn="just" rtl="0">
              <a:buFont typeface="Lucida Grande" charset="0"/>
              <a:buNone/>
            </a:pPr>
            <a:endParaRPr lang="ru-RU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</a:pPr>
            <a:r>
              <a:rPr lang="ru-RU" b="0" i="0" u="none" baseline="0">
                <a:cs typeface="Arial" charset="0"/>
              </a:rPr>
              <a:t>У</a:t>
            </a:r>
            <a:r>
              <a:rPr lang="ru-RU" b="0" i="0" u="none" baseline="0"/>
              <a:t>меть объяснить, что такое H3SE</a:t>
            </a:r>
          </a:p>
          <a:p>
            <a:pPr algn="l" rtl="0">
              <a:spcAft>
                <a:spcPts val="1500"/>
              </a:spcAft>
            </a:pPr>
            <a:r>
              <a:rPr lang="ru-RU" b="0" i="0" u="none" baseline="0"/>
              <a:t>Знать основные направления специфических рисков, связанных с Total</a:t>
            </a:r>
          </a:p>
          <a:p>
            <a:pPr algn="l" rtl="0">
              <a:spcAft>
                <a:spcPts val="1500"/>
              </a:spcAft>
            </a:pPr>
            <a:r>
              <a:rPr lang="ru-RU" b="0" i="0" u="none" baseline="0"/>
              <a:t>Знать элементы количественной оценки наших результатов по H3SE и уметь</a:t>
            </a:r>
            <a:r>
              <a:rPr lang="ru-RU" b="0" i="0" u="none" baseline="0">
                <a:solidFill>
                  <a:srgbClr val="FF0000"/>
                </a:solidFill>
              </a:rPr>
              <a:t> </a:t>
            </a:r>
            <a:r>
              <a:rPr lang="ru-RU" b="0" i="0" u="none" baseline="0"/>
              <a:t>объяснить, в частности,</a:t>
            </a:r>
            <a:r>
              <a:rPr lang="ru-RU" b="0" i="0" u="none" baseline="0">
                <a:solidFill>
                  <a:srgbClr val="FF0000"/>
                </a:solidFill>
              </a:rPr>
              <a:t> </a:t>
            </a:r>
            <a:r>
              <a:rPr lang="ru-RU" b="0" i="0" u="none" baseline="0"/>
              <a:t> что такое TRIR и для чего он используется.</a:t>
            </a:r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/>
              <a:t>Общий пакет H3SE - TCG 2.1 – Наши основные риски H3SE – V2</a:t>
            </a:r>
            <a:endParaRPr lang="ru-RU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10"/>
          <p:cNvSpPr/>
          <p:nvPr/>
        </p:nvSpPr>
        <p:spPr bwMode="auto">
          <a:xfrm>
            <a:off x="3332163" y="2112963"/>
            <a:ext cx="1714500" cy="1698625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19109" tIns="219109" rIns="219109" bIns="219109" spcCol="1270" anchor="ctr"/>
          <a:lstStyle/>
          <a:p>
            <a:pPr algn="ctr" defTabSz="15113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400" b="1" i="0" u="none" baseline="0"/>
              <a:t>H3SE</a:t>
            </a:r>
            <a:endParaRPr lang="ru-RU" sz="3400" b="1" dirty="0"/>
          </a:p>
        </p:txBody>
      </p:sp>
      <p:sp>
        <p:nvSpPr>
          <p:cNvPr id="13" name="Forme libre 12"/>
          <p:cNvSpPr/>
          <p:nvPr/>
        </p:nvSpPr>
        <p:spPr bwMode="auto">
          <a:xfrm>
            <a:off x="4137819" y="738907"/>
            <a:ext cx="1325562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CC00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ru-RU" b="1" i="0" u="none" baseline="0">
                <a:solidFill>
                  <a:srgbClr val="FFFFFF"/>
                </a:solidFill>
              </a:rPr>
              <a:t>Гигиена/охрана здоровья</a:t>
            </a:r>
          </a:p>
        </p:txBody>
      </p:sp>
      <p:sp>
        <p:nvSpPr>
          <p:cNvPr id="15" name="Forme libre 14"/>
          <p:cNvSpPr/>
          <p:nvPr/>
        </p:nvSpPr>
        <p:spPr bwMode="auto">
          <a:xfrm>
            <a:off x="5189538" y="228758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3915933"/>
              <a:satOff val="-6183"/>
              <a:lumOff val="745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anchor="ctr"/>
          <a:lstStyle>
            <a:lvl1pPr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001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ru-RU" b="1" i="0" u="none" baseline="0">
                <a:solidFill>
                  <a:srgbClr val="FFFFFF"/>
                </a:solidFill>
              </a:rPr>
              <a:t>Безопасность</a:t>
            </a:r>
          </a:p>
        </p:txBody>
      </p:sp>
      <p:sp>
        <p:nvSpPr>
          <p:cNvPr id="17" name="Forme libre 16"/>
          <p:cNvSpPr/>
          <p:nvPr/>
        </p:nvSpPr>
        <p:spPr bwMode="auto">
          <a:xfrm>
            <a:off x="2323306" y="3460750"/>
            <a:ext cx="1325563" cy="1347788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7831867"/>
              <a:satOff val="-12365"/>
              <a:lumOff val="14901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0" u="none" baseline="0"/>
              <a:t>Окружающая среда</a:t>
            </a:r>
            <a:endParaRPr lang="ru-RU" b="1" dirty="0"/>
          </a:p>
        </p:txBody>
      </p:sp>
      <p:sp>
        <p:nvSpPr>
          <p:cNvPr id="19" name="Forme libre 18"/>
          <p:cNvSpPr/>
          <p:nvPr/>
        </p:nvSpPr>
        <p:spPr bwMode="auto">
          <a:xfrm>
            <a:off x="4383088" y="3754438"/>
            <a:ext cx="1327150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rgbClr val="0000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11747800"/>
              <a:satOff val="-18548"/>
              <a:lumOff val="22352"/>
              <a:alphaOff val="0"/>
            </a:schemeClr>
          </a:effectRef>
          <a:fontRef idx="minor">
            <a:schemeClr val="lt1"/>
          </a:fontRef>
        </p:style>
        <p:txBody>
          <a:bodyPr lIns="210219" tIns="210219" rIns="210219" bIns="210219" anchor="ctr"/>
          <a:lstStyle>
            <a:lvl1pPr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889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>
              <a:lnSpc>
                <a:spcPct val="90000"/>
              </a:lnSpc>
              <a:spcAft>
                <a:spcPct val="35000"/>
              </a:spcAft>
            </a:pPr>
            <a:r>
              <a:rPr lang="ru-RU" sz="2000" b="1" i="0" u="none" baseline="0">
                <a:solidFill>
                  <a:srgbClr val="FFFFFF"/>
                </a:solidFill>
              </a:rPr>
              <a:t>Защита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90537"/>
          </a:xfrm>
        </p:spPr>
        <p:txBody>
          <a:bodyPr/>
          <a:lstStyle/>
          <a:p>
            <a:pPr algn="l" rtl="0">
              <a:defRPr/>
            </a:pPr>
            <a:r>
              <a:rPr lang="ru-RU" sz="2200" b="1" i="0" u="none" baseline="0"/>
              <a:t>H3SE - Направления</a:t>
            </a:r>
            <a:endParaRPr lang="ru-RU" sz="2200" dirty="0"/>
          </a:p>
        </p:txBody>
      </p:sp>
      <p:sp>
        <p:nvSpPr>
          <p:cNvPr id="16391" name="Espace réservé du texte 4"/>
          <p:cNvSpPr txBox="1">
            <a:spLocks/>
          </p:cNvSpPr>
          <p:nvPr/>
        </p:nvSpPr>
        <p:spPr bwMode="auto">
          <a:xfrm>
            <a:off x="971550" y="5299075"/>
            <a:ext cx="74485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ru-RU" sz="1600" b="0" i="0" u="none" baseline="0"/>
              <a:t>Могут быть включены другие направления</a:t>
            </a:r>
          </a:p>
          <a:p>
            <a:pPr lvl="1" algn="l" rtl="0">
              <a:lnSpc>
                <a:spcPct val="90000"/>
              </a:lnSpc>
            </a:pPr>
            <a:r>
              <a:rPr lang="ru-RU" sz="1400" b="0" i="0" u="none" baseline="0"/>
              <a:t>Иногда качество </a:t>
            </a:r>
            <a:r>
              <a:rPr lang="ru-RU" sz="1400" b="0" i="0" u="none" baseline="0">
                <a:sym typeface="Wingdings" charset="2"/>
              </a:rPr>
              <a:t> аббревиатура </a:t>
            </a:r>
            <a:r>
              <a:rPr lang="ru-RU" sz="1400" b="0" i="0" u="none" baseline="0"/>
              <a:t>HSEQ или H3SEQ</a:t>
            </a:r>
            <a:endParaRPr lang="ru-RU" altLang="fr-FR" sz="1400" dirty="0"/>
          </a:p>
        </p:txBody>
      </p:sp>
      <p:sp>
        <p:nvSpPr>
          <p:cNvPr id="20" name="Forme libre 19"/>
          <p:cNvSpPr/>
          <p:nvPr/>
        </p:nvSpPr>
        <p:spPr>
          <a:xfrm>
            <a:off x="2036664" y="1369219"/>
            <a:ext cx="1349375" cy="1347787"/>
          </a:xfrm>
          <a:custGeom>
            <a:avLst/>
            <a:gdLst>
              <a:gd name="connsiteX0" fmla="*/ 0 w 1348743"/>
              <a:gd name="connsiteY0" fmla="*/ 674372 h 1348743"/>
              <a:gd name="connsiteX1" fmla="*/ 674372 w 1348743"/>
              <a:gd name="connsiteY1" fmla="*/ 0 h 1348743"/>
              <a:gd name="connsiteX2" fmla="*/ 1348744 w 1348743"/>
              <a:gd name="connsiteY2" fmla="*/ 674372 h 1348743"/>
              <a:gd name="connsiteX3" fmla="*/ 674372 w 1348743"/>
              <a:gd name="connsiteY3" fmla="*/ 1348744 h 1348743"/>
              <a:gd name="connsiteX4" fmla="*/ 0 w 1348743"/>
              <a:gd name="connsiteY4" fmla="*/ 674372 h 134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743" h="1348743">
                <a:moveTo>
                  <a:pt x="0" y="674372"/>
                </a:moveTo>
                <a:cubicBezTo>
                  <a:pt x="0" y="301927"/>
                  <a:pt x="301927" y="0"/>
                  <a:pt x="674372" y="0"/>
                </a:cubicBezTo>
                <a:cubicBezTo>
                  <a:pt x="1046817" y="0"/>
                  <a:pt x="1348744" y="301927"/>
                  <a:pt x="1348744" y="674372"/>
                </a:cubicBezTo>
                <a:cubicBezTo>
                  <a:pt x="1348744" y="1046817"/>
                  <a:pt x="1046817" y="1348744"/>
                  <a:pt x="674372" y="1348744"/>
                </a:cubicBezTo>
                <a:cubicBezTo>
                  <a:pt x="301927" y="1348744"/>
                  <a:pt x="0" y="1046817"/>
                  <a:pt x="0" y="6743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8949" tIns="208949" rIns="208949" bIns="208949" spcCol="1270" anchor="ctr"/>
          <a:lstStyle/>
          <a:p>
            <a:pPr algn="ctr" defTabSz="800100" rtl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0" u="none" baseline="0"/>
              <a:t>Социетарная система</a:t>
            </a:r>
          </a:p>
        </p:txBody>
      </p:sp>
      <p:sp>
        <p:nvSpPr>
          <p:cNvPr id="1639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27DF018B-3166-B645-AC21-7613EA41E1F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/>
              <a:t>Общий пакет H3SE - TCG 2.1 – Наши основные риски H3SE – V2</a:t>
            </a:r>
            <a:endParaRPr lang="ru-RU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xfrm>
            <a:off x="6588125" y="6411913"/>
            <a:ext cx="725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7B08CA1-6FA5-EF4F-823D-9993A5B2717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4" name="Image 5" descr="skullen1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417" y="978080"/>
            <a:ext cx="950763" cy="95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2200" b="1" i="0" u="none" cap="none" baseline="0">
                <a:solidFill>
                  <a:srgbClr val="A90025"/>
                </a:solidFill>
                <a:cs typeface="Arial" charset="0"/>
              </a:rPr>
              <a:t>ГИГИЕНА-ОХРАНА ЗДОРОВЬЯ</a:t>
            </a:r>
          </a:p>
        </p:txBody>
      </p:sp>
      <p:sp>
        <p:nvSpPr>
          <p:cNvPr id="18436" name="Espace réservé du texte 23"/>
          <p:cNvSpPr txBox="1">
            <a:spLocks/>
          </p:cNvSpPr>
          <p:nvPr/>
        </p:nvSpPr>
        <p:spPr bwMode="auto">
          <a:xfrm>
            <a:off x="250825" y="1196975"/>
            <a:ext cx="68214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ru-RU" sz="2800" b="0" i="0" u="none" baseline="0">
                <a:latin typeface="+mn-lt"/>
              </a:rPr>
              <a:t>Химические риски</a:t>
            </a:r>
          </a:p>
          <a:p>
            <a:pPr algn="l" rtl="0">
              <a:lnSpc>
                <a:spcPct val="90000"/>
              </a:lnSpc>
            </a:pPr>
            <a:endParaRPr lang="ru-RU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ru-RU" sz="2800" b="0" i="0" u="none" baseline="0">
                <a:latin typeface="+mn-lt"/>
              </a:rPr>
              <a:t>Физические / эргономические риски</a:t>
            </a:r>
          </a:p>
          <a:p>
            <a:pPr algn="l" rtl="0">
              <a:lnSpc>
                <a:spcPct val="90000"/>
              </a:lnSpc>
            </a:pPr>
            <a:endParaRPr lang="ru-RU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ru-RU" sz="2800" b="0" i="0" u="none" baseline="0">
                <a:latin typeface="+mn-lt"/>
              </a:rPr>
              <a:t>Биологические риски</a:t>
            </a:r>
          </a:p>
          <a:p>
            <a:pPr algn="l" rtl="0">
              <a:lnSpc>
                <a:spcPct val="90000"/>
              </a:lnSpc>
            </a:pPr>
            <a:endParaRPr lang="ru-RU" altLang="fr-FR" sz="2800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ru-RU" sz="2800" b="0" i="0" u="none" baseline="0">
                <a:latin typeface="+mn-lt"/>
              </a:rPr>
              <a:t>Психосоциальные риски</a:t>
            </a:r>
          </a:p>
        </p:txBody>
      </p:sp>
      <p:pic>
        <p:nvPicPr>
          <p:cNvPr id="18437" name="Image 14" descr="silhouet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50" y="990531"/>
            <a:ext cx="923598" cy="9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554" y="2780928"/>
            <a:ext cx="13779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26893"/>
            <a:ext cx="1803697" cy="178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/>
              <a:t>Общий пакет H3SE - TCG 2.1 – Наши основные риски H3SE – V2</a:t>
            </a:r>
            <a:endParaRPr lang="ru-RU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C184073-3545-294A-8BFE-60A66796F4A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2200" b="1" i="0" u="none" cap="none" baseline="0">
                <a:solidFill>
                  <a:srgbClr val="A90025"/>
                </a:solidFill>
                <a:cs typeface="Arial" charset="0"/>
              </a:rPr>
              <a:t>БЕЗОПАСНОСТЬ</a:t>
            </a:r>
          </a:p>
        </p:txBody>
      </p:sp>
      <p:sp>
        <p:nvSpPr>
          <p:cNvPr id="20483" name="Espace réservé du texte 27"/>
          <p:cNvSpPr txBox="1">
            <a:spLocks/>
          </p:cNvSpPr>
          <p:nvPr/>
        </p:nvSpPr>
        <p:spPr bwMode="auto">
          <a:xfrm>
            <a:off x="250825" y="1412776"/>
            <a:ext cx="5122863" cy="40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ru-RU" b="0" i="0" u="none" baseline="0">
                <a:latin typeface="+mn-lt"/>
              </a:rPr>
              <a:t>Безопасность на рабочем месте</a:t>
            </a:r>
          </a:p>
          <a:p>
            <a:pPr lvl="1" algn="l" rtl="0">
              <a:lnSpc>
                <a:spcPct val="90000"/>
              </a:lnSpc>
            </a:pPr>
            <a:r>
              <a:rPr lang="ru-RU" sz="1600" b="0" i="0" u="none" baseline="0"/>
              <a:t>перемещения, падения, инструменты, обращение</a:t>
            </a:r>
          </a:p>
          <a:p>
            <a:pPr lvl="1" algn="l" rtl="0">
              <a:lnSpc>
                <a:spcPct val="90000"/>
              </a:lnSpc>
            </a:pPr>
            <a:endParaRPr lang="ru-RU" altLang="fr-FR" sz="1500" dirty="0" smtClean="0"/>
          </a:p>
          <a:p>
            <a:pPr lvl="1" algn="l" rtl="0">
              <a:lnSpc>
                <a:spcPct val="90000"/>
              </a:lnSpc>
            </a:pPr>
            <a:endParaRPr lang="ru-RU" altLang="fr-FR" sz="1500" dirty="0"/>
          </a:p>
          <a:p>
            <a:pPr lvl="1" algn="l" rtl="0">
              <a:lnSpc>
                <a:spcPct val="90000"/>
              </a:lnSpc>
            </a:pPr>
            <a:endParaRPr lang="ru-RU" altLang="fr-FR" sz="1500" dirty="0"/>
          </a:p>
          <a:p>
            <a:pPr lvl="1" algn="l" rtl="0">
              <a:lnSpc>
                <a:spcPct val="90000"/>
              </a:lnSpc>
            </a:pPr>
            <a:endParaRPr lang="ru-RU" altLang="fr-FR" sz="1500" dirty="0" smtClean="0"/>
          </a:p>
          <a:p>
            <a:pPr lvl="1" algn="l" rtl="0">
              <a:lnSpc>
                <a:spcPct val="90000"/>
              </a:lnSpc>
            </a:pPr>
            <a:endParaRPr lang="ru-RU" altLang="fr-FR" sz="1500" dirty="0"/>
          </a:p>
          <a:p>
            <a:pPr lvl="1" algn="l" rtl="0">
              <a:lnSpc>
                <a:spcPct val="90000"/>
              </a:lnSpc>
            </a:pPr>
            <a:endParaRPr lang="ru-RU" altLang="fr-FR" sz="1500" dirty="0"/>
          </a:p>
          <a:p>
            <a:pPr algn="l" rtl="0">
              <a:lnSpc>
                <a:spcPct val="90000"/>
              </a:lnSpc>
            </a:pPr>
            <a:r>
              <a:rPr lang="ru-RU" b="0" i="0" u="none" baseline="0">
                <a:latin typeface="+mn-lt"/>
              </a:rPr>
              <a:t>Безопасность, связанная с эксплуатацией установок и с процессами</a:t>
            </a:r>
            <a:endParaRPr lang="ru-RU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lang="ru-RU" sz="1500" b="0" i="0" u="none" baseline="0"/>
              <a:t>Пожары, взрывы, токсические утечки, стихийные бедствия</a:t>
            </a:r>
            <a:endParaRPr lang="ru-RU" altLang="fr-FR" sz="1500" dirty="0"/>
          </a:p>
        </p:txBody>
      </p:sp>
      <p:pic>
        <p:nvPicPr>
          <p:cNvPr id="20484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66" y="3319386"/>
            <a:ext cx="3020771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04" y="787456"/>
            <a:ext cx="3032099" cy="2160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/>
              <a:t>Общий пакет H3SE - TCG 2.1 – Наши основные риски H3SE – V2</a:t>
            </a:r>
            <a:endParaRPr lang="ru-RU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4DF097C-C572-1044-B546-3D09A8E214D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1506" name="Titre 1"/>
          <p:cNvSpPr>
            <a:spLocks noGrp="1"/>
          </p:cNvSpPr>
          <p:nvPr>
            <p:ph type="title"/>
          </p:nvPr>
        </p:nvSpPr>
        <p:spPr bwMode="auto">
          <a:xfrm>
            <a:off x="369888" y="274638"/>
            <a:ext cx="8218487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ru-RU" sz="2200" b="1" i="0" u="none" cap="none" baseline="0">
                <a:solidFill>
                  <a:srgbClr val="A90025"/>
                </a:solidFill>
                <a:cs typeface="Arial" charset="0"/>
              </a:rPr>
              <a:t>ЗАЩИТА  </a:t>
            </a:r>
            <a:r>
              <a:rPr lang="ru-RU" b="0" i="0" u="none" cap="none" baseline="0">
                <a:solidFill>
                  <a:srgbClr val="A90025"/>
                </a:solidFill>
                <a:cs typeface="Arial" charset="0"/>
              </a:rPr>
              <a:t>  </a:t>
            </a:r>
          </a:p>
        </p:txBody>
      </p:sp>
      <p:sp>
        <p:nvSpPr>
          <p:cNvPr id="21507" name="Espace réservé du texte 8"/>
          <p:cNvSpPr txBox="1">
            <a:spLocks/>
          </p:cNvSpPr>
          <p:nvPr/>
        </p:nvSpPr>
        <p:spPr bwMode="auto">
          <a:xfrm>
            <a:off x="369888" y="1187456"/>
            <a:ext cx="5986462" cy="349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90000"/>
              </a:lnSpc>
            </a:pPr>
            <a:r>
              <a:rPr lang="ru-RU" b="0" i="0" u="none" baseline="0">
                <a:latin typeface="+mn-lt"/>
              </a:rPr>
              <a:t>Защита: преднамеренные злоумышленные действия</a:t>
            </a:r>
          </a:p>
          <a:p>
            <a:pPr lvl="1" algn="l" rtl="0">
              <a:lnSpc>
                <a:spcPct val="90000"/>
              </a:lnSpc>
            </a:pPr>
            <a:r>
              <a:rPr lang="ru-RU" sz="1700" b="0" i="0" u="none" baseline="0"/>
              <a:t>Защита направлена в первую очередь на защиту людей, товаров и информации</a:t>
            </a:r>
          </a:p>
          <a:p>
            <a:pPr lvl="1" algn="l" rtl="0">
              <a:lnSpc>
                <a:spcPct val="90000"/>
              </a:lnSpc>
            </a:pPr>
            <a:r>
              <a:rPr lang="ru-RU" sz="1700" b="0" i="0" u="none" baseline="0"/>
              <a:t>Против опасности или преднамеренной угрозы</a:t>
            </a:r>
          </a:p>
          <a:p>
            <a:pPr algn="l" rtl="0">
              <a:lnSpc>
                <a:spcPct val="90000"/>
              </a:lnSpc>
            </a:pPr>
            <a:endParaRPr lang="ru-RU" altLang="fr-FR" dirty="0" smtClean="0">
              <a:latin typeface="+mn-lt"/>
            </a:endParaRPr>
          </a:p>
          <a:p>
            <a:pPr algn="l" rtl="0">
              <a:lnSpc>
                <a:spcPct val="90000"/>
              </a:lnSpc>
            </a:pPr>
            <a:r>
              <a:rPr lang="ru-RU" b="0" i="0" u="none" baseline="0">
                <a:latin typeface="+mn-lt"/>
              </a:rPr>
              <a:t>Словарь</a:t>
            </a:r>
            <a:endParaRPr lang="ru-RU" altLang="fr-FR" dirty="0">
              <a:latin typeface="+mn-lt"/>
            </a:endParaRPr>
          </a:p>
          <a:p>
            <a:pPr lvl="1" algn="l" rtl="0">
              <a:lnSpc>
                <a:spcPct val="90000"/>
              </a:lnSpc>
            </a:pPr>
            <a:r>
              <a:rPr lang="ru-RU" sz="1700" b="0" i="0" u="none" baseline="0"/>
              <a:t>Безопасность: случайные происшествия (непреднамеренные)</a:t>
            </a:r>
          </a:p>
          <a:p>
            <a:pPr lvl="1" algn="l" rtl="0">
              <a:lnSpc>
                <a:spcPct val="90000"/>
              </a:lnSpc>
            </a:pPr>
            <a:r>
              <a:rPr lang="ru-RU" sz="1700" b="0" i="0" u="none" baseline="0"/>
              <a:t>Защита: преднамеренные злоумышленные действия</a:t>
            </a:r>
          </a:p>
          <a:p>
            <a:pPr lvl="1" algn="l" rtl="0">
              <a:lnSpc>
                <a:spcPct val="90000"/>
              </a:lnSpc>
            </a:pPr>
            <a:r>
              <a:rPr lang="ru-RU" sz="1700" b="0" i="0" u="none" baseline="0"/>
              <a:t>На английском языке</a:t>
            </a:r>
          </a:p>
          <a:p>
            <a:pPr lvl="2" algn="l" rtl="0">
              <a:lnSpc>
                <a:spcPct val="90000"/>
              </a:lnSpc>
            </a:pPr>
            <a:r>
              <a:rPr lang="ru-RU" sz="1500" b="0" i="0" u="none" baseline="0"/>
              <a:t>Безопасность </a:t>
            </a:r>
            <a:r>
              <a:rPr lang="ru-RU" sz="1500" b="0" i="0" u="none" baseline="0">
                <a:sym typeface="Wingdings" charset="2"/>
              </a:rPr>
              <a:t> safety    /Защита </a:t>
            </a:r>
            <a:r>
              <a:rPr lang="ru-RU" sz="1500" b="0" i="0" u="none" baseline="0"/>
              <a:t> </a:t>
            </a:r>
            <a:r>
              <a:rPr lang="ru-RU" sz="1500" b="0" i="0" u="none" baseline="0">
                <a:sym typeface="Wingdings" charset="2"/>
              </a:rPr>
              <a:t> security</a:t>
            </a:r>
            <a:endParaRPr lang="ru-RU" altLang="fr-FR" sz="1500" dirty="0"/>
          </a:p>
          <a:p>
            <a:pPr algn="l" rtl="0">
              <a:lnSpc>
                <a:spcPct val="90000"/>
              </a:lnSpc>
            </a:pPr>
            <a:endParaRPr lang="ru-RU" altLang="fr-FR" sz="1900" dirty="0"/>
          </a:p>
        </p:txBody>
      </p:sp>
      <p:pic>
        <p:nvPicPr>
          <p:cNvPr id="21508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47" y="4477805"/>
            <a:ext cx="176907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10" y="2460141"/>
            <a:ext cx="1769079" cy="171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60" y="808161"/>
            <a:ext cx="1724629" cy="123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/>
              <a:t>Общий пакет H3SE - TCG 2.1 – Наши основные риски H3SE – V2</a:t>
            </a:r>
            <a:endParaRPr lang="ru-RU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110CD2F-0BB1-0E41-8C45-B1496FF16AF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77813" y="274638"/>
            <a:ext cx="8218487" cy="490537"/>
          </a:xfrm>
        </p:spPr>
        <p:txBody>
          <a:bodyPr/>
          <a:lstStyle/>
          <a:p>
            <a:pPr algn="l" rtl="0">
              <a:defRPr/>
            </a:pPr>
            <a:r>
              <a:rPr lang="ru-RU" sz="2200" b="1" i="0" u="none" baseline="0"/>
              <a:t>Охрана окружающей среды</a:t>
            </a:r>
          </a:p>
        </p:txBody>
      </p:sp>
      <p:sp>
        <p:nvSpPr>
          <p:cNvPr id="22531" name="Espace réservé du texte 28"/>
          <p:cNvSpPr txBox="1">
            <a:spLocks/>
          </p:cNvSpPr>
          <p:nvPr/>
        </p:nvSpPr>
        <p:spPr bwMode="auto">
          <a:xfrm>
            <a:off x="277814" y="1053207"/>
            <a:ext cx="6076387" cy="511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2057400" indent="-228600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25146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9718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34290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886200" indent="-228600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ru-RU" b="0" i="0" u="none" baseline="0">
                <a:latin typeface="+mn-lt"/>
              </a:rPr>
              <a:t>Экологические риски, связанные с эксплуатацией установок и с процессами (технологическими)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ru-RU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ru-RU" b="0" i="0" u="none" baseline="0">
                <a:latin typeface="+mn-lt"/>
              </a:rPr>
              <a:t>Выбросы в воздух / воду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ru-RU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ru-RU" b="0" i="0" u="none" baseline="0">
                <a:latin typeface="+mn-lt"/>
              </a:rPr>
              <a:t>Загрязнение почв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ru-RU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ru-RU" b="0" i="0" u="none" baseline="0">
                <a:latin typeface="+mn-lt"/>
              </a:rPr>
              <a:t>Отходы</a:t>
            </a: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endParaRPr lang="ru-RU" altLang="fr-FR" dirty="0">
              <a:latin typeface="+mn-lt"/>
            </a:endParaRPr>
          </a:p>
          <a:p>
            <a:pPr algn="l" rtl="0">
              <a:lnSpc>
                <a:spcPct val="80000"/>
              </a:lnSpc>
              <a:spcAft>
                <a:spcPts val="1200"/>
              </a:spcAft>
            </a:pPr>
            <a:r>
              <a:rPr lang="ru-RU" b="0" i="0" u="none" baseline="0">
                <a:latin typeface="+mn-lt"/>
              </a:rPr>
              <a:t>Изменение климата</a:t>
            </a:r>
            <a:endParaRPr lang="ru-RU" altLang="fr-FR" dirty="0">
              <a:latin typeface="+mn-lt"/>
            </a:endParaRPr>
          </a:p>
        </p:txBody>
      </p:sp>
      <p:pic>
        <p:nvPicPr>
          <p:cNvPr id="11" name="Picture 1" descr="Z:\Laurent\Formation AMO\Photos\DSCN19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9526" y="3547495"/>
            <a:ext cx="1778324" cy="126189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533" name="Picture 8" descr="Photo dechet 25-04-2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01" y="4889342"/>
            <a:ext cx="1848974" cy="12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15" descr="totalakpo10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08" y="2041610"/>
            <a:ext cx="920559" cy="139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66" y="530433"/>
            <a:ext cx="2146842" cy="1431228"/>
          </a:xfrm>
          <a:prstGeom prst="rect">
            <a:avLst/>
          </a:prstGeom>
        </p:spPr>
      </p:pic>
      <p:sp>
        <p:nvSpPr>
          <p:cNvPr id="1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/>
              <a:t>Общий пакет H3SE - TCG 2.1 – Наши основные риски H3SE – V2</a:t>
            </a:r>
            <a:endParaRPr lang="ru-RU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ru-RU" b="1" i="0" u="none" baseline="0"/>
              <a:t>Социетарная система</a:t>
            </a:r>
          </a:p>
        </p:txBody>
      </p:sp>
      <p:sp>
        <p:nvSpPr>
          <p:cNvPr id="23554" name="Espace réservé du numéro de diapositive 8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2001B4-81B2-6C45-AE6F-46ED4529B38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3555" name="Rectangle 1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054100"/>
            <a:ext cx="6573838" cy="482317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ru-RU" b="0" i="0" u="none" baseline="0">
                <a:cs typeface="Arial" charset="0"/>
              </a:rPr>
              <a:t>Учесть влияние на гражданское общество </a:t>
            </a:r>
            <a:r>
              <a:rPr lang="ru-RU">
                <a:cs typeface="Arial" charset="0"/>
              </a:rPr>
              <a:t/>
            </a:r>
            <a:br>
              <a:rPr lang="ru-RU">
                <a:cs typeface="Arial" charset="0"/>
              </a:rPr>
            </a:br>
            <a:r>
              <a:rPr lang="ru-RU" b="0" i="0" u="none" baseline="0">
                <a:cs typeface="Arial" charset="0"/>
              </a:rPr>
              <a:t>и местное население.</a:t>
            </a:r>
          </a:p>
          <a:p>
            <a:pPr algn="l" rtl="0">
              <a:lnSpc>
                <a:spcPct val="80000"/>
              </a:lnSpc>
            </a:pPr>
            <a:endParaRPr lang="ru-RU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ru-RU" b="0" i="0" u="none" baseline="0">
                <a:cs typeface="Arial" charset="0"/>
              </a:rPr>
              <a:t>Развитые страны</a:t>
            </a:r>
          </a:p>
          <a:p>
            <a:pPr lvl="1" algn="l" rtl="0">
              <a:lnSpc>
                <a:spcPct val="80000"/>
              </a:lnSpc>
            </a:pPr>
            <a:r>
              <a:rPr lang="ru-RU" sz="1500" b="0" i="0" u="none" baseline="0">
                <a:cs typeface="Arial" charset="0"/>
              </a:rPr>
              <a:t>Неприятие риска: разрушительное воздействие промышленных аварий</a:t>
            </a:r>
          </a:p>
          <a:p>
            <a:pPr lvl="1" algn="l" rtl="0">
              <a:lnSpc>
                <a:spcPct val="80000"/>
              </a:lnSpc>
            </a:pPr>
            <a:r>
              <a:rPr lang="ru-RU" sz="1500" b="0" i="0" u="none" baseline="0">
                <a:cs typeface="Arial" charset="0"/>
              </a:rPr>
              <a:t>Неприятная картина нефтяной промышленности</a:t>
            </a:r>
          </a:p>
          <a:p>
            <a:pPr lvl="1" algn="l" rtl="0">
              <a:lnSpc>
                <a:spcPct val="80000"/>
              </a:lnSpc>
            </a:pPr>
            <a:r>
              <a:rPr lang="ru-RU" sz="1500" b="0" i="0" u="none" baseline="0">
                <a:cs typeface="Arial" charset="0"/>
              </a:rPr>
              <a:t>Сила ассоциаций / НПО</a:t>
            </a:r>
          </a:p>
          <a:p>
            <a:pPr algn="l" rtl="0">
              <a:lnSpc>
                <a:spcPct val="80000"/>
              </a:lnSpc>
            </a:pPr>
            <a:endParaRPr lang="ru-RU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ru-RU" b="0" i="0" u="none" baseline="0">
                <a:cs typeface="Arial" charset="0"/>
              </a:rPr>
              <a:t>Развивающиеся страны</a:t>
            </a:r>
          </a:p>
          <a:p>
            <a:pPr lvl="1" algn="l" rtl="0">
              <a:lnSpc>
                <a:spcPct val="80000"/>
              </a:lnSpc>
            </a:pPr>
            <a:r>
              <a:rPr lang="ru-RU" sz="1500" b="0" i="0" u="none" baseline="0">
                <a:cs typeface="Arial" charset="0"/>
              </a:rPr>
              <a:t>Разница в богатстве между нашими проектами и принимающими сообществами</a:t>
            </a:r>
          </a:p>
          <a:p>
            <a:pPr lvl="1" algn="l" rtl="0">
              <a:lnSpc>
                <a:spcPct val="80000"/>
              </a:lnSpc>
            </a:pPr>
            <a:r>
              <a:rPr lang="ru-RU" sz="1500" b="0" i="0" u="none" baseline="0">
                <a:cs typeface="Arial" charset="0"/>
              </a:rPr>
              <a:t>Нефтяное богатство, которое не распределяется населению</a:t>
            </a:r>
          </a:p>
          <a:p>
            <a:pPr lvl="1" algn="l" rtl="0">
              <a:lnSpc>
                <a:spcPct val="80000"/>
              </a:lnSpc>
            </a:pPr>
            <a:r>
              <a:rPr lang="ru-RU" sz="1500" b="0" i="0" u="none" baseline="0">
                <a:cs typeface="Arial" charset="0"/>
              </a:rPr>
              <a:t>Отрасль с достаточно слабой мобилизацией трудовых ресурсов</a:t>
            </a:r>
          </a:p>
          <a:p>
            <a:pPr lvl="1" algn="l" rtl="0">
              <a:lnSpc>
                <a:spcPct val="80000"/>
              </a:lnSpc>
            </a:pPr>
            <a:r>
              <a:rPr lang="ru-RU" sz="1500" b="0" i="0" u="none" baseline="0">
                <a:cs typeface="Arial" charset="0"/>
              </a:rPr>
              <a:t>Многочисленные эмигранты</a:t>
            </a:r>
            <a:endParaRPr lang="ru-RU" altLang="fr-FR" sz="1500" dirty="0">
              <a:cs typeface="Arial" charset="0"/>
            </a:endParaRP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9" y="1628800"/>
            <a:ext cx="14636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395288" y="6453188"/>
            <a:ext cx="66357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/>
              <a:t>Общий пакет H3SE - TCG 2.1 – Наши основные риски H3SE – V2</a:t>
            </a:r>
            <a:endParaRPr lang="ru-RU" altLang="fr-FR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 l="20081" t="23625" r="17904" b="18568"/>
          <a:stretch>
            <a:fillRect/>
          </a:stretch>
        </p:blipFill>
        <p:spPr bwMode="auto">
          <a:xfrm>
            <a:off x="4128034" y="4437112"/>
            <a:ext cx="2427142" cy="18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D8C4454-9BC8-5449-B40D-30A0723FA1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419600"/>
            <a:ext cx="2030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71" descr="DSCN4556.JPG"/>
          <p:cNvPicPr>
            <a:picLocks noChangeAspect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/>
          <a:stretch>
            <a:fillRect/>
          </a:stretch>
        </p:blipFill>
        <p:spPr bwMode="auto">
          <a:xfrm>
            <a:off x="5846763" y="490538"/>
            <a:ext cx="30622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The Buncefield fire as it looked on Sunday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03238"/>
            <a:ext cx="2720975" cy="1905000"/>
          </a:xfrm>
          <a:prstGeom prst="rect">
            <a:avLst/>
          </a:prstGeom>
          <a:noFill/>
          <a:ln>
            <a:noFill/>
          </a:ln>
          <a:effectLst>
            <a:outerShdw dist="38100" dir="10800000" algn="r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6"/>
          <a:stretch>
            <a:fillRect/>
          </a:stretch>
        </p:blipFill>
        <p:spPr bwMode="auto">
          <a:xfrm>
            <a:off x="3863975" y="2425700"/>
            <a:ext cx="2460625" cy="197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5" descr="pistolet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391025"/>
            <a:ext cx="2138362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ZoneTexte 19"/>
          <p:cNvSpPr txBox="1">
            <a:spLocks noChangeArrowheads="1"/>
          </p:cNvSpPr>
          <p:nvPr/>
        </p:nvSpPr>
        <p:spPr bwMode="auto">
          <a:xfrm>
            <a:off x="93663" y="2052638"/>
            <a:ext cx="2751137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>
                <a:latin typeface="Arial Narrow" charset="0"/>
              </a:rPr>
              <a:t>Пожары, взрывы</a:t>
            </a:r>
          </a:p>
        </p:txBody>
      </p:sp>
      <p:sp>
        <p:nvSpPr>
          <p:cNvPr id="25609" name="ZoneTexte 21"/>
          <p:cNvSpPr txBox="1">
            <a:spLocks noChangeArrowheads="1"/>
          </p:cNvSpPr>
          <p:nvPr/>
        </p:nvSpPr>
        <p:spPr bwMode="auto">
          <a:xfrm>
            <a:off x="5875338" y="2019300"/>
            <a:ext cx="258127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>
                <a:latin typeface="Arial Narrow" charset="0"/>
              </a:rPr>
              <a:t>Транспорт</a:t>
            </a:r>
          </a:p>
        </p:txBody>
      </p:sp>
      <p:sp>
        <p:nvSpPr>
          <p:cNvPr id="25610" name="ZoneTexte 24"/>
          <p:cNvSpPr txBox="1">
            <a:spLocks noChangeArrowheads="1"/>
          </p:cNvSpPr>
          <p:nvPr/>
        </p:nvSpPr>
        <p:spPr bwMode="auto">
          <a:xfrm>
            <a:off x="3808413" y="4084638"/>
            <a:ext cx="2516187" cy="33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>
                <a:latin typeface="Arial Narrow" charset="0"/>
              </a:rPr>
              <a:t>Подъемные работы</a:t>
            </a:r>
          </a:p>
        </p:txBody>
      </p:sp>
      <p:sp>
        <p:nvSpPr>
          <p:cNvPr id="25611" name="ZoneTexte 26"/>
          <p:cNvSpPr txBox="1">
            <a:spLocks noChangeArrowheads="1"/>
          </p:cNvSpPr>
          <p:nvPr/>
        </p:nvSpPr>
        <p:spPr bwMode="auto">
          <a:xfrm>
            <a:off x="46038" y="5895975"/>
            <a:ext cx="2143125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>
                <a:latin typeface="Arial Narrow" charset="0"/>
              </a:rPr>
              <a:t>Работы с риском</a:t>
            </a:r>
          </a:p>
        </p:txBody>
      </p:sp>
      <p:sp>
        <p:nvSpPr>
          <p:cNvPr id="25612" name="ZoneTexte 27"/>
          <p:cNvSpPr txBox="1">
            <a:spLocks noChangeArrowheads="1"/>
          </p:cNvSpPr>
          <p:nvPr/>
        </p:nvSpPr>
        <p:spPr bwMode="auto">
          <a:xfrm>
            <a:off x="2241550" y="5937250"/>
            <a:ext cx="2014538" cy="3206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500" b="1" i="0" u="none" baseline="0">
                <a:latin typeface="Arial Narrow" charset="0"/>
              </a:rPr>
              <a:t>Загрязнения</a:t>
            </a:r>
          </a:p>
        </p:txBody>
      </p:sp>
      <p:pic>
        <p:nvPicPr>
          <p:cNvPr id="256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0538"/>
            <a:ext cx="27495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ZoneTexte 19"/>
          <p:cNvSpPr txBox="1">
            <a:spLocks noChangeArrowheads="1"/>
          </p:cNvSpPr>
          <p:nvPr/>
        </p:nvSpPr>
        <p:spPr bwMode="auto">
          <a:xfrm>
            <a:off x="2987675" y="2020888"/>
            <a:ext cx="2749550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>
                <a:latin typeface="Arial Narrow" charset="0"/>
              </a:rPr>
              <a:t>Утечки</a:t>
            </a:r>
          </a:p>
        </p:txBody>
      </p:sp>
      <p:sp>
        <p:nvSpPr>
          <p:cNvPr id="25615" name="ZoneTexte 31"/>
          <p:cNvSpPr txBox="1">
            <a:spLocks noChangeArrowheads="1"/>
          </p:cNvSpPr>
          <p:nvPr/>
        </p:nvSpPr>
        <p:spPr bwMode="auto">
          <a:xfrm>
            <a:off x="4300538" y="5927725"/>
            <a:ext cx="2165350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>
                <a:latin typeface="Arial Narrow" charset="0"/>
              </a:rPr>
              <a:t>Мародерство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91275" y="2430463"/>
            <a:ext cx="2474913" cy="198913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5617" name="ZoneTexte 25"/>
          <p:cNvSpPr txBox="1">
            <a:spLocks noChangeArrowheads="1"/>
          </p:cNvSpPr>
          <p:nvPr/>
        </p:nvSpPr>
        <p:spPr bwMode="auto">
          <a:xfrm>
            <a:off x="6350000" y="4090988"/>
            <a:ext cx="2516188" cy="3397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>
                <a:latin typeface="Arial Narrow" charset="0"/>
              </a:rPr>
              <a:t>Легкие транспортные средства</a:t>
            </a:r>
          </a:p>
        </p:txBody>
      </p:sp>
      <p:pic>
        <p:nvPicPr>
          <p:cNvPr id="25618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430463"/>
            <a:ext cx="13906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ZoneTexte 22"/>
          <p:cNvSpPr txBox="1">
            <a:spLocks noChangeArrowheads="1"/>
          </p:cNvSpPr>
          <p:nvPr/>
        </p:nvSpPr>
        <p:spPr bwMode="auto">
          <a:xfrm>
            <a:off x="46038" y="4037013"/>
            <a:ext cx="1404937" cy="3063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400" b="1" i="0" u="none" baseline="0">
                <a:latin typeface="Arial Narrow" charset="0"/>
              </a:rPr>
              <a:t>Стихийные бедствия</a:t>
            </a:r>
          </a:p>
        </p:txBody>
      </p:sp>
      <p:pic>
        <p:nvPicPr>
          <p:cNvPr id="25620" name="Imag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78338"/>
            <a:ext cx="238283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ZoneTexte 31"/>
          <p:cNvSpPr txBox="1">
            <a:spLocks noChangeArrowheads="1"/>
          </p:cNvSpPr>
          <p:nvPr/>
        </p:nvSpPr>
        <p:spPr bwMode="auto">
          <a:xfrm>
            <a:off x="6532563" y="5907088"/>
            <a:ext cx="2366962" cy="3381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>
                <a:latin typeface="Arial Narrow" charset="0"/>
              </a:rPr>
              <a:t>Тележки</a:t>
            </a:r>
          </a:p>
        </p:txBody>
      </p:sp>
      <p:pic>
        <p:nvPicPr>
          <p:cNvPr id="25622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487613"/>
            <a:ext cx="22574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ZoneTexte 22"/>
          <p:cNvSpPr txBox="1">
            <a:spLocks noChangeArrowheads="1"/>
          </p:cNvSpPr>
          <p:nvPr/>
        </p:nvSpPr>
        <p:spPr bwMode="auto">
          <a:xfrm>
            <a:off x="1550988" y="4073525"/>
            <a:ext cx="2257425" cy="33813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ru-RU" sz="1600" b="1" i="0" u="none" baseline="0">
                <a:latin typeface="Arial Narrow" charset="0"/>
              </a:rPr>
              <a:t>Ограбление</a:t>
            </a:r>
          </a:p>
        </p:txBody>
      </p:sp>
      <p:sp>
        <p:nvSpPr>
          <p:cNvPr id="2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ru-RU" sz="1000" b="0" i="0" u="none" baseline="0"/>
              <a:t>Общий пакет H3SE - TCG 2.1 – Наши основные риски H3SE – V2</a:t>
            </a:r>
            <a:endParaRPr lang="ru-RU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747</TotalTime>
  <Words>865</Words>
  <Application>Microsoft Office PowerPoint</Application>
  <PresentationFormat>Affichage à l'écran (4:3)</PresentationFormat>
  <Paragraphs>202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fr_total_modele_rouge_fonce</vt:lpstr>
      <vt:lpstr>Наши основные риски H3SE</vt:lpstr>
      <vt:lpstr>Цели модуля</vt:lpstr>
      <vt:lpstr>H3SE - Направления</vt:lpstr>
      <vt:lpstr>ГИГИЕНА-ОХРАНА ЗДОРОВЬЯ</vt:lpstr>
      <vt:lpstr>БЕЗОПАСНОСТЬ</vt:lpstr>
      <vt:lpstr>ЗАЩИТА    </vt:lpstr>
      <vt:lpstr>Охрана окружающей среды</vt:lpstr>
      <vt:lpstr>Социетарная система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87</cp:revision>
  <dcterms:created xsi:type="dcterms:W3CDTF">2015-09-07T13:13:13Z</dcterms:created>
  <dcterms:modified xsi:type="dcterms:W3CDTF">2017-06-15T21:06:47Z</dcterms:modified>
</cp:coreProperties>
</file>