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2" r:id="rId15"/>
    <p:sldId id="269" r:id="rId16"/>
    <p:sldId id="271" r:id="rId17"/>
  </p:sldIdLst>
  <p:sldSz cx="9144000" cy="6858000" type="screen4x3"/>
  <p:notesSz cx="6858000" cy="9144000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162">
          <p15:clr>
            <a:srgbClr val="A4A3A4"/>
          </p15:clr>
        </p15:guide>
        <p15:guide id="2" orient="horz" pos="3412">
          <p15:clr>
            <a:srgbClr val="A4A3A4"/>
          </p15:clr>
        </p15:guide>
        <p15:guide id="3" orient="horz" pos="2264">
          <p15:clr>
            <a:srgbClr val="A4A3A4"/>
          </p15:clr>
        </p15:guide>
        <p15:guide id="4" orient="horz" pos="165">
          <p15:clr>
            <a:srgbClr val="A4A3A4"/>
          </p15:clr>
        </p15:guide>
        <p15:guide id="5" orient="horz" pos="2292">
          <p15:clr>
            <a:srgbClr val="A4A3A4"/>
          </p15:clr>
        </p15:guide>
        <p15:guide id="6" pos="756">
          <p15:clr>
            <a:srgbClr val="A4A3A4"/>
          </p15:clr>
        </p15:guide>
        <p15:guide id="7" pos="53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76AF"/>
    <a:srgbClr val="133C75"/>
    <a:srgbClr val="BD2B0B"/>
    <a:srgbClr val="7ABFC0"/>
    <a:srgbClr val="CAEBEA"/>
    <a:srgbClr val="55DD61"/>
    <a:srgbClr val="3AAFC3"/>
    <a:srgbClr val="FFA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31" autoAdjust="0"/>
    <p:restoredTop sz="94692" autoAdjust="0"/>
  </p:normalViewPr>
  <p:slideViewPr>
    <p:cSldViewPr snapToObjects="1">
      <p:cViewPr>
        <p:scale>
          <a:sx n="74" d="100"/>
          <a:sy n="74" d="100"/>
        </p:scale>
        <p:origin x="-144" y="-114"/>
      </p:cViewPr>
      <p:guideLst>
        <p:guide orient="horz" pos="1162"/>
        <p:guide orient="horz" pos="3412"/>
        <p:guide orient="horz" pos="2264"/>
        <p:guide orient="horz" pos="165"/>
        <p:guide orient="horz" pos="2292"/>
        <p:guide pos="756"/>
        <p:guide pos="53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0C1BF1ED-2C28-5745-BC21-9D9BDC90C5E2}" type="datetimeFigureOut">
              <a:rPr lang="fr-FR" altLang="fr-FR"/>
              <a:pPr/>
              <a:t>11/07/2017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9254CAE5-4A3C-8A44-A138-2C458F66EB2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345793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91492478-ED5F-264E-AAC9-57357D1393B9}" type="datetimeFigureOut">
              <a:rPr lang="fr-FR" altLang="fr-FR"/>
              <a:pPr/>
              <a:t>11/07/2017</a:t>
            </a:fld>
            <a:endParaRPr lang="fr-FR" alt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C87DAF0F-4BC9-9245-8824-487E54A2CFA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189610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1"/>
            <a:fld id="{C87DAF0F-4BC9-9245-8824-487E54A2CFA0}" type="slidenum">
              <a:rPr/>
              <a:pPr/>
              <a:t>2</a:t>
            </a:fld>
            <a:endParaRPr lang="ar" altLang="fr-FR"/>
          </a:p>
        </p:txBody>
      </p:sp>
    </p:spTree>
    <p:extLst>
      <p:ext uri="{BB962C8B-B14F-4D97-AF65-F5344CB8AC3E}">
        <p14:creationId xmlns:p14="http://schemas.microsoft.com/office/powerpoint/2010/main" val="770891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1"/>
            <a:fld id="{C87DAF0F-4BC9-9245-8824-487E54A2CFA0}" type="slidenum">
              <a:rPr/>
              <a:pPr/>
              <a:t>16</a:t>
            </a:fld>
            <a:endParaRPr lang="ar" altLang="fr-FR"/>
          </a:p>
        </p:txBody>
      </p:sp>
    </p:spTree>
    <p:extLst>
      <p:ext uri="{BB962C8B-B14F-4D97-AF65-F5344CB8AC3E}">
        <p14:creationId xmlns:p14="http://schemas.microsoft.com/office/powerpoint/2010/main" val="2138859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3175" y="0"/>
            <a:ext cx="9147175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</a:endParaRPr>
          </a:p>
        </p:txBody>
      </p:sp>
      <p:pic>
        <p:nvPicPr>
          <p:cNvPr id="7" name="Image 13" descr="TOTAL_bandeau_01_ha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650"/>
            <a:ext cx="5978525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188000" y="2106000"/>
            <a:ext cx="7276629" cy="1487487"/>
          </a:xfrm>
        </p:spPr>
        <p:txBody>
          <a:bodyPr lIns="0" rIns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1188000" y="3639600"/>
            <a:ext cx="7276629" cy="1778000"/>
          </a:xfrm>
        </p:spPr>
        <p:txBody>
          <a:bodyPr lIns="0" rIns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5755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2.2 – Risques technologiques / Accidents Majeurs – V1</a:t>
            </a:r>
            <a:endParaRPr lang="fr-FR" altLang="fr-FR"/>
          </a:p>
        </p:txBody>
      </p:sp>
      <p:sp>
        <p:nvSpPr>
          <p:cNvPr id="3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54CB4EE-ABE9-A248-96FC-08D3233B7C0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11373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800" cy="5040311"/>
          </a:xfrm>
        </p:spPr>
        <p:txBody>
          <a:bodyPr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2.2 – Risques technologiques / Accidents Majeurs – V1</a:t>
            </a:r>
            <a:endParaRPr lang="fr-FR" altLang="fr-FR"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1CF888B7-619D-FA4E-B87C-003669B2BAC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81781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928100" y="0"/>
            <a:ext cx="2159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493952"/>
            <a:ext cx="7772400" cy="1362075"/>
          </a:xfrm>
        </p:spPr>
        <p:txBody>
          <a:bodyPr anchor="ctr"/>
          <a:lstStyle>
            <a:lvl1pPr algn="l">
              <a:defRPr sz="3200" b="1" cap="all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2.2 – Risques technologiques / Accidents Majeurs – V1</a:t>
            </a:r>
            <a:endParaRPr lang="fr-FR" alt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E79650-148D-6648-8E30-950B9CB4422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76396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 marL="1080000" indent="-180000"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5" name="Espace réservé du pied de page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2.2 – Risques technologiques / Accidents Majeurs – V1</a:t>
            </a:r>
            <a:endParaRPr lang="fr-FR" altLang="fr-FR"/>
          </a:p>
        </p:txBody>
      </p:sp>
      <p:sp>
        <p:nvSpPr>
          <p:cNvPr id="6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699E780-9F89-814D-AE09-96FC2302B80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06148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95600"/>
            <a:ext cx="8218800" cy="42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267744" y="1418400"/>
            <a:ext cx="4608512" cy="338554"/>
          </a:xfrm>
        </p:spPr>
        <p:txBody>
          <a:bodyPr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2.2 – Risques technologiques / Accidents Majeurs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264EF02D-BD34-5F45-AA04-6D6404ED83C3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69241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Graphiques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72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457200" y="3510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2.2 – Risques technologiques / Accidents Majeurs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CE0A2E59-42A3-C04F-BB07-803CBFA1706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86375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ann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67600"/>
            <a:ext cx="8218800" cy="424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267744" y="1418400"/>
            <a:ext cx="4608512" cy="338554"/>
          </a:xfrm>
        </p:spPr>
        <p:txBody>
          <a:bodyPr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2.2 – Risques technologiques / Accidents Majeurs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6F57DAD-68CF-694B-B622-CC747970D93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91194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5538"/>
            <a:ext cx="8218488" cy="489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2.2 – Risques technologiques / Accidents Majeurs – V1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7D377C38-7974-5945-BF76-CAB636EE0A7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89668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2.2 – Risques technologiques / Accidents Majeurs – V1</a:t>
            </a:r>
            <a:endParaRPr lang="fr-FR" alt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309FE92-1FAE-A940-9B95-C5074A27CE2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67150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635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noProof="0" dirty="0" smtClean="0"/>
              <a:t>Cliquez et modifiez le titre</a:t>
            </a:r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57200" y="6411913"/>
            <a:ext cx="5562600" cy="365125"/>
          </a:xfrm>
          <a:prstGeom prst="rect">
            <a:avLst/>
          </a:prstGeom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000000"/>
                </a:solidFill>
                <a:ea typeface="Helvetica" charset="0"/>
                <a:cs typeface="Helvetica" charset="0"/>
              </a:defRPr>
            </a:lvl1pPr>
          </a:lstStyle>
          <a:p>
            <a:r>
              <a:rPr lang="fr-FR" altLang="fr-FR" smtClean="0"/>
              <a:t>Kit intégration H3SE - TCG 2.2 – Risques technologiques / Accidents Majeurs – V1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411913"/>
            <a:ext cx="7254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ea typeface="Helvetica" charset="0"/>
                <a:cs typeface="Helvetica" charset="0"/>
              </a:defRPr>
            </a:lvl1pPr>
          </a:lstStyle>
          <a:p>
            <a:fld id="{4D2C3714-9671-E740-A6E7-09C0AC34AED8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7" name="Rectangle 6"/>
          <p:cNvSpPr/>
          <p:nvPr/>
        </p:nvSpPr>
        <p:spPr>
          <a:xfrm>
            <a:off x="9031288" y="0"/>
            <a:ext cx="112712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457200" y="6311900"/>
            <a:ext cx="8686800" cy="1588"/>
          </a:xfrm>
          <a:prstGeom prst="line">
            <a:avLst/>
          </a:prstGeom>
          <a:ln w="952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>
            <a:cxnSpLocks noChangeShapeType="1"/>
          </p:cNvCxnSpPr>
          <p:nvPr/>
        </p:nvCxnSpPr>
        <p:spPr bwMode="auto">
          <a:xfrm rot="5400000">
            <a:off x="7335044" y="6595269"/>
            <a:ext cx="365125" cy="1587"/>
          </a:xfrm>
          <a:prstGeom prst="line">
            <a:avLst/>
          </a:prstGeom>
          <a:noFill/>
          <a:ln w="6350">
            <a:solidFill>
              <a:schemeClr val="tx1">
                <a:alpha val="70195"/>
              </a:schemeClr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2" name="Espace réservé du texte 3"/>
          <p:cNvSpPr>
            <a:spLocks noGrp="1"/>
          </p:cNvSpPr>
          <p:nvPr>
            <p:ph type="body" idx="1"/>
          </p:nvPr>
        </p:nvSpPr>
        <p:spPr bwMode="auto">
          <a:xfrm>
            <a:off x="457200" y="1125538"/>
            <a:ext cx="8218488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</p:txBody>
      </p:sp>
      <p:pic>
        <p:nvPicPr>
          <p:cNvPr id="1033" name="Image 10" descr="TOTAL_ADM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088" y="6375400"/>
            <a:ext cx="1008062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200" b="1" kern="1200" cap="all">
          <a:solidFill>
            <a:srgbClr val="A90025"/>
          </a:solidFill>
          <a:latin typeface="+mj-lt"/>
          <a:ea typeface="Arial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9pPr>
    </p:titleStyle>
    <p:bodyStyle>
      <a:lvl1pPr marL="285750" indent="-285750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120000"/>
        <a:buFont typeface="Lucida Grande" charset="0"/>
        <a:buChar char="●"/>
        <a:defRPr sz="2000" kern="1200">
          <a:solidFill>
            <a:schemeClr val="tx1"/>
          </a:solidFill>
          <a:latin typeface="+mn-lt"/>
          <a:ea typeface="Arial" charset="0"/>
          <a:cs typeface="Arial"/>
        </a:defRPr>
      </a:lvl1pPr>
      <a:lvl2pPr marL="447675" indent="-180975" algn="l" defTabSz="5334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Font typeface="Lucida Grande" charset="0"/>
        <a:buChar char="-"/>
        <a:defRPr kern="1200">
          <a:solidFill>
            <a:schemeClr val="tx1"/>
          </a:solidFill>
          <a:latin typeface="+mn-lt"/>
          <a:ea typeface="Arial" charset="0"/>
          <a:cs typeface="Arial"/>
        </a:defRPr>
      </a:lvl2pPr>
      <a:lvl3pPr marL="806450" indent="-180975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100000"/>
        <a:buFont typeface="Lucida Grande" charset="0"/>
        <a:buChar char="•"/>
        <a:defRPr sz="1600" kern="1200">
          <a:solidFill>
            <a:schemeClr val="tx1"/>
          </a:solidFill>
          <a:latin typeface="+mn-lt"/>
          <a:ea typeface="Arial" charset="0"/>
          <a:cs typeface="Arial"/>
        </a:defRPr>
      </a:lvl3pPr>
      <a:lvl4pPr marL="1076325" indent="-171450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80000"/>
        <a:buFont typeface="Lucida Grande" charset="0"/>
        <a:buChar char="-"/>
        <a:defRPr sz="1600" kern="1200">
          <a:solidFill>
            <a:schemeClr val="tx1"/>
          </a:solidFill>
          <a:latin typeface="+mn-lt"/>
          <a:ea typeface="Helvetica" charset="0"/>
          <a:cs typeface="Helvetica"/>
        </a:defRPr>
      </a:lvl4pPr>
      <a:lvl5pPr marL="1258888" indent="-180975" algn="l" defTabSz="352425" rtl="0" eaLnBrk="0" fontAlgn="base" hangingPunct="0">
        <a:spcBef>
          <a:spcPts val="300"/>
        </a:spcBef>
        <a:spcAft>
          <a:spcPts val="300"/>
        </a:spcAft>
        <a:buClr>
          <a:srgbClr val="800000"/>
        </a:buClr>
        <a:buSzPct val="100000"/>
        <a:buFont typeface="Lucida Grande" charset="0"/>
        <a:defRPr sz="1600" kern="1200">
          <a:solidFill>
            <a:schemeClr val="tx1"/>
          </a:solidFill>
          <a:latin typeface="+mn-lt"/>
          <a:ea typeface="Helvetica" charset="0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ZoneTexte 1"/>
          <p:cNvSpPr txBox="1">
            <a:spLocks noChangeArrowheads="1"/>
          </p:cNvSpPr>
          <p:nvPr/>
        </p:nvSpPr>
        <p:spPr bwMode="auto">
          <a:xfrm>
            <a:off x="3200400" y="32766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1" eaLnBrk="1" hangingPunct="1"/>
            <a:endParaRPr lang="ar" alt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187450" y="2106613"/>
            <a:ext cx="7277100" cy="1487487"/>
          </a:xfrm>
        </p:spPr>
        <p:txBody>
          <a:bodyPr/>
          <a:lstStyle/>
          <a:p>
            <a:pPr algn="r" rtl="1" eaLnBrk="1" fontAlgn="auto" hangingPunct="1">
              <a:spcAft>
                <a:spcPts val="0"/>
              </a:spcAft>
              <a:defRPr/>
            </a:pPr>
            <a:r>
              <a:rPr lang="ar" b="1" i="0" u="none" baseline="0">
                <a:ea typeface="+mj-ea"/>
              </a:rPr>
              <a:t>المخاطر التكنولوجية، والحوادث الرئيسية</a:t>
            </a:r>
            <a:endParaRPr lang="ar" dirty="0">
              <a:ea typeface="+mj-ea"/>
            </a:endParaRPr>
          </a:p>
        </p:txBody>
      </p:sp>
      <p:sp>
        <p:nvSpPr>
          <p:cNvPr id="14339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187450" y="3640138"/>
            <a:ext cx="7277100" cy="1778000"/>
          </a:xfrm>
        </p:spPr>
        <p:txBody>
          <a:bodyPr/>
          <a:lstStyle/>
          <a:p>
            <a:pPr algn="r" rtl="1" eaLnBrk="1" hangingPunct="1"/>
            <a:r>
              <a:rPr lang="ar" b="0" i="0" u="none" baseline="0" dirty="0">
                <a:cs typeface="Arial" charset="0"/>
              </a:rPr>
              <a:t>مجموعة دمج الصحة والسلامة والأمن والمجتمع والبيئة </a:t>
            </a:r>
            <a:r>
              <a:rPr lang="ar" b="0" i="0" u="none" baseline="0" dirty="0" smtClean="0">
                <a:cs typeface="Arial" charset="0"/>
              </a:rPr>
              <a:t>(</a:t>
            </a:r>
            <a:r>
              <a:rPr lang="fr-FR" altLang="fr-FR" dirty="0">
                <a:cs typeface="Arial" pitchFamily="34" charset="0"/>
              </a:rPr>
              <a:t>H3SE</a:t>
            </a:r>
            <a:r>
              <a:rPr lang="ar" b="0" i="0" u="none" baseline="0" dirty="0" smtClean="0">
                <a:cs typeface="Arial" charset="0"/>
              </a:rPr>
              <a:t>)</a:t>
            </a:r>
            <a:endParaRPr lang="ar" b="0" i="0" u="none" baseline="0" dirty="0">
              <a:cs typeface="Arial" charset="0"/>
            </a:endParaRPr>
          </a:p>
          <a:p>
            <a:pPr algn="r" rtl="1" eaLnBrk="1" hangingPunct="1"/>
            <a:r>
              <a:rPr lang="ar" b="0" i="0" u="none" baseline="0" dirty="0">
                <a:cs typeface="Arial" charset="0"/>
              </a:rPr>
              <a:t>وحدة المناهج الدراسية الأساسية العامة 2.2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>
              <a:defRPr/>
            </a:pPr>
            <a:r>
              <a:rPr lang="ar" b="1" i="0" u="none" baseline="0"/>
              <a:t>الظواهر الخطيرة</a:t>
            </a:r>
            <a:endParaRPr lang="ar" dirty="0"/>
          </a:p>
        </p:txBody>
      </p:sp>
      <p:sp>
        <p:nvSpPr>
          <p:cNvPr id="23554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1"/>
            <a:fld id="{1F46885D-48B3-3248-8D33-235E3A575092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10</a:t>
            </a:fld>
            <a:endParaRPr lang="ar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2791921" y="1052736"/>
            <a:ext cx="4390802" cy="1296144"/>
          </a:xfrm>
          <a:prstGeom prst="roundRect">
            <a:avLst/>
          </a:prstGeom>
          <a:solidFill>
            <a:srgbClr val="00EA6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r>
              <a:rPr lang="ar" sz="2400" b="0" i="0" u="none" baseline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تطاير / رش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28827" y="3460404"/>
            <a:ext cx="5867400" cy="1584325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1">
              <a:buFont typeface="Wingdings" charset="2"/>
              <a:buChar char="§"/>
            </a:pPr>
            <a:endParaRPr lang="ar" altLang="fr-FR" sz="2400" b="1" dirty="0">
              <a:solidFill>
                <a:schemeClr val="bg1"/>
              </a:solidFill>
            </a:endParaRPr>
          </a:p>
          <a:p>
            <a:pPr marL="177800" indent="-166688" algn="r" rtl="1">
              <a:spcAft>
                <a:spcPts val="1200"/>
              </a:spcAft>
              <a:buFont typeface="Wingdings" charset="2"/>
              <a:buChar char="§"/>
            </a:pPr>
            <a:r>
              <a:rPr lang="ar" sz="2400" b="1" i="0" u="none" baseline="0">
                <a:solidFill>
                  <a:schemeClr val="bg1"/>
                </a:solidFill>
              </a:rPr>
              <a:t> </a:t>
            </a:r>
            <a:r>
              <a:rPr lang="ar" sz="2000" b="1" i="0" u="none" baseline="0">
                <a:solidFill>
                  <a:schemeClr val="bg1"/>
                </a:solidFill>
              </a:rPr>
              <a:t>رش سائل</a:t>
            </a:r>
          </a:p>
          <a:p>
            <a:pPr marL="177800" indent="-166688" algn="r" rtl="1">
              <a:spcAft>
                <a:spcPts val="1200"/>
              </a:spcAft>
              <a:buFont typeface="Wingdings" charset="2"/>
              <a:buChar char="§"/>
            </a:pPr>
            <a:r>
              <a:rPr lang="ar" sz="2000" b="1" i="0" u="none" baseline="0">
                <a:solidFill>
                  <a:schemeClr val="bg1"/>
                </a:solidFill>
              </a:rPr>
              <a:t> تبخر أو تسرب للغاز </a:t>
            </a:r>
          </a:p>
          <a:p>
            <a:pPr marL="177800" indent="-166688" algn="r" rtl="1">
              <a:spcAft>
                <a:spcPts val="1200"/>
              </a:spcAft>
              <a:buFont typeface="Wingdings" charset="2"/>
              <a:buChar char="§"/>
            </a:pPr>
            <a:r>
              <a:rPr lang="ar" sz="2000" b="1" i="0" u="none" baseline="0">
                <a:solidFill>
                  <a:schemeClr val="bg1"/>
                </a:solidFill>
              </a:rPr>
              <a:t> تكون سحابة من الغازات</a:t>
            </a:r>
          </a:p>
          <a:p>
            <a:pPr algn="r" rtl="1">
              <a:buFont typeface="Wingdings" charset="2"/>
              <a:buChar char="§"/>
            </a:pPr>
            <a:endParaRPr lang="ar" altLang="fr-FR" sz="2400" b="1" dirty="0">
              <a:solidFill>
                <a:schemeClr val="bg1"/>
              </a:solidFill>
            </a:endParaRPr>
          </a:p>
        </p:txBody>
      </p:sp>
      <p:pic>
        <p:nvPicPr>
          <p:cNvPr id="8" name="Picture 2" descr="http://fr.ria.ru/images/19087/00/1908700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2160" y="3405967"/>
            <a:ext cx="2988000" cy="1693201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35496" y="6453188"/>
            <a:ext cx="66357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1"/>
            <a:r>
              <a:rPr lang="ar" dirty="0"/>
              <a:t>مجموعة دمج الصحة والسلامة والأمن والمجتمع والبيئة (</a:t>
            </a:r>
            <a:r>
              <a:rPr lang="fr-FR" altLang="fr-FR" dirty="0">
                <a:cs typeface="Arial" pitchFamily="34" charset="0"/>
              </a:rPr>
              <a:t>H3SE</a:t>
            </a:r>
            <a:r>
              <a:rPr lang="ar" dirty="0"/>
              <a:t>) - المناهج الدراسية الأساسية العامة 2.2 - المخاطر التكنولوجية / الحوادث الرئيسية – الإصدار الثاني</a:t>
            </a:r>
            <a:endParaRPr lang="ar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>
              <a:defRPr/>
            </a:pPr>
            <a:r>
              <a:rPr lang="ar" b="1" i="0" u="none" baseline="0"/>
              <a:t>الظواهر الخطيرة</a:t>
            </a:r>
            <a:endParaRPr lang="ar" dirty="0"/>
          </a:p>
        </p:txBody>
      </p:sp>
      <p:sp>
        <p:nvSpPr>
          <p:cNvPr id="24578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1"/>
            <a:fld id="{168DBC13-3A08-A549-96A1-7B66864A3294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11</a:t>
            </a:fld>
            <a:endParaRPr lang="ar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24579" name="ZoneTexte 6"/>
          <p:cNvSpPr txBox="1">
            <a:spLocks noChangeArrowheads="1"/>
          </p:cNvSpPr>
          <p:nvPr/>
        </p:nvSpPr>
        <p:spPr bwMode="auto">
          <a:xfrm>
            <a:off x="1403648" y="1412776"/>
            <a:ext cx="18716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1"/>
            <a:r>
              <a:rPr lang="ar" b="0" i="0" u="none" baseline="0" dirty="0"/>
              <a:t>     </a:t>
            </a:r>
            <a:r>
              <a:rPr lang="ar" b="1" i="0" u="none" baseline="0" dirty="0">
                <a:solidFill>
                  <a:srgbClr val="00B0F0"/>
                </a:solidFill>
              </a:rPr>
              <a:t>التدفقات                                                                   </a:t>
            </a:r>
          </a:p>
          <a:p>
            <a:pPr algn="r" rtl="1"/>
            <a:r>
              <a:rPr lang="ar" b="1" i="0" u="none" baseline="0" dirty="0">
                <a:solidFill>
                  <a:srgbClr val="00B0F0"/>
                </a:solidFill>
              </a:rPr>
              <a:t>الحرارية                                           </a:t>
            </a:r>
          </a:p>
        </p:txBody>
      </p:sp>
      <p:sp>
        <p:nvSpPr>
          <p:cNvPr id="24580" name="ZoneTexte 7"/>
          <p:cNvSpPr txBox="1">
            <a:spLocks noChangeArrowheads="1"/>
          </p:cNvSpPr>
          <p:nvPr/>
        </p:nvSpPr>
        <p:spPr bwMode="auto">
          <a:xfrm>
            <a:off x="1115616" y="981075"/>
            <a:ext cx="4824413" cy="35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1">
              <a:buFont typeface="Wingdings" charset="2"/>
              <a:buChar char="Ø"/>
            </a:pPr>
            <a:r>
              <a:rPr lang="ar" sz="1600" b="1" i="0" u="none" baseline="0" dirty="0"/>
              <a:t> حرائق في الآبار الجوفية، </a:t>
            </a:r>
          </a:p>
          <a:p>
            <a:pPr algn="r" rtl="1"/>
            <a:r>
              <a:rPr lang="ar" sz="1600" b="1" i="0" u="none" baseline="0" dirty="0"/>
              <a:t>    في الحاوية، والخزان</a:t>
            </a:r>
          </a:p>
          <a:p>
            <a:pPr algn="r" rtl="1">
              <a:buFont typeface="Wingdings" charset="2"/>
              <a:buChar char="Ø"/>
            </a:pPr>
            <a:endParaRPr lang="ar" altLang="fr-FR" sz="1600" b="1" dirty="0"/>
          </a:p>
          <a:p>
            <a:pPr algn="r" rtl="1">
              <a:buFont typeface="Wingdings" charset="2"/>
              <a:buChar char="Ø"/>
            </a:pPr>
            <a:r>
              <a:rPr lang="ar" sz="1600" b="1" i="0" u="none" baseline="0" dirty="0"/>
              <a:t> التدفقات المشتعلة</a:t>
            </a:r>
          </a:p>
          <a:p>
            <a:pPr algn="r" rtl="1">
              <a:buFont typeface="Wingdings" charset="2"/>
              <a:buChar char="Ø"/>
            </a:pPr>
            <a:endParaRPr lang="ar" altLang="fr-FR" sz="1600" b="1" dirty="0"/>
          </a:p>
          <a:p>
            <a:pPr algn="r" rtl="1">
              <a:buFont typeface="Wingdings" charset="2"/>
              <a:buChar char="Ø"/>
            </a:pPr>
            <a:r>
              <a:rPr lang="ar" sz="1600" b="1" i="0" u="none" baseline="0" dirty="0"/>
              <a:t> فوران السوائل "BOIL- OVER"</a:t>
            </a:r>
          </a:p>
          <a:p>
            <a:pPr algn="r" rtl="1">
              <a:buFont typeface="Wingdings" charset="2"/>
              <a:buChar char="Ø"/>
            </a:pPr>
            <a:endParaRPr lang="ar" altLang="fr-FR" sz="1600" b="1" dirty="0"/>
          </a:p>
          <a:p>
            <a:pPr algn="r" rtl="1">
              <a:buFont typeface="Wingdings" charset="2"/>
              <a:buChar char="Ø"/>
            </a:pPr>
            <a:endParaRPr lang="ar" altLang="fr-FR" sz="1600" b="1" dirty="0"/>
          </a:p>
          <a:p>
            <a:pPr algn="r" rtl="1">
              <a:buFont typeface="Wingdings" charset="2"/>
              <a:buChar char="Ø"/>
            </a:pPr>
            <a:r>
              <a:rPr lang="ar" sz="1600" b="1" i="0" u="none" baseline="0" dirty="0"/>
              <a:t> BLEVE</a:t>
            </a:r>
          </a:p>
          <a:p>
            <a:pPr algn="r" rtl="1">
              <a:buFont typeface="Wingdings" charset="2"/>
              <a:buChar char="Ø"/>
            </a:pPr>
            <a:endParaRPr lang="ar" altLang="fr-FR" sz="1600" b="1" dirty="0"/>
          </a:p>
          <a:p>
            <a:pPr algn="r" rtl="1">
              <a:buFont typeface="Wingdings" charset="2"/>
              <a:buChar char="Ø"/>
            </a:pPr>
            <a:r>
              <a:rPr lang="ar" sz="1600" b="1" i="0" u="none" baseline="0" dirty="0"/>
              <a:t>UVCE</a:t>
            </a:r>
          </a:p>
          <a:p>
            <a:endParaRPr lang="ar" altLang="fr-FR" sz="1600" b="1" dirty="0"/>
          </a:p>
          <a:p>
            <a:pPr algn="r" rtl="1">
              <a:buFont typeface="Wingdings" charset="2"/>
              <a:buChar char="Ø"/>
            </a:pPr>
            <a:endParaRPr lang="ar" altLang="fr-FR" sz="1600" b="1" dirty="0"/>
          </a:p>
          <a:p>
            <a:pPr algn="r" rtl="1">
              <a:buFont typeface="Wingdings" charset="2"/>
              <a:buChar char="Ø"/>
            </a:pPr>
            <a:r>
              <a:rPr lang="ar" sz="1600" b="1" i="0" u="none" baseline="0" dirty="0"/>
              <a:t> انفجار السعة</a:t>
            </a:r>
          </a:p>
        </p:txBody>
      </p:sp>
      <p:sp>
        <p:nvSpPr>
          <p:cNvPr id="9" name="Rectangle 8"/>
          <p:cNvSpPr/>
          <p:nvPr/>
        </p:nvSpPr>
        <p:spPr>
          <a:xfrm>
            <a:off x="1547813" y="981075"/>
            <a:ext cx="4752975" cy="3132138"/>
          </a:xfrm>
          <a:prstGeom prst="rect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1"/>
            <a:endParaRPr lang="ar" altLang="fr-FR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92500" y="2565400"/>
            <a:ext cx="4895850" cy="205105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1"/>
            <a:endParaRPr lang="ar" altLang="fr-FR">
              <a:solidFill>
                <a:srgbClr val="FFFFFF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443663" y="3200400"/>
            <a:ext cx="1865312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rtl="1">
              <a:defRPr/>
            </a:pPr>
            <a:r>
              <a:rPr lang="ar" b="1" i="0" u="none" baseline="0">
                <a:solidFill>
                  <a:schemeClr val="accent6">
                    <a:lumMod val="75000"/>
                  </a:schemeClr>
                </a:solidFill>
              </a:rPr>
              <a:t>الضغط الزائد</a:t>
            </a:r>
          </a:p>
        </p:txBody>
      </p:sp>
      <p:sp>
        <p:nvSpPr>
          <p:cNvPr id="24584" name="ZoneTexte 11"/>
          <p:cNvSpPr txBox="1">
            <a:spLocks noChangeArrowheads="1"/>
          </p:cNvSpPr>
          <p:nvPr/>
        </p:nvSpPr>
        <p:spPr bwMode="auto">
          <a:xfrm>
            <a:off x="827088" y="4965700"/>
            <a:ext cx="5040312" cy="923925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endParaRPr lang="ar" altLang="fr-FR" b="1" dirty="0">
              <a:solidFill>
                <a:srgbClr val="00B050"/>
              </a:solidFill>
            </a:endParaRPr>
          </a:p>
          <a:p>
            <a:pPr rtl="1"/>
            <a:r>
              <a:rPr lang="ar" b="1" i="0" u="none" baseline="0" dirty="0">
                <a:solidFill>
                  <a:srgbClr val="00B050"/>
                </a:solidFill>
              </a:rPr>
              <a:t>التلوث</a:t>
            </a:r>
          </a:p>
          <a:p>
            <a:endParaRPr lang="ar" altLang="fr-FR" b="1" dirty="0">
              <a:solidFill>
                <a:srgbClr val="00B050"/>
              </a:solidFill>
            </a:endParaRPr>
          </a:p>
        </p:txBody>
      </p:sp>
      <p:sp>
        <p:nvSpPr>
          <p:cNvPr id="24585" name="ZoneTexte 12"/>
          <p:cNvSpPr txBox="1">
            <a:spLocks noChangeArrowheads="1"/>
          </p:cNvSpPr>
          <p:nvPr/>
        </p:nvSpPr>
        <p:spPr bwMode="auto">
          <a:xfrm>
            <a:off x="4140200" y="4822825"/>
            <a:ext cx="3960813" cy="1187450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endParaRPr lang="ar" altLang="fr-FR"/>
          </a:p>
        </p:txBody>
      </p:sp>
      <p:sp>
        <p:nvSpPr>
          <p:cNvPr id="24586" name="ZoneTexte 13"/>
          <p:cNvSpPr txBox="1">
            <a:spLocks noChangeArrowheads="1"/>
          </p:cNvSpPr>
          <p:nvPr/>
        </p:nvSpPr>
        <p:spPr bwMode="auto">
          <a:xfrm>
            <a:off x="3418954" y="5087144"/>
            <a:ext cx="20891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1">
              <a:buFont typeface="Wingdings" charset="2"/>
              <a:buChar char="Ø"/>
            </a:pPr>
            <a:r>
              <a:rPr lang="ar" b="0" i="0" u="none" baseline="0" dirty="0"/>
              <a:t> </a:t>
            </a:r>
            <a:r>
              <a:rPr lang="ar" b="1" i="0" u="none" baseline="0" dirty="0"/>
              <a:t>التطاير</a:t>
            </a:r>
          </a:p>
          <a:p>
            <a:pPr algn="r" rtl="1">
              <a:buFont typeface="Wingdings" charset="2"/>
              <a:buChar char="Ø"/>
            </a:pPr>
            <a:r>
              <a:rPr lang="ar" b="1" i="0" u="none" baseline="0" dirty="0"/>
              <a:t> الرش</a:t>
            </a:r>
          </a:p>
        </p:txBody>
      </p:sp>
      <p:sp>
        <p:nvSpPr>
          <p:cNvPr id="24587" name="ZoneTexte 14"/>
          <p:cNvSpPr txBox="1">
            <a:spLocks noChangeArrowheads="1"/>
          </p:cNvSpPr>
          <p:nvPr/>
        </p:nvSpPr>
        <p:spPr bwMode="auto">
          <a:xfrm>
            <a:off x="5292080" y="5181600"/>
            <a:ext cx="2520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1"/>
            <a:r>
              <a:rPr lang="ar" b="1" i="0" u="none" baseline="0">
                <a:solidFill>
                  <a:srgbClr val="C00000"/>
                </a:solidFill>
              </a:rPr>
              <a:t>السمية</a:t>
            </a:r>
          </a:p>
        </p:txBody>
      </p:sp>
      <p:sp>
        <p:nvSpPr>
          <p:cNvPr id="14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-47526" y="6453188"/>
            <a:ext cx="66357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1"/>
            <a:r>
              <a:rPr lang="ar" dirty="0"/>
              <a:t>مجموعة دمج الصحة والسلامة والأمن والمجتمع والبيئة (</a:t>
            </a:r>
            <a:r>
              <a:rPr lang="fr-FR" altLang="fr-FR" dirty="0">
                <a:cs typeface="Arial" pitchFamily="34" charset="0"/>
              </a:rPr>
              <a:t>H3SE</a:t>
            </a:r>
            <a:r>
              <a:rPr lang="ar" dirty="0"/>
              <a:t>) - المناهج الدراسية الأساسية العامة 2.2 - المخاطر التكنولوجية / الحوادث الرئيسية – الإصدار الثاني</a:t>
            </a:r>
            <a:endParaRPr lang="ar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>
              <a:defRPr/>
            </a:pPr>
            <a:r>
              <a:rPr lang="ar" b="1" i="0" u="none" baseline="0"/>
              <a:t>الظواهر الخطيرة</a:t>
            </a:r>
            <a:endParaRPr lang="ar" dirty="0"/>
          </a:p>
        </p:txBody>
      </p:sp>
      <p:sp>
        <p:nvSpPr>
          <p:cNvPr id="25602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1"/>
            <a:fld id="{07D7DB3E-DE49-D845-8E50-8E87F583C738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12</a:t>
            </a:fld>
            <a:endParaRPr lang="ar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25603" name="ZoneTexte 5"/>
          <p:cNvSpPr txBox="1">
            <a:spLocks noChangeArrowheads="1"/>
          </p:cNvSpPr>
          <p:nvPr/>
        </p:nvSpPr>
        <p:spPr bwMode="auto">
          <a:xfrm>
            <a:off x="1014413" y="1054100"/>
            <a:ext cx="18716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1"/>
            <a:r>
              <a:rPr lang="ar" b="0" i="0" u="none" baseline="0"/>
              <a:t>     </a:t>
            </a:r>
            <a:r>
              <a:rPr lang="ar" b="1" i="0" u="none" baseline="0">
                <a:solidFill>
                  <a:srgbClr val="00B0F0"/>
                </a:solidFill>
              </a:rPr>
              <a:t>التدفقات                                                                   </a:t>
            </a:r>
          </a:p>
          <a:p>
            <a:pPr algn="r" rtl="1"/>
            <a:r>
              <a:rPr lang="ar" b="1" i="0" u="none" baseline="0">
                <a:solidFill>
                  <a:srgbClr val="00B0F0"/>
                </a:solidFill>
              </a:rPr>
              <a:t>الحرارية                             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438150" y="981075"/>
            <a:ext cx="5651500" cy="3311525"/>
          </a:xfrm>
          <a:prstGeom prst="rect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1"/>
            <a:endParaRPr lang="ar" altLang="fr-FR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39975" y="1989138"/>
            <a:ext cx="6048375" cy="2771775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1"/>
            <a:endParaRPr lang="ar" altLang="fr-FR">
              <a:solidFill>
                <a:srgbClr val="FFFFFF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313488" y="2492375"/>
            <a:ext cx="1865312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rtl="1">
              <a:defRPr/>
            </a:pPr>
            <a:r>
              <a:rPr lang="ar" b="1" i="0" u="none" baseline="0">
                <a:solidFill>
                  <a:schemeClr val="accent6">
                    <a:lumMod val="75000"/>
                  </a:schemeClr>
                </a:solidFill>
              </a:rPr>
              <a:t>الضغط الزائد</a:t>
            </a:r>
          </a:p>
        </p:txBody>
      </p:sp>
      <p:sp>
        <p:nvSpPr>
          <p:cNvPr id="25607" name="ZoneTexte 9"/>
          <p:cNvSpPr txBox="1">
            <a:spLocks noChangeArrowheads="1"/>
          </p:cNvSpPr>
          <p:nvPr/>
        </p:nvSpPr>
        <p:spPr bwMode="auto">
          <a:xfrm>
            <a:off x="798513" y="5157788"/>
            <a:ext cx="5040312" cy="923330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endParaRPr lang="ar" altLang="fr-FR" b="1" dirty="0">
              <a:solidFill>
                <a:srgbClr val="00B050"/>
              </a:solidFill>
            </a:endParaRPr>
          </a:p>
          <a:p>
            <a:pPr rtl="1"/>
            <a:r>
              <a:rPr lang="ar" b="1" i="0" u="none" baseline="0" dirty="0">
                <a:solidFill>
                  <a:srgbClr val="00B050"/>
                </a:solidFill>
              </a:rPr>
              <a:t>التلوث</a:t>
            </a:r>
          </a:p>
          <a:p>
            <a:endParaRPr lang="ar" altLang="fr-FR" b="1" dirty="0">
              <a:solidFill>
                <a:srgbClr val="00B050"/>
              </a:solidFill>
            </a:endParaRPr>
          </a:p>
        </p:txBody>
      </p:sp>
      <p:sp>
        <p:nvSpPr>
          <p:cNvPr id="25608" name="ZoneTexte 10"/>
          <p:cNvSpPr txBox="1">
            <a:spLocks noChangeArrowheads="1"/>
          </p:cNvSpPr>
          <p:nvPr/>
        </p:nvSpPr>
        <p:spPr bwMode="auto">
          <a:xfrm>
            <a:off x="4572000" y="4941888"/>
            <a:ext cx="3960813" cy="1258887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endParaRPr lang="ar" altLang="fr-FR"/>
          </a:p>
        </p:txBody>
      </p:sp>
      <p:sp>
        <p:nvSpPr>
          <p:cNvPr id="25609" name="ZoneTexte 11"/>
          <p:cNvSpPr txBox="1">
            <a:spLocks noChangeArrowheads="1"/>
          </p:cNvSpPr>
          <p:nvPr/>
        </p:nvSpPr>
        <p:spPr bwMode="auto">
          <a:xfrm>
            <a:off x="6702425" y="4941888"/>
            <a:ext cx="1584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1"/>
            <a:r>
              <a:rPr lang="ar" b="1" i="0" u="none" baseline="0">
                <a:solidFill>
                  <a:srgbClr val="C00000"/>
                </a:solidFill>
              </a:rPr>
              <a:t>السمية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3354388" y="1196975"/>
            <a:ext cx="2628900" cy="252413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r>
              <a:rPr lang="ar" sz="2400" b="1" i="0" u="none" baseline="0">
                <a:solidFill>
                  <a:schemeClr val="tx1"/>
                </a:solidFill>
              </a:rPr>
              <a:t>BUNCEFIELD</a:t>
            </a:r>
          </a:p>
        </p:txBody>
      </p:sp>
      <p:sp>
        <p:nvSpPr>
          <p:cNvPr id="14" name="Rectangle à coins arrondis 13"/>
          <p:cNvSpPr/>
          <p:nvPr/>
        </p:nvSpPr>
        <p:spPr>
          <a:xfrm>
            <a:off x="3379788" y="2133600"/>
            <a:ext cx="2603500" cy="250825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r>
              <a:rPr lang="ar" sz="2400" b="1" i="0" u="none" baseline="0">
                <a:solidFill>
                  <a:schemeClr val="tx1"/>
                </a:solidFill>
              </a:rPr>
              <a:t>FEYZIN</a:t>
            </a:r>
          </a:p>
        </p:txBody>
      </p:sp>
      <p:sp>
        <p:nvSpPr>
          <p:cNvPr id="15" name="Rectangle à coins arrondis 14"/>
          <p:cNvSpPr/>
          <p:nvPr/>
        </p:nvSpPr>
        <p:spPr>
          <a:xfrm>
            <a:off x="3354388" y="2924175"/>
            <a:ext cx="2628900" cy="252413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r>
              <a:rPr lang="ar" sz="2400" b="1" i="0" u="none" baseline="0">
                <a:solidFill>
                  <a:schemeClr val="tx1"/>
                </a:solidFill>
              </a:rPr>
              <a:t>LA MEDE</a:t>
            </a:r>
          </a:p>
        </p:txBody>
      </p:sp>
      <p:sp>
        <p:nvSpPr>
          <p:cNvPr id="16" name="Rectangle à coins arrondis 15"/>
          <p:cNvSpPr/>
          <p:nvPr/>
        </p:nvSpPr>
        <p:spPr>
          <a:xfrm>
            <a:off x="3354388" y="3608388"/>
            <a:ext cx="2628900" cy="252412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r>
              <a:rPr lang="ar" sz="2400" b="1" i="0" u="none" baseline="0">
                <a:solidFill>
                  <a:schemeClr val="tx1"/>
                </a:solidFill>
              </a:rPr>
              <a:t>TEXAS-CITY</a:t>
            </a:r>
          </a:p>
        </p:txBody>
      </p:sp>
      <p:sp>
        <p:nvSpPr>
          <p:cNvPr id="17" name="Rectangle à coins arrondis 16"/>
          <p:cNvSpPr/>
          <p:nvPr/>
        </p:nvSpPr>
        <p:spPr>
          <a:xfrm>
            <a:off x="2382838" y="4437063"/>
            <a:ext cx="2627312" cy="252412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r>
              <a:rPr lang="ar" sz="2400" b="1" i="0" u="none" baseline="0">
                <a:solidFill>
                  <a:schemeClr val="tx1"/>
                </a:solidFill>
              </a:rPr>
              <a:t>A Z F</a:t>
            </a:r>
          </a:p>
        </p:txBody>
      </p:sp>
      <p:sp>
        <p:nvSpPr>
          <p:cNvPr id="18" name="Rectangle à coins arrondis 17"/>
          <p:cNvSpPr/>
          <p:nvPr/>
        </p:nvSpPr>
        <p:spPr>
          <a:xfrm>
            <a:off x="2527300" y="5226545"/>
            <a:ext cx="2627313" cy="866751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r>
              <a:rPr lang="ar" sz="2000" b="1" i="0" u="none" baseline="0">
                <a:solidFill>
                  <a:schemeClr val="tx1"/>
                </a:solidFill>
              </a:rPr>
              <a:t>SEVESO</a:t>
            </a:r>
          </a:p>
          <a:p>
            <a:pPr algn="ctr" rtl="1">
              <a:defRPr/>
            </a:pPr>
            <a:r>
              <a:rPr lang="ar" sz="2000" b="1" i="0" u="none" baseline="0">
                <a:solidFill>
                  <a:schemeClr val="tx1"/>
                </a:solidFill>
              </a:rPr>
              <a:t>BUNCEFIELD</a:t>
            </a:r>
          </a:p>
          <a:p>
            <a:pPr algn="ctr" rtl="1">
              <a:defRPr/>
            </a:pPr>
            <a:r>
              <a:rPr lang="ar" sz="2000" b="1" i="0" u="none" baseline="0">
                <a:solidFill>
                  <a:schemeClr val="tx1"/>
                </a:solidFill>
              </a:rPr>
              <a:t>MACONDO</a:t>
            </a:r>
            <a:endParaRPr lang="ar" sz="2000" b="1" dirty="0">
              <a:solidFill>
                <a:schemeClr val="tx1"/>
              </a:solidFill>
            </a:endParaRPr>
          </a:p>
        </p:txBody>
      </p:sp>
      <p:sp>
        <p:nvSpPr>
          <p:cNvPr id="25617" name="Rectangle 19"/>
          <p:cNvSpPr>
            <a:spLocks noChangeArrowheads="1"/>
          </p:cNvSpPr>
          <p:nvPr/>
        </p:nvSpPr>
        <p:spPr bwMode="auto">
          <a:xfrm>
            <a:off x="6715125" y="1125538"/>
            <a:ext cx="1787525" cy="36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1"/>
            <a:r>
              <a:rPr lang="ar" b="1" i="0" u="none" baseline="0"/>
              <a:t> في الحاوية، والخزان</a:t>
            </a:r>
            <a:endParaRPr lang="ar" altLang="fr-FR"/>
          </a:p>
        </p:txBody>
      </p:sp>
      <p:sp>
        <p:nvSpPr>
          <p:cNvPr id="21" name="Flèche droite 20"/>
          <p:cNvSpPr/>
          <p:nvPr/>
        </p:nvSpPr>
        <p:spPr>
          <a:xfrm>
            <a:off x="6054725" y="1233488"/>
            <a:ext cx="647700" cy="250825"/>
          </a:xfrm>
          <a:prstGeom prst="right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1"/>
            <a:endParaRPr lang="ar" altLang="fr-FR">
              <a:solidFill>
                <a:srgbClr val="FFFFFF"/>
              </a:solidFill>
            </a:endParaRPr>
          </a:p>
        </p:txBody>
      </p:sp>
      <p:sp>
        <p:nvSpPr>
          <p:cNvPr id="25621" name="Rectangle 23"/>
          <p:cNvSpPr>
            <a:spLocks noChangeArrowheads="1"/>
          </p:cNvSpPr>
          <p:nvPr/>
        </p:nvSpPr>
        <p:spPr bwMode="auto">
          <a:xfrm>
            <a:off x="6702425" y="2060575"/>
            <a:ext cx="954088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1"/>
            <a:r>
              <a:rPr lang="ar" b="1" i="0" u="none" baseline="0"/>
              <a:t>BLEVE</a:t>
            </a:r>
            <a:endParaRPr lang="ar" altLang="fr-FR"/>
          </a:p>
        </p:txBody>
      </p:sp>
      <p:sp>
        <p:nvSpPr>
          <p:cNvPr id="25" name="Flèche droite 24"/>
          <p:cNvSpPr/>
          <p:nvPr/>
        </p:nvSpPr>
        <p:spPr>
          <a:xfrm>
            <a:off x="6054725" y="2133600"/>
            <a:ext cx="647700" cy="250825"/>
          </a:xfrm>
          <a:prstGeom prst="right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1"/>
            <a:endParaRPr lang="ar" altLang="fr-FR">
              <a:solidFill>
                <a:srgbClr val="FFFFFF"/>
              </a:solidFill>
            </a:endParaRPr>
          </a:p>
        </p:txBody>
      </p:sp>
      <p:sp>
        <p:nvSpPr>
          <p:cNvPr id="25623" name="Rectangle 25"/>
          <p:cNvSpPr>
            <a:spLocks noChangeArrowheads="1"/>
          </p:cNvSpPr>
          <p:nvPr/>
        </p:nvSpPr>
        <p:spPr bwMode="auto">
          <a:xfrm>
            <a:off x="6740525" y="2916238"/>
            <a:ext cx="827088" cy="36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1"/>
            <a:r>
              <a:rPr lang="ar" b="1" i="0" u="none" baseline="0"/>
              <a:t>UVCE</a:t>
            </a:r>
          </a:p>
        </p:txBody>
      </p:sp>
      <p:sp>
        <p:nvSpPr>
          <p:cNvPr id="27" name="Flèche droite 26"/>
          <p:cNvSpPr/>
          <p:nvPr/>
        </p:nvSpPr>
        <p:spPr>
          <a:xfrm>
            <a:off x="6054725" y="2924175"/>
            <a:ext cx="647700" cy="252413"/>
          </a:xfrm>
          <a:prstGeom prst="right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1"/>
            <a:endParaRPr lang="ar" altLang="fr-FR">
              <a:solidFill>
                <a:srgbClr val="FFFFFF"/>
              </a:solidFill>
            </a:endParaRPr>
          </a:p>
        </p:txBody>
      </p:sp>
      <p:sp>
        <p:nvSpPr>
          <p:cNvPr id="25625" name="Rectangle 27"/>
          <p:cNvSpPr>
            <a:spLocks noChangeArrowheads="1"/>
          </p:cNvSpPr>
          <p:nvPr/>
        </p:nvSpPr>
        <p:spPr bwMode="auto">
          <a:xfrm>
            <a:off x="6740525" y="3573463"/>
            <a:ext cx="827088" cy="36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1"/>
            <a:r>
              <a:rPr lang="ar" b="1" i="0" u="none" baseline="0"/>
              <a:t>UVCE</a:t>
            </a:r>
          </a:p>
        </p:txBody>
      </p:sp>
      <p:sp>
        <p:nvSpPr>
          <p:cNvPr id="29" name="Flèche droite 28"/>
          <p:cNvSpPr/>
          <p:nvPr/>
        </p:nvSpPr>
        <p:spPr>
          <a:xfrm>
            <a:off x="6054725" y="3608388"/>
            <a:ext cx="647700" cy="252412"/>
          </a:xfrm>
          <a:prstGeom prst="right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1"/>
            <a:endParaRPr lang="ar" altLang="fr-FR">
              <a:solidFill>
                <a:srgbClr val="FFFFFF"/>
              </a:solidFill>
            </a:endParaRPr>
          </a:p>
        </p:txBody>
      </p:sp>
      <p:sp>
        <p:nvSpPr>
          <p:cNvPr id="25627" name="Rectangle 29"/>
          <p:cNvSpPr>
            <a:spLocks noChangeArrowheads="1"/>
          </p:cNvSpPr>
          <p:nvPr/>
        </p:nvSpPr>
        <p:spPr bwMode="auto">
          <a:xfrm>
            <a:off x="5911850" y="5517232"/>
            <a:ext cx="2590800" cy="395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1"/>
            <a:r>
              <a:rPr lang="ar" b="1" i="0" u="none" baseline="0"/>
              <a:t>تطاير، رش</a:t>
            </a:r>
          </a:p>
          <a:p>
            <a:endParaRPr lang="ar" altLang="fr-FR" b="1" dirty="0"/>
          </a:p>
        </p:txBody>
      </p:sp>
      <p:sp>
        <p:nvSpPr>
          <p:cNvPr id="31" name="Flèche droite 30"/>
          <p:cNvSpPr/>
          <p:nvPr/>
        </p:nvSpPr>
        <p:spPr>
          <a:xfrm>
            <a:off x="5191125" y="5589240"/>
            <a:ext cx="647700" cy="250825"/>
          </a:xfrm>
          <a:prstGeom prst="right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1"/>
            <a:endParaRPr lang="ar" altLang="fr-FR">
              <a:solidFill>
                <a:srgbClr val="FFFFFF"/>
              </a:solidFill>
            </a:endParaRPr>
          </a:p>
        </p:txBody>
      </p:sp>
      <p:sp>
        <p:nvSpPr>
          <p:cNvPr id="25629" name="Rectangle 31"/>
          <p:cNvSpPr>
            <a:spLocks noChangeArrowheads="1"/>
          </p:cNvSpPr>
          <p:nvPr/>
        </p:nvSpPr>
        <p:spPr bwMode="auto">
          <a:xfrm>
            <a:off x="6309389" y="4320143"/>
            <a:ext cx="1287532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1"/>
            <a:r>
              <a:rPr lang="ar" b="1" i="0" u="none" baseline="0"/>
              <a:t>انفجار</a:t>
            </a:r>
            <a:endParaRPr lang="ar" altLang="fr-FR" b="1" dirty="0"/>
          </a:p>
        </p:txBody>
      </p:sp>
      <p:sp>
        <p:nvSpPr>
          <p:cNvPr id="33" name="Flèche droite 33"/>
          <p:cNvSpPr/>
          <p:nvPr/>
        </p:nvSpPr>
        <p:spPr>
          <a:xfrm>
            <a:off x="5046663" y="4437063"/>
            <a:ext cx="1262726" cy="252412"/>
          </a:xfrm>
          <a:prstGeom prst="right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1"/>
            <a:endParaRPr lang="ar" altLang="fr-FR">
              <a:solidFill>
                <a:srgbClr val="FFFFFF"/>
              </a:solidFill>
            </a:endParaRPr>
          </a:p>
        </p:txBody>
      </p:sp>
      <p:sp>
        <p:nvSpPr>
          <p:cNvPr id="30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-82550" y="6453188"/>
            <a:ext cx="66357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1"/>
            <a:r>
              <a:rPr lang="ar" dirty="0"/>
              <a:t>مجموعة دمج الصحة والسلامة والأمن والمجتمع والبيئة (</a:t>
            </a:r>
            <a:r>
              <a:rPr lang="fr-FR" altLang="fr-FR" dirty="0">
                <a:cs typeface="Arial" pitchFamily="34" charset="0"/>
              </a:rPr>
              <a:t>H3SE</a:t>
            </a:r>
            <a:r>
              <a:rPr lang="ar" dirty="0"/>
              <a:t>) - المناهج الدراسية الأساسية العامة 2.2 - المخاطر التكنولوجية / الحوادث الرئيسية – الإصدار الثاني</a:t>
            </a:r>
            <a:endParaRPr lang="ar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>
              <a:defRPr/>
            </a:pPr>
            <a:r>
              <a:rPr lang="ar" b="1" i="0" u="none" baseline="0"/>
              <a:t>فيلم عن كارثة Piper ALpha</a:t>
            </a:r>
            <a:endParaRPr lang="ar" dirty="0"/>
          </a:p>
        </p:txBody>
      </p:sp>
      <p:sp>
        <p:nvSpPr>
          <p:cNvPr id="26626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1"/>
            <a:fld id="{F523B056-1DC8-D94C-9707-F000A3D0445F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13</a:t>
            </a:fld>
            <a:endParaRPr lang="ar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26628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341438"/>
            <a:ext cx="5969000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-82550" y="6454061"/>
            <a:ext cx="66357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1"/>
            <a:r>
              <a:rPr lang="ar" dirty="0"/>
              <a:t>مجموعة دمج الصحة والسلامة والأمن والمجتمع والبيئة (</a:t>
            </a:r>
            <a:r>
              <a:rPr lang="fr-FR" altLang="fr-FR" dirty="0">
                <a:cs typeface="Arial" pitchFamily="34" charset="0"/>
              </a:rPr>
              <a:t>H3SE</a:t>
            </a:r>
            <a:r>
              <a:rPr lang="ar" dirty="0"/>
              <a:t>) - المناهج الدراسية الأساسية العامة 2.2 - المخاطر التكنولوجية / الحوادث الرئيسية – الإصدار الثاني</a:t>
            </a:r>
            <a:endParaRPr lang="ar" altLang="fr-F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Connecteur droit 33"/>
          <p:cNvCxnSpPr/>
          <p:nvPr/>
        </p:nvCxnSpPr>
        <p:spPr>
          <a:xfrm flipH="1">
            <a:off x="8514605" y="2533302"/>
            <a:ext cx="17836" cy="64963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Rectangle à coins arrondis 81"/>
          <p:cNvSpPr/>
          <p:nvPr/>
        </p:nvSpPr>
        <p:spPr>
          <a:xfrm>
            <a:off x="5724525" y="4038600"/>
            <a:ext cx="1177925" cy="433388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r>
              <a:rPr lang="ar" sz="1000" b="1" i="0" u="none" baseline="0">
                <a:solidFill>
                  <a:schemeClr val="tx1"/>
                </a:solidFill>
                <a:cs typeface="Arial" pitchFamily="34" charset="0"/>
              </a:rPr>
              <a:t>القوانين الدولية</a:t>
            </a:r>
            <a:endParaRPr lang="ar" sz="1000" b="1" dirty="0">
              <a:solidFill>
                <a:schemeClr val="tx1"/>
              </a:solidFill>
              <a:cs typeface="Arial" pitchFamily="34" charset="0"/>
            </a:endParaRPr>
          </a:p>
        </p:txBody>
      </p:sp>
      <p:cxnSp>
        <p:nvCxnSpPr>
          <p:cNvPr id="63" name="Connecteur droit 62"/>
          <p:cNvCxnSpPr/>
          <p:nvPr/>
        </p:nvCxnSpPr>
        <p:spPr>
          <a:xfrm>
            <a:off x="3000375" y="1600200"/>
            <a:ext cx="0" cy="1455738"/>
          </a:xfrm>
          <a:prstGeom prst="line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>
              <a:defRPr/>
            </a:pPr>
            <a:r>
              <a:rPr lang="ar" b="1" i="0" u="none" baseline="0"/>
              <a:t>الدروس التالية الحوادث</a:t>
            </a:r>
            <a:endParaRPr lang="ar" dirty="0"/>
          </a:p>
        </p:txBody>
      </p:sp>
      <p:sp>
        <p:nvSpPr>
          <p:cNvPr id="27652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1"/>
            <a:fld id="{C73A03EC-CB12-9B42-96E9-A60C630627B3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14</a:t>
            </a:fld>
            <a:endParaRPr lang="ar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57200" y="1474788"/>
            <a:ext cx="838200" cy="64611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1"/>
            <a:r>
              <a:rPr lang="ar" sz="900" b="1" i="0" u="none" baseline="0">
                <a:solidFill>
                  <a:srgbClr val="000000"/>
                </a:solidFill>
              </a:rPr>
              <a:t>FEYZIN 1966</a:t>
            </a:r>
          </a:p>
          <a:p>
            <a:pPr algn="ctr" rtl="1"/>
            <a:r>
              <a:rPr lang="ar" sz="900" b="1" i="0" u="none" baseline="0">
                <a:solidFill>
                  <a:srgbClr val="000000"/>
                </a:solidFill>
              </a:rPr>
              <a:t>18 قتيلاً / 84 جريحًا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95288" y="2997200"/>
            <a:ext cx="86042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r" rtl="1">
              <a:defRPr/>
            </a:pPr>
            <a:r>
              <a:rPr lang="ar" sz="1050" b="1" i="0" u="none" baseline="0"/>
              <a:t>الستينات</a:t>
            </a:r>
            <a:endParaRPr lang="ar" sz="1050" b="1" dirty="0"/>
          </a:p>
        </p:txBody>
      </p:sp>
      <p:sp>
        <p:nvSpPr>
          <p:cNvPr id="27656" name="ZoneTexte 13"/>
          <p:cNvSpPr txBox="1">
            <a:spLocks noChangeArrowheads="1"/>
          </p:cNvSpPr>
          <p:nvPr/>
        </p:nvSpPr>
        <p:spPr bwMode="auto">
          <a:xfrm>
            <a:off x="8099425" y="2997200"/>
            <a:ext cx="93662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1"/>
            <a:r>
              <a:rPr lang="ar" sz="1000" b="1" i="0" u="none" baseline="0"/>
              <a:t>اليوم</a:t>
            </a:r>
            <a:endParaRPr lang="ar" altLang="fr-FR" sz="800" b="1"/>
          </a:p>
        </p:txBody>
      </p:sp>
      <p:sp>
        <p:nvSpPr>
          <p:cNvPr id="27657" name="ZoneTexte 14"/>
          <p:cNvSpPr txBox="1">
            <a:spLocks noChangeArrowheads="1"/>
          </p:cNvSpPr>
          <p:nvPr/>
        </p:nvSpPr>
        <p:spPr bwMode="auto">
          <a:xfrm>
            <a:off x="4787900" y="2997200"/>
            <a:ext cx="48577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1"/>
            <a:r>
              <a:rPr lang="ar" sz="1000" b="1" i="0" u="none" baseline="0"/>
              <a:t>1990</a:t>
            </a:r>
            <a:endParaRPr lang="ar" altLang="fr-FR" sz="800" b="1"/>
          </a:p>
        </p:txBody>
      </p:sp>
      <p:sp>
        <p:nvSpPr>
          <p:cNvPr id="18" name="ZoneTexte 17"/>
          <p:cNvSpPr txBox="1"/>
          <p:nvPr/>
        </p:nvSpPr>
        <p:spPr>
          <a:xfrm>
            <a:off x="1446213" y="912813"/>
            <a:ext cx="971550" cy="400050"/>
          </a:xfrm>
          <a:prstGeom prst="rect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rtl="1">
              <a:defRPr/>
            </a:pPr>
            <a:r>
              <a:rPr lang="ar" sz="1000" b="1" i="0" u="none" baseline="0">
                <a:solidFill>
                  <a:srgbClr val="FF0000"/>
                </a:solidFill>
              </a:rPr>
              <a:t>SEVESO</a:t>
            </a:r>
          </a:p>
          <a:p>
            <a:pPr algn="ctr" rtl="1">
              <a:defRPr/>
            </a:pPr>
            <a:r>
              <a:rPr lang="ar" sz="1000" b="1" i="0" u="none" baseline="0">
                <a:solidFill>
                  <a:srgbClr val="FF0000"/>
                </a:solidFill>
              </a:rPr>
              <a:t>1976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2555875" y="908050"/>
            <a:ext cx="971550" cy="708025"/>
          </a:xfrm>
          <a:prstGeom prst="rect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ar"/>
            </a:defPPr>
            <a:lvl1pPr algn="ctr">
              <a:defRPr sz="1000" b="1">
                <a:solidFill>
                  <a:srgbClr val="FF0000"/>
                </a:solidFill>
              </a:defRPr>
            </a:lvl1pPr>
          </a:lstStyle>
          <a:p>
            <a:pPr rtl="1">
              <a:defRPr/>
            </a:pPr>
            <a:r>
              <a:rPr lang="ar" b="1" i="0" u="none" baseline="0"/>
              <a:t>BHOPAL </a:t>
            </a:r>
            <a:r>
              <a:rPr lang="ar"/>
              <a:t/>
            </a:r>
            <a:br>
              <a:rPr lang="ar"/>
            </a:br>
            <a:r>
              <a:rPr lang="ar" b="1" i="0" u="none" baseline="0"/>
              <a:t>1984</a:t>
            </a:r>
          </a:p>
          <a:p>
            <a:pPr rtl="1">
              <a:defRPr/>
            </a:pPr>
            <a:r>
              <a:rPr lang="ar" b="1" i="0" u="none" baseline="0"/>
              <a:t>أكثر من 3500 قتيل</a:t>
            </a:r>
            <a:endParaRPr lang="ar" dirty="0"/>
          </a:p>
        </p:txBody>
      </p:sp>
      <p:sp>
        <p:nvSpPr>
          <p:cNvPr id="22" name="ZoneTexte 21"/>
          <p:cNvSpPr txBox="1"/>
          <p:nvPr/>
        </p:nvSpPr>
        <p:spPr>
          <a:xfrm>
            <a:off x="4679950" y="1474788"/>
            <a:ext cx="971550" cy="50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ar"/>
            </a:defPPr>
            <a:lvl1pPr algn="ctr">
              <a:defRPr sz="900" b="1"/>
            </a:lvl1pPr>
          </a:lstStyle>
          <a:p>
            <a:pPr rtl="1">
              <a:defRPr/>
            </a:pPr>
            <a:r>
              <a:rPr lang="ar" b="1" i="0" u="none" baseline="0"/>
              <a:t>LA MEDE</a:t>
            </a:r>
          </a:p>
          <a:p>
            <a:pPr rtl="1">
              <a:defRPr/>
            </a:pPr>
            <a:r>
              <a:rPr lang="ar" b="1" i="0" u="none" baseline="0"/>
              <a:t>1992</a:t>
            </a:r>
          </a:p>
          <a:p>
            <a:pPr rtl="1">
              <a:defRPr/>
            </a:pPr>
            <a:r>
              <a:rPr lang="ar" b="1" i="0" u="none" baseline="0"/>
              <a:t>6 قتلى</a:t>
            </a:r>
            <a:endParaRPr lang="ar" dirty="0"/>
          </a:p>
        </p:txBody>
      </p:sp>
      <p:sp>
        <p:nvSpPr>
          <p:cNvPr id="25" name="ZoneTexte 24"/>
          <p:cNvSpPr txBox="1"/>
          <p:nvPr/>
        </p:nvSpPr>
        <p:spPr>
          <a:xfrm>
            <a:off x="6516688" y="1474788"/>
            <a:ext cx="674687" cy="50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ar"/>
            </a:defPPr>
            <a:lvl1pPr algn="ctr">
              <a:defRPr sz="900" b="1"/>
            </a:lvl1pPr>
          </a:lstStyle>
          <a:p>
            <a:pPr rtl="1">
              <a:defRPr/>
            </a:pPr>
            <a:r>
              <a:rPr lang="ar" b="1" i="0" u="none" baseline="0"/>
              <a:t>A Z F </a:t>
            </a:r>
            <a:r>
              <a:rPr lang="ar"/>
              <a:t/>
            </a:r>
            <a:br>
              <a:rPr lang="ar"/>
            </a:br>
            <a:r>
              <a:rPr lang="ar" b="1" i="0" u="none" baseline="0"/>
              <a:t>2001</a:t>
            </a:r>
          </a:p>
          <a:p>
            <a:pPr rtl="1">
              <a:defRPr/>
            </a:pPr>
            <a:r>
              <a:rPr lang="ar" b="1" i="0" u="none" baseline="0"/>
              <a:t>30 قتيلاً</a:t>
            </a:r>
            <a:endParaRPr lang="ar" dirty="0"/>
          </a:p>
        </p:txBody>
      </p:sp>
      <p:sp>
        <p:nvSpPr>
          <p:cNvPr id="26" name="ZoneTexte 25"/>
          <p:cNvSpPr txBox="1"/>
          <p:nvPr/>
        </p:nvSpPr>
        <p:spPr>
          <a:xfrm>
            <a:off x="7443788" y="1474788"/>
            <a:ext cx="971550" cy="50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1"/>
            <a:r>
              <a:rPr lang="ar" sz="900" b="1" i="0" u="none" baseline="0">
                <a:solidFill>
                  <a:srgbClr val="000000"/>
                </a:solidFill>
              </a:rPr>
              <a:t>BUNCEFIELD 2005</a:t>
            </a:r>
          </a:p>
          <a:p>
            <a:pPr algn="ctr" rtl="1"/>
            <a:r>
              <a:rPr lang="ar" sz="900" b="1" i="0" u="none" baseline="0">
                <a:solidFill>
                  <a:srgbClr val="000000"/>
                </a:solidFill>
              </a:rPr>
              <a:t>الخسائر &gt; 1 مليار يورو</a:t>
            </a:r>
          </a:p>
        </p:txBody>
      </p:sp>
      <p:sp>
        <p:nvSpPr>
          <p:cNvPr id="32" name="Rectangle à coins arrondis 31"/>
          <p:cNvSpPr/>
          <p:nvPr/>
        </p:nvSpPr>
        <p:spPr>
          <a:xfrm>
            <a:off x="1179513" y="3459163"/>
            <a:ext cx="1511300" cy="4667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1"/>
            <a:r>
              <a:rPr lang="ar" sz="1000" b="1" i="0" u="none" baseline="0"/>
              <a:t>قانون المنشآت المصنفة</a:t>
            </a:r>
            <a:r>
              <a:rPr lang="ar" sz="1000" b="1"/>
              <a:t/>
            </a:r>
            <a:br>
              <a:rPr lang="ar" sz="1000" b="1"/>
            </a:br>
            <a:r>
              <a:rPr lang="ar" sz="1000" b="1" i="0" u="none" baseline="0"/>
              <a:t>1976</a:t>
            </a:r>
            <a:endParaRPr lang="ar" altLang="fr-FR" sz="1000"/>
          </a:p>
        </p:txBody>
      </p:sp>
      <p:sp>
        <p:nvSpPr>
          <p:cNvPr id="37" name="Rectangle à coins arrondis 36"/>
          <p:cNvSpPr/>
          <p:nvPr/>
        </p:nvSpPr>
        <p:spPr>
          <a:xfrm>
            <a:off x="2794000" y="3476625"/>
            <a:ext cx="1439863" cy="4318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r>
              <a:rPr lang="ar" sz="1000" b="1" i="0" u="none" baseline="0">
                <a:solidFill>
                  <a:schemeClr val="tx1"/>
                </a:solidFill>
                <a:cs typeface="Arial" pitchFamily="34" charset="0"/>
              </a:rPr>
              <a:t>التوجيه الأوروبي</a:t>
            </a:r>
          </a:p>
          <a:p>
            <a:pPr algn="ctr" rtl="1">
              <a:defRPr/>
            </a:pPr>
            <a:r>
              <a:rPr lang="ar" sz="1000" b="1" i="0" u="none" baseline="0">
                <a:solidFill>
                  <a:schemeClr val="tx1"/>
                </a:solidFill>
                <a:cs typeface="Arial" pitchFamily="34" charset="0"/>
              </a:rPr>
              <a:t>Seveso I, 1982</a:t>
            </a:r>
          </a:p>
        </p:txBody>
      </p:sp>
      <p:sp>
        <p:nvSpPr>
          <p:cNvPr id="38" name="Rectangle à coins arrondis 37"/>
          <p:cNvSpPr/>
          <p:nvPr/>
        </p:nvSpPr>
        <p:spPr>
          <a:xfrm>
            <a:off x="5132388" y="3475038"/>
            <a:ext cx="935037" cy="433387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r>
              <a:rPr lang="ar" sz="1000" b="1" i="0" u="none" baseline="0">
                <a:solidFill>
                  <a:schemeClr val="tx1"/>
                </a:solidFill>
                <a:cs typeface="Arial" pitchFamily="34" charset="0"/>
              </a:rPr>
              <a:t>Seveso II</a:t>
            </a:r>
            <a:r>
              <a:rPr lang="ar" sz="1000" b="1">
                <a:solidFill>
                  <a:schemeClr val="tx1"/>
                </a:solidFill>
                <a:cs typeface="Arial" pitchFamily="34" charset="0"/>
              </a:rPr>
              <a:t/>
            </a:r>
            <a:br>
              <a:rPr lang="ar" sz="1000" b="1">
                <a:solidFill>
                  <a:schemeClr val="tx1"/>
                </a:solidFill>
                <a:cs typeface="Arial" pitchFamily="34" charset="0"/>
              </a:rPr>
            </a:br>
            <a:r>
              <a:rPr lang="ar" sz="1000" b="1" i="0" u="none" baseline="0">
                <a:solidFill>
                  <a:schemeClr val="tx1"/>
                </a:solidFill>
                <a:cs typeface="Arial" pitchFamily="34" charset="0"/>
              </a:rPr>
              <a:t> 1996</a:t>
            </a:r>
            <a:endParaRPr lang="ar" sz="10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9" name="Rectangle à coins arrondis 38"/>
          <p:cNvSpPr/>
          <p:nvPr/>
        </p:nvSpPr>
        <p:spPr>
          <a:xfrm>
            <a:off x="7881938" y="3475038"/>
            <a:ext cx="1027112" cy="433387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r>
              <a:rPr lang="ar" sz="1000" b="1" i="0" u="none" baseline="0">
                <a:solidFill>
                  <a:schemeClr val="tx1"/>
                </a:solidFill>
                <a:cs typeface="Arial" pitchFamily="34" charset="0"/>
              </a:rPr>
              <a:t>Seveso III 2015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5851525" y="1474788"/>
            <a:ext cx="649288" cy="36988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ar"/>
            </a:defPPr>
            <a:lvl1pPr algn="ctr">
              <a:defRPr sz="900" b="1"/>
            </a:lvl1pPr>
          </a:lstStyle>
          <a:p>
            <a:pPr rtl="1">
              <a:defRPr/>
            </a:pPr>
            <a:r>
              <a:rPr lang="ar" b="1" i="0" u="none" baseline="0"/>
              <a:t>Erika</a:t>
            </a:r>
            <a:r>
              <a:rPr lang="ar"/>
              <a:t/>
            </a:r>
            <a:br>
              <a:rPr lang="ar"/>
            </a:br>
            <a:r>
              <a:rPr lang="ar" b="1" i="0" u="none" baseline="0"/>
              <a:t>1999</a:t>
            </a:r>
            <a:endParaRPr lang="ar" dirty="0"/>
          </a:p>
        </p:txBody>
      </p:sp>
      <p:cxnSp>
        <p:nvCxnSpPr>
          <p:cNvPr id="58" name="Connecteur droit 57"/>
          <p:cNvCxnSpPr/>
          <p:nvPr/>
        </p:nvCxnSpPr>
        <p:spPr>
          <a:xfrm flipH="1">
            <a:off x="827088" y="2120900"/>
            <a:ext cx="0" cy="8763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669" name="Image 10" descr="TOTAL_AD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68" b="8759"/>
          <a:stretch>
            <a:fillRect/>
          </a:stretch>
        </p:blipFill>
        <p:spPr bwMode="auto">
          <a:xfrm>
            <a:off x="3175" y="1700213"/>
            <a:ext cx="360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1" name="Connecteur droit 60"/>
          <p:cNvCxnSpPr/>
          <p:nvPr/>
        </p:nvCxnSpPr>
        <p:spPr>
          <a:xfrm>
            <a:off x="1919288" y="1312863"/>
            <a:ext cx="0" cy="1743075"/>
          </a:xfrm>
          <a:prstGeom prst="line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65" name="ZoneTexte 64"/>
          <p:cNvSpPr txBox="1"/>
          <p:nvPr/>
        </p:nvSpPr>
        <p:spPr>
          <a:xfrm>
            <a:off x="3541713" y="915988"/>
            <a:ext cx="973137" cy="554037"/>
          </a:xfrm>
          <a:prstGeom prst="rect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ar"/>
            </a:defPPr>
            <a:lvl1pPr algn="ctr">
              <a:defRPr sz="1000" b="1">
                <a:solidFill>
                  <a:srgbClr val="FF0000"/>
                </a:solidFill>
              </a:defRPr>
            </a:lvl1pPr>
          </a:lstStyle>
          <a:p>
            <a:pPr rtl="1">
              <a:defRPr/>
            </a:pPr>
            <a:r>
              <a:rPr lang="ar" b="1" i="0" u="none" baseline="0"/>
              <a:t>Piper Alpha 1988</a:t>
            </a:r>
          </a:p>
          <a:p>
            <a:pPr rtl="1">
              <a:defRPr/>
            </a:pPr>
            <a:r>
              <a:rPr lang="ar" b="1" i="0" u="none" baseline="0"/>
              <a:t>168 قتيلاً</a:t>
            </a:r>
            <a:endParaRPr lang="ar" dirty="0"/>
          </a:p>
        </p:txBody>
      </p:sp>
      <p:cxnSp>
        <p:nvCxnSpPr>
          <p:cNvPr id="66" name="Connecteur droit 65"/>
          <p:cNvCxnSpPr/>
          <p:nvPr/>
        </p:nvCxnSpPr>
        <p:spPr>
          <a:xfrm flipH="1">
            <a:off x="5178425" y="1990725"/>
            <a:ext cx="0" cy="10731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/>
          <p:cNvCxnSpPr/>
          <p:nvPr/>
        </p:nvCxnSpPr>
        <p:spPr>
          <a:xfrm flipH="1">
            <a:off x="6184900" y="1830388"/>
            <a:ext cx="0" cy="13525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70"/>
          <p:cNvCxnSpPr/>
          <p:nvPr/>
        </p:nvCxnSpPr>
        <p:spPr>
          <a:xfrm flipH="1">
            <a:off x="6875463" y="1982788"/>
            <a:ext cx="0" cy="12001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72"/>
          <p:cNvCxnSpPr/>
          <p:nvPr/>
        </p:nvCxnSpPr>
        <p:spPr>
          <a:xfrm flipH="1">
            <a:off x="7926388" y="1990725"/>
            <a:ext cx="0" cy="119856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/>
          <p:cNvCxnSpPr/>
          <p:nvPr/>
        </p:nvCxnSpPr>
        <p:spPr>
          <a:xfrm>
            <a:off x="3995738" y="1493838"/>
            <a:ext cx="0" cy="1574800"/>
          </a:xfrm>
          <a:prstGeom prst="line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10" name="Flèche droite 2"/>
          <p:cNvSpPr/>
          <p:nvPr/>
        </p:nvSpPr>
        <p:spPr>
          <a:xfrm>
            <a:off x="457200" y="2924175"/>
            <a:ext cx="8543925" cy="39687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1"/>
            <a:endParaRPr lang="ar" altLang="fr-FR">
              <a:solidFill>
                <a:srgbClr val="FFFFFF"/>
              </a:solidFill>
            </a:endParaRPr>
          </a:p>
        </p:txBody>
      </p:sp>
      <p:sp>
        <p:nvSpPr>
          <p:cNvPr id="27678" name="ZoneTexte 77"/>
          <p:cNvSpPr txBox="1">
            <a:spLocks noChangeArrowheads="1"/>
          </p:cNvSpPr>
          <p:nvPr/>
        </p:nvSpPr>
        <p:spPr bwMode="auto">
          <a:xfrm rot="-5400000">
            <a:off x="-122237" y="3562350"/>
            <a:ext cx="9588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1"/>
            <a:r>
              <a:rPr lang="ar" sz="1200" b="0" i="0" u="none" baseline="0"/>
              <a:t>التشريع </a:t>
            </a:r>
            <a:r>
              <a:rPr lang="ar" sz="1200"/>
              <a:t/>
            </a:r>
            <a:br>
              <a:rPr lang="ar" sz="1200"/>
            </a:br>
            <a:r>
              <a:rPr lang="ar" sz="1200" b="0" i="0" u="none" baseline="0"/>
              <a:t>فرنسا / </a:t>
            </a:r>
            <a:r>
              <a:rPr lang="ar" sz="1200"/>
              <a:t/>
            </a:r>
            <a:br>
              <a:rPr lang="ar" sz="1200"/>
            </a:br>
            <a:r>
              <a:rPr lang="ar" sz="1200" b="0" i="0" u="none" baseline="0"/>
              <a:t>أوروبا</a:t>
            </a:r>
          </a:p>
        </p:txBody>
      </p:sp>
      <p:cxnSp>
        <p:nvCxnSpPr>
          <p:cNvPr id="93" name="Connecteur droit 92"/>
          <p:cNvCxnSpPr/>
          <p:nvPr/>
        </p:nvCxnSpPr>
        <p:spPr>
          <a:xfrm>
            <a:off x="804863" y="4581525"/>
            <a:ext cx="8104187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>
            <a:off x="8005763" y="2027237"/>
            <a:ext cx="971550" cy="612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1"/>
            <a:r>
              <a:rPr lang="ar" sz="900" b="1" i="0" u="none" baseline="0" dirty="0">
                <a:solidFill>
                  <a:srgbClr val="000000"/>
                </a:solidFill>
              </a:rPr>
              <a:t>MACONDO</a:t>
            </a:r>
            <a:r>
              <a:rPr lang="ar" sz="900" b="1" dirty="0">
                <a:solidFill>
                  <a:srgbClr val="000000"/>
                </a:solidFill>
              </a:rPr>
              <a:t/>
            </a:r>
            <a:br>
              <a:rPr lang="ar" sz="900" b="1" dirty="0">
                <a:solidFill>
                  <a:srgbClr val="000000"/>
                </a:solidFill>
              </a:rPr>
            </a:br>
            <a:r>
              <a:rPr lang="ar" sz="900" b="1" i="0" u="none" baseline="0" dirty="0">
                <a:solidFill>
                  <a:srgbClr val="000000"/>
                </a:solidFill>
              </a:rPr>
              <a:t>2005</a:t>
            </a:r>
            <a:endParaRPr lang="ar" altLang="fr-FR" sz="900" b="1" dirty="0">
              <a:solidFill>
                <a:srgbClr val="000000"/>
              </a:solidFill>
            </a:endParaRPr>
          </a:p>
          <a:p>
            <a:pPr algn="ctr" rtl="1"/>
            <a:r>
              <a:rPr lang="ar" sz="900" b="1" i="0" u="none" baseline="0" dirty="0">
                <a:solidFill>
                  <a:srgbClr val="000000"/>
                </a:solidFill>
              </a:rPr>
              <a:t>الخسائر &gt; 1 مليار يورو</a:t>
            </a:r>
          </a:p>
        </p:txBody>
      </p:sp>
      <p:sp>
        <p:nvSpPr>
          <p:cNvPr id="35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-180528" y="6453188"/>
            <a:ext cx="684768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1"/>
            <a:r>
              <a:rPr lang="ar" dirty="0"/>
              <a:t>مجموعة دمج الصحة والسلامة والأمن والمجتمع والبيئة (</a:t>
            </a:r>
            <a:r>
              <a:rPr lang="fr-FR" altLang="fr-FR" dirty="0">
                <a:cs typeface="Arial" pitchFamily="34" charset="0"/>
              </a:rPr>
              <a:t>H3SE</a:t>
            </a:r>
            <a:r>
              <a:rPr lang="ar" dirty="0"/>
              <a:t>) - المناهج الدراسية الأساسية العامة 2.2 - المخاطر التكنولوجية / الحوادث الرئيسية – الإصدار الثاني</a:t>
            </a:r>
            <a:endParaRPr lang="ar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Connecteur droit 41"/>
          <p:cNvCxnSpPr/>
          <p:nvPr/>
        </p:nvCxnSpPr>
        <p:spPr>
          <a:xfrm flipH="1">
            <a:off x="8514605" y="2533302"/>
            <a:ext cx="17836" cy="64963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Rectangle à coins arrondis 81"/>
          <p:cNvSpPr/>
          <p:nvPr/>
        </p:nvSpPr>
        <p:spPr>
          <a:xfrm>
            <a:off x="5724525" y="4038600"/>
            <a:ext cx="1177925" cy="433388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r>
              <a:rPr lang="ar" sz="1000" b="1" i="0" u="none" baseline="0">
                <a:solidFill>
                  <a:schemeClr val="tx1"/>
                </a:solidFill>
                <a:cs typeface="Arial" pitchFamily="34" charset="0"/>
              </a:rPr>
              <a:t>القوانين الدولية</a:t>
            </a:r>
            <a:endParaRPr lang="ar" sz="1000" b="1" dirty="0">
              <a:solidFill>
                <a:schemeClr val="tx1"/>
              </a:solidFill>
              <a:cs typeface="Arial" pitchFamily="34" charset="0"/>
            </a:endParaRPr>
          </a:p>
        </p:txBody>
      </p:sp>
      <p:cxnSp>
        <p:nvCxnSpPr>
          <p:cNvPr id="63" name="Connecteur droit 62"/>
          <p:cNvCxnSpPr/>
          <p:nvPr/>
        </p:nvCxnSpPr>
        <p:spPr>
          <a:xfrm>
            <a:off x="3000375" y="1600200"/>
            <a:ext cx="0" cy="1455738"/>
          </a:xfrm>
          <a:prstGeom prst="line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>
              <a:defRPr/>
            </a:pPr>
            <a:r>
              <a:rPr lang="ar" b="1" i="0" u="none" baseline="0"/>
              <a:t>الدروس التالية الحوادث</a:t>
            </a:r>
            <a:endParaRPr lang="ar" dirty="0"/>
          </a:p>
        </p:txBody>
      </p:sp>
      <p:sp>
        <p:nvSpPr>
          <p:cNvPr id="28676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1"/>
            <a:fld id="{32C6EDE9-A943-2643-83CD-A0E9459D5FA7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15</a:t>
            </a:fld>
            <a:endParaRPr lang="ar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57200" y="1474788"/>
            <a:ext cx="838200" cy="64611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1"/>
            <a:r>
              <a:rPr lang="ar" sz="900" b="1" i="0" u="none" baseline="0">
                <a:solidFill>
                  <a:srgbClr val="000000"/>
                </a:solidFill>
              </a:rPr>
              <a:t>FEYZIN 1966</a:t>
            </a:r>
          </a:p>
          <a:p>
            <a:pPr algn="ctr" rtl="1"/>
            <a:r>
              <a:rPr lang="ar" sz="900" b="1" i="0" u="none" baseline="0">
                <a:solidFill>
                  <a:srgbClr val="000000"/>
                </a:solidFill>
              </a:rPr>
              <a:t>18 قتيلاً / 84 جريحًا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95288" y="2997200"/>
            <a:ext cx="86042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r" rtl="1">
              <a:defRPr/>
            </a:pPr>
            <a:r>
              <a:rPr lang="ar" sz="1050" b="1" i="0" u="none" baseline="0"/>
              <a:t>الستينات</a:t>
            </a:r>
            <a:endParaRPr lang="ar" sz="1050" b="1" dirty="0"/>
          </a:p>
        </p:txBody>
      </p:sp>
      <p:sp>
        <p:nvSpPr>
          <p:cNvPr id="28680" name="ZoneTexte 13"/>
          <p:cNvSpPr txBox="1">
            <a:spLocks noChangeArrowheads="1"/>
          </p:cNvSpPr>
          <p:nvPr/>
        </p:nvSpPr>
        <p:spPr bwMode="auto">
          <a:xfrm>
            <a:off x="8099425" y="2997200"/>
            <a:ext cx="93662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1"/>
            <a:r>
              <a:rPr lang="ar" sz="1000" b="1" i="0" u="none" baseline="0"/>
              <a:t>اليوم</a:t>
            </a:r>
            <a:endParaRPr lang="ar" altLang="fr-FR" sz="800" b="1"/>
          </a:p>
        </p:txBody>
      </p:sp>
      <p:sp>
        <p:nvSpPr>
          <p:cNvPr id="28681" name="ZoneTexte 14"/>
          <p:cNvSpPr txBox="1">
            <a:spLocks noChangeArrowheads="1"/>
          </p:cNvSpPr>
          <p:nvPr/>
        </p:nvSpPr>
        <p:spPr bwMode="auto">
          <a:xfrm>
            <a:off x="4787900" y="2997200"/>
            <a:ext cx="48577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1"/>
            <a:r>
              <a:rPr lang="ar" sz="1000" b="1" i="0" u="none" baseline="0"/>
              <a:t>1990</a:t>
            </a:r>
            <a:endParaRPr lang="ar" altLang="fr-FR" sz="800" b="1"/>
          </a:p>
        </p:txBody>
      </p:sp>
      <p:sp>
        <p:nvSpPr>
          <p:cNvPr id="18" name="ZoneTexte 17"/>
          <p:cNvSpPr txBox="1"/>
          <p:nvPr/>
        </p:nvSpPr>
        <p:spPr>
          <a:xfrm>
            <a:off x="1446213" y="912813"/>
            <a:ext cx="971550" cy="400050"/>
          </a:xfrm>
          <a:prstGeom prst="rect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rtl="1">
              <a:defRPr/>
            </a:pPr>
            <a:r>
              <a:rPr lang="ar" sz="1000" b="1" i="0" u="none" baseline="0">
                <a:solidFill>
                  <a:srgbClr val="FF0000"/>
                </a:solidFill>
              </a:rPr>
              <a:t>SEVESO</a:t>
            </a:r>
          </a:p>
          <a:p>
            <a:pPr algn="ctr" rtl="1">
              <a:defRPr/>
            </a:pPr>
            <a:r>
              <a:rPr lang="ar" sz="1000" b="1" i="0" u="none" baseline="0">
                <a:solidFill>
                  <a:srgbClr val="FF0000"/>
                </a:solidFill>
              </a:rPr>
              <a:t>1976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2555875" y="908050"/>
            <a:ext cx="971550" cy="708025"/>
          </a:xfrm>
          <a:prstGeom prst="rect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ar"/>
            </a:defPPr>
            <a:lvl1pPr algn="ctr">
              <a:defRPr sz="1000" b="1">
                <a:solidFill>
                  <a:srgbClr val="FF0000"/>
                </a:solidFill>
              </a:defRPr>
            </a:lvl1pPr>
          </a:lstStyle>
          <a:p>
            <a:pPr rtl="1">
              <a:defRPr/>
            </a:pPr>
            <a:r>
              <a:rPr lang="ar" b="1" i="0" u="none" baseline="0"/>
              <a:t>BHOPAL </a:t>
            </a:r>
            <a:r>
              <a:rPr lang="ar"/>
              <a:t/>
            </a:r>
            <a:br>
              <a:rPr lang="ar"/>
            </a:br>
            <a:r>
              <a:rPr lang="ar" b="1" i="0" u="none" baseline="0"/>
              <a:t>1984</a:t>
            </a:r>
          </a:p>
          <a:p>
            <a:pPr rtl="1">
              <a:defRPr/>
            </a:pPr>
            <a:r>
              <a:rPr lang="ar" b="1" i="0" u="none" baseline="0"/>
              <a:t>أكثر من 3500 قتيل</a:t>
            </a:r>
            <a:endParaRPr lang="ar" dirty="0"/>
          </a:p>
        </p:txBody>
      </p:sp>
      <p:sp>
        <p:nvSpPr>
          <p:cNvPr id="22" name="ZoneTexte 21"/>
          <p:cNvSpPr txBox="1"/>
          <p:nvPr/>
        </p:nvSpPr>
        <p:spPr>
          <a:xfrm>
            <a:off x="4679950" y="1474788"/>
            <a:ext cx="971550" cy="50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ar"/>
            </a:defPPr>
            <a:lvl1pPr algn="ctr">
              <a:defRPr sz="900" b="1"/>
            </a:lvl1pPr>
          </a:lstStyle>
          <a:p>
            <a:pPr rtl="1">
              <a:defRPr/>
            </a:pPr>
            <a:r>
              <a:rPr lang="ar" b="1" i="0" u="none" baseline="0"/>
              <a:t>LA MEDE</a:t>
            </a:r>
          </a:p>
          <a:p>
            <a:pPr rtl="1">
              <a:defRPr/>
            </a:pPr>
            <a:r>
              <a:rPr lang="ar" b="1" i="0" u="none" baseline="0"/>
              <a:t>1992</a:t>
            </a:r>
          </a:p>
          <a:p>
            <a:pPr rtl="1">
              <a:defRPr/>
            </a:pPr>
            <a:r>
              <a:rPr lang="ar" b="1" i="0" u="none" baseline="0"/>
              <a:t>6 قتلى</a:t>
            </a:r>
            <a:endParaRPr lang="ar" dirty="0"/>
          </a:p>
        </p:txBody>
      </p:sp>
      <p:sp>
        <p:nvSpPr>
          <p:cNvPr id="25" name="ZoneTexte 24"/>
          <p:cNvSpPr txBox="1"/>
          <p:nvPr/>
        </p:nvSpPr>
        <p:spPr>
          <a:xfrm>
            <a:off x="6516688" y="1474788"/>
            <a:ext cx="674687" cy="50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ar"/>
            </a:defPPr>
            <a:lvl1pPr algn="ctr">
              <a:defRPr sz="900" b="1"/>
            </a:lvl1pPr>
          </a:lstStyle>
          <a:p>
            <a:pPr rtl="1">
              <a:defRPr/>
            </a:pPr>
            <a:r>
              <a:rPr lang="ar" b="1" i="0" u="none" baseline="0"/>
              <a:t>A Z F </a:t>
            </a:r>
            <a:r>
              <a:rPr lang="ar"/>
              <a:t/>
            </a:r>
            <a:br>
              <a:rPr lang="ar"/>
            </a:br>
            <a:r>
              <a:rPr lang="ar" b="1" i="0" u="none" baseline="0"/>
              <a:t>2001</a:t>
            </a:r>
          </a:p>
          <a:p>
            <a:pPr rtl="1">
              <a:defRPr/>
            </a:pPr>
            <a:r>
              <a:rPr lang="ar" b="1" i="0" u="none" baseline="0"/>
              <a:t>30 قتيلاً</a:t>
            </a:r>
            <a:endParaRPr lang="ar" dirty="0"/>
          </a:p>
        </p:txBody>
      </p:sp>
      <p:sp>
        <p:nvSpPr>
          <p:cNvPr id="26" name="ZoneTexte 25"/>
          <p:cNvSpPr txBox="1"/>
          <p:nvPr/>
        </p:nvSpPr>
        <p:spPr>
          <a:xfrm>
            <a:off x="7443788" y="1474788"/>
            <a:ext cx="971550" cy="50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1"/>
            <a:r>
              <a:rPr lang="ar" sz="900" b="1" i="0" u="none" baseline="0">
                <a:solidFill>
                  <a:srgbClr val="000000"/>
                </a:solidFill>
              </a:rPr>
              <a:t>BUNCEFIELD 2005</a:t>
            </a:r>
          </a:p>
          <a:p>
            <a:pPr algn="ctr" rtl="1"/>
            <a:r>
              <a:rPr lang="ar" sz="900" b="1" i="0" u="none" baseline="0">
                <a:solidFill>
                  <a:srgbClr val="000000"/>
                </a:solidFill>
              </a:rPr>
              <a:t>الخسائر &gt; 1 مليار يورو</a:t>
            </a:r>
          </a:p>
        </p:txBody>
      </p:sp>
      <p:sp>
        <p:nvSpPr>
          <p:cNvPr id="32" name="Rectangle à coins arrondis 31"/>
          <p:cNvSpPr/>
          <p:nvPr/>
        </p:nvSpPr>
        <p:spPr>
          <a:xfrm>
            <a:off x="1179513" y="3459163"/>
            <a:ext cx="1511300" cy="4667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1"/>
            <a:r>
              <a:rPr lang="ar" sz="1000" b="1" i="0" u="none" baseline="0"/>
              <a:t>قانون المنشآت المصنفة</a:t>
            </a:r>
            <a:r>
              <a:rPr lang="ar" sz="1000" b="1"/>
              <a:t/>
            </a:r>
            <a:br>
              <a:rPr lang="ar" sz="1000" b="1"/>
            </a:br>
            <a:r>
              <a:rPr lang="ar" sz="1000" b="1" i="0" u="none" baseline="0"/>
              <a:t>1976</a:t>
            </a:r>
            <a:endParaRPr lang="ar" altLang="fr-FR" sz="1000"/>
          </a:p>
        </p:txBody>
      </p:sp>
      <p:sp>
        <p:nvSpPr>
          <p:cNvPr id="37" name="Rectangle à coins arrondis 36"/>
          <p:cNvSpPr/>
          <p:nvPr/>
        </p:nvSpPr>
        <p:spPr>
          <a:xfrm>
            <a:off x="2794000" y="3476625"/>
            <a:ext cx="1439863" cy="4318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r>
              <a:rPr lang="ar" sz="1000" b="1" i="0" u="none" baseline="0">
                <a:solidFill>
                  <a:schemeClr val="tx1"/>
                </a:solidFill>
                <a:cs typeface="Arial" pitchFamily="34" charset="0"/>
              </a:rPr>
              <a:t>التوجيه الأوروبي</a:t>
            </a:r>
          </a:p>
          <a:p>
            <a:pPr algn="ctr" rtl="1">
              <a:defRPr/>
            </a:pPr>
            <a:r>
              <a:rPr lang="ar" sz="1000" b="1" i="0" u="none" baseline="0">
                <a:solidFill>
                  <a:schemeClr val="tx1"/>
                </a:solidFill>
                <a:cs typeface="Arial" pitchFamily="34" charset="0"/>
              </a:rPr>
              <a:t>Seveso I, 1982</a:t>
            </a:r>
          </a:p>
        </p:txBody>
      </p:sp>
      <p:sp>
        <p:nvSpPr>
          <p:cNvPr id="38" name="Rectangle à coins arrondis 37"/>
          <p:cNvSpPr/>
          <p:nvPr/>
        </p:nvSpPr>
        <p:spPr>
          <a:xfrm>
            <a:off x="5132388" y="3475038"/>
            <a:ext cx="935037" cy="433387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r>
              <a:rPr lang="ar" sz="1000" b="1" i="0" u="none" baseline="0">
                <a:solidFill>
                  <a:schemeClr val="tx1"/>
                </a:solidFill>
                <a:cs typeface="Arial" pitchFamily="34" charset="0"/>
              </a:rPr>
              <a:t>Seveso II</a:t>
            </a:r>
            <a:r>
              <a:rPr lang="ar" sz="1000" b="1">
                <a:solidFill>
                  <a:schemeClr val="tx1"/>
                </a:solidFill>
                <a:cs typeface="Arial" pitchFamily="34" charset="0"/>
              </a:rPr>
              <a:t/>
            </a:r>
            <a:br>
              <a:rPr lang="ar" sz="1000" b="1">
                <a:solidFill>
                  <a:schemeClr val="tx1"/>
                </a:solidFill>
                <a:cs typeface="Arial" pitchFamily="34" charset="0"/>
              </a:rPr>
            </a:br>
            <a:r>
              <a:rPr lang="ar" sz="1000" b="1" i="0" u="none" baseline="0">
                <a:solidFill>
                  <a:schemeClr val="tx1"/>
                </a:solidFill>
                <a:cs typeface="Arial" pitchFamily="34" charset="0"/>
              </a:rPr>
              <a:t> 1996</a:t>
            </a:r>
            <a:endParaRPr lang="ar" sz="10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9" name="Rectangle à coins arrondis 38"/>
          <p:cNvSpPr/>
          <p:nvPr/>
        </p:nvSpPr>
        <p:spPr>
          <a:xfrm>
            <a:off x="7881938" y="3475038"/>
            <a:ext cx="1027112" cy="433387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r>
              <a:rPr lang="ar" sz="1000" b="1" i="0" u="none" baseline="0">
                <a:solidFill>
                  <a:schemeClr val="tx1"/>
                </a:solidFill>
                <a:cs typeface="Arial" pitchFamily="34" charset="0"/>
              </a:rPr>
              <a:t>Seveso III 2015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5851525" y="1474788"/>
            <a:ext cx="649288" cy="36988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ar"/>
            </a:defPPr>
            <a:lvl1pPr algn="ctr">
              <a:defRPr sz="900" b="1"/>
            </a:lvl1pPr>
          </a:lstStyle>
          <a:p>
            <a:pPr rtl="1">
              <a:defRPr/>
            </a:pPr>
            <a:r>
              <a:rPr lang="ar" b="1" i="0" u="none" baseline="0"/>
              <a:t>Erika</a:t>
            </a:r>
            <a:r>
              <a:rPr lang="ar"/>
              <a:t/>
            </a:r>
            <a:br>
              <a:rPr lang="ar"/>
            </a:br>
            <a:r>
              <a:rPr lang="ar" b="1" i="0" u="none" baseline="0"/>
              <a:t>1999</a:t>
            </a:r>
            <a:endParaRPr lang="ar" dirty="0"/>
          </a:p>
        </p:txBody>
      </p:sp>
      <p:cxnSp>
        <p:nvCxnSpPr>
          <p:cNvPr id="58" name="Connecteur droit 57"/>
          <p:cNvCxnSpPr/>
          <p:nvPr/>
        </p:nvCxnSpPr>
        <p:spPr>
          <a:xfrm flipH="1">
            <a:off x="827088" y="2120900"/>
            <a:ext cx="0" cy="8763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693" name="Image 10" descr="TOTAL_AD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68" b="8759"/>
          <a:stretch>
            <a:fillRect/>
          </a:stretch>
        </p:blipFill>
        <p:spPr bwMode="auto">
          <a:xfrm>
            <a:off x="3175" y="1700213"/>
            <a:ext cx="360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1" name="Connecteur droit 60"/>
          <p:cNvCxnSpPr/>
          <p:nvPr/>
        </p:nvCxnSpPr>
        <p:spPr>
          <a:xfrm>
            <a:off x="1919288" y="1312863"/>
            <a:ext cx="0" cy="1743075"/>
          </a:xfrm>
          <a:prstGeom prst="line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65" name="ZoneTexte 64"/>
          <p:cNvSpPr txBox="1"/>
          <p:nvPr/>
        </p:nvSpPr>
        <p:spPr>
          <a:xfrm>
            <a:off x="3541713" y="915988"/>
            <a:ext cx="973137" cy="554037"/>
          </a:xfrm>
          <a:prstGeom prst="rect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ar"/>
            </a:defPPr>
            <a:lvl1pPr algn="ctr">
              <a:defRPr sz="1000" b="1">
                <a:solidFill>
                  <a:srgbClr val="FF0000"/>
                </a:solidFill>
              </a:defRPr>
            </a:lvl1pPr>
          </a:lstStyle>
          <a:p>
            <a:pPr rtl="1">
              <a:defRPr/>
            </a:pPr>
            <a:r>
              <a:rPr lang="ar" b="1" i="0" u="none" baseline="0"/>
              <a:t>Piper Alpha 1988</a:t>
            </a:r>
          </a:p>
          <a:p>
            <a:pPr rtl="1">
              <a:defRPr/>
            </a:pPr>
            <a:r>
              <a:rPr lang="ar" b="1" i="0" u="none" baseline="0"/>
              <a:t>168 قتيلاً</a:t>
            </a:r>
            <a:endParaRPr lang="ar" dirty="0"/>
          </a:p>
        </p:txBody>
      </p:sp>
      <p:cxnSp>
        <p:nvCxnSpPr>
          <p:cNvPr id="66" name="Connecteur droit 65"/>
          <p:cNvCxnSpPr/>
          <p:nvPr/>
        </p:nvCxnSpPr>
        <p:spPr>
          <a:xfrm flipH="1">
            <a:off x="5178425" y="1990725"/>
            <a:ext cx="0" cy="10731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/>
          <p:cNvCxnSpPr/>
          <p:nvPr/>
        </p:nvCxnSpPr>
        <p:spPr>
          <a:xfrm flipH="1">
            <a:off x="6184900" y="1830388"/>
            <a:ext cx="0" cy="13525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70"/>
          <p:cNvCxnSpPr/>
          <p:nvPr/>
        </p:nvCxnSpPr>
        <p:spPr>
          <a:xfrm flipH="1">
            <a:off x="6875463" y="1982788"/>
            <a:ext cx="0" cy="12001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72"/>
          <p:cNvCxnSpPr/>
          <p:nvPr/>
        </p:nvCxnSpPr>
        <p:spPr>
          <a:xfrm flipH="1">
            <a:off x="7926388" y="1990725"/>
            <a:ext cx="0" cy="119856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/>
          <p:cNvCxnSpPr/>
          <p:nvPr/>
        </p:nvCxnSpPr>
        <p:spPr>
          <a:xfrm>
            <a:off x="3995738" y="1493838"/>
            <a:ext cx="0" cy="1574800"/>
          </a:xfrm>
          <a:prstGeom prst="line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10" name="Flèche droite 2"/>
          <p:cNvSpPr/>
          <p:nvPr/>
        </p:nvSpPr>
        <p:spPr>
          <a:xfrm>
            <a:off x="457200" y="2924175"/>
            <a:ext cx="8543925" cy="39687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1"/>
            <a:endParaRPr lang="ar" altLang="fr-FR">
              <a:solidFill>
                <a:srgbClr val="FFFFFF"/>
              </a:solidFill>
            </a:endParaRPr>
          </a:p>
        </p:txBody>
      </p:sp>
      <p:sp>
        <p:nvSpPr>
          <p:cNvPr id="28702" name="ZoneTexte 77"/>
          <p:cNvSpPr txBox="1">
            <a:spLocks noChangeArrowheads="1"/>
          </p:cNvSpPr>
          <p:nvPr/>
        </p:nvSpPr>
        <p:spPr bwMode="auto">
          <a:xfrm rot="-5400000">
            <a:off x="-122237" y="3562350"/>
            <a:ext cx="9588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1"/>
            <a:r>
              <a:rPr lang="ar" sz="1200" b="0" i="0" u="none" baseline="0"/>
              <a:t>التشريع </a:t>
            </a:r>
            <a:r>
              <a:rPr lang="ar" sz="1200"/>
              <a:t/>
            </a:r>
            <a:br>
              <a:rPr lang="ar" sz="1200"/>
            </a:br>
            <a:r>
              <a:rPr lang="ar" sz="1200" b="0" i="0" u="none" baseline="0"/>
              <a:t>فرنسا / </a:t>
            </a:r>
            <a:r>
              <a:rPr lang="ar" sz="1200"/>
              <a:t/>
            </a:r>
            <a:br>
              <a:rPr lang="ar" sz="1200"/>
            </a:br>
            <a:r>
              <a:rPr lang="ar" sz="1200" b="0" i="0" u="none" baseline="0"/>
              <a:t>أوروبا</a:t>
            </a:r>
          </a:p>
        </p:txBody>
      </p:sp>
      <p:pic>
        <p:nvPicPr>
          <p:cNvPr id="28703" name="Image 10" descr="TOTAL_AD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68" b="8759"/>
          <a:stretch>
            <a:fillRect/>
          </a:stretch>
        </p:blipFill>
        <p:spPr bwMode="auto">
          <a:xfrm>
            <a:off x="34925" y="5230813"/>
            <a:ext cx="360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Flèche droite rayée 79"/>
          <p:cNvSpPr/>
          <p:nvPr/>
        </p:nvSpPr>
        <p:spPr>
          <a:xfrm>
            <a:off x="5599113" y="4703763"/>
            <a:ext cx="3436937" cy="368300"/>
          </a:xfrm>
          <a:prstGeom prst="stripedRightArrow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r>
              <a:rPr lang="ar" sz="800" b="0" i="0" u="none" baseline="0">
                <a:solidFill>
                  <a:schemeClr val="tx1"/>
                </a:solidFill>
              </a:rPr>
              <a:t>لوائح السلامة من أجل الهندسة والتصميم</a:t>
            </a:r>
          </a:p>
        </p:txBody>
      </p:sp>
      <p:pic>
        <p:nvPicPr>
          <p:cNvPr id="2870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1" t="44789" r="78906" b="46661"/>
          <a:stretch>
            <a:fillRect/>
          </a:stretch>
        </p:blipFill>
        <p:spPr bwMode="auto">
          <a:xfrm>
            <a:off x="4914900" y="4695825"/>
            <a:ext cx="64928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" name="Flèche droite rayée 85"/>
          <p:cNvSpPr/>
          <p:nvPr/>
        </p:nvSpPr>
        <p:spPr>
          <a:xfrm>
            <a:off x="6319838" y="5095875"/>
            <a:ext cx="2716212" cy="368300"/>
          </a:xfrm>
          <a:prstGeom prst="stripedRightArrow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r>
              <a:rPr lang="ar" sz="800" b="0" i="0" u="none" baseline="0">
                <a:solidFill>
                  <a:schemeClr val="tx1"/>
                </a:solidFill>
              </a:rPr>
              <a:t>نظام إدارة الصحة والسلامة والبيئة "HSE"</a:t>
            </a:r>
          </a:p>
        </p:txBody>
      </p:sp>
      <p:pic>
        <p:nvPicPr>
          <p:cNvPr id="28707" name="Picture 6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81"/>
          <a:stretch>
            <a:fillRect/>
          </a:stretch>
        </p:blipFill>
        <p:spPr bwMode="auto">
          <a:xfrm>
            <a:off x="5651500" y="4992688"/>
            <a:ext cx="6000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3" name="Connecteur droit 92"/>
          <p:cNvCxnSpPr/>
          <p:nvPr/>
        </p:nvCxnSpPr>
        <p:spPr>
          <a:xfrm>
            <a:off x="804863" y="4581525"/>
            <a:ext cx="8104187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Flèche droite rayée 93"/>
          <p:cNvSpPr/>
          <p:nvPr/>
        </p:nvSpPr>
        <p:spPr>
          <a:xfrm>
            <a:off x="6902450" y="5565775"/>
            <a:ext cx="2133600" cy="366713"/>
          </a:xfrm>
          <a:prstGeom prst="stripedRightArrow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r>
              <a:rPr lang="ar" sz="800" b="0" i="0" u="none" baseline="0">
                <a:solidFill>
                  <a:schemeClr val="tx1"/>
                </a:solidFill>
              </a:rPr>
              <a:t>حملات حول سلوك الصحة والسلامة والبيئة "HSE"</a:t>
            </a:r>
          </a:p>
        </p:txBody>
      </p:sp>
      <p:pic>
        <p:nvPicPr>
          <p:cNvPr id="28710" name="Picture 15" descr="Image-1-dans-Règles-d'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338" y="5702300"/>
            <a:ext cx="1381125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77" t="1859" r="2522" b="81279"/>
          <a:stretch>
            <a:fillRect/>
          </a:stretch>
        </p:blipFill>
        <p:spPr bwMode="auto">
          <a:xfrm>
            <a:off x="5091113" y="5576888"/>
            <a:ext cx="4048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" name="Flèche droite rayée 97"/>
          <p:cNvSpPr/>
          <p:nvPr/>
        </p:nvSpPr>
        <p:spPr>
          <a:xfrm>
            <a:off x="6203950" y="5949950"/>
            <a:ext cx="2832100" cy="366713"/>
          </a:xfrm>
          <a:prstGeom prst="stripedRightArrow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r>
              <a:rPr lang="ar" sz="800" b="0" i="0" u="none" baseline="0">
                <a:solidFill>
                  <a:schemeClr val="tx1"/>
                </a:solidFill>
              </a:rPr>
              <a:t>ردود الفعل و تطور اللوائح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8005763" y="2027237"/>
            <a:ext cx="971550" cy="64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1"/>
            <a:r>
              <a:rPr lang="ar" sz="900" b="1" i="0" u="none" baseline="0" dirty="0">
                <a:solidFill>
                  <a:srgbClr val="000000"/>
                </a:solidFill>
              </a:rPr>
              <a:t>MACONDO</a:t>
            </a:r>
            <a:r>
              <a:rPr lang="ar" sz="900" b="1" dirty="0">
                <a:solidFill>
                  <a:srgbClr val="000000"/>
                </a:solidFill>
              </a:rPr>
              <a:t/>
            </a:r>
            <a:br>
              <a:rPr lang="ar" sz="900" b="1" dirty="0">
                <a:solidFill>
                  <a:srgbClr val="000000"/>
                </a:solidFill>
              </a:rPr>
            </a:br>
            <a:r>
              <a:rPr lang="ar" sz="900" b="1" i="0" u="none" baseline="0" dirty="0">
                <a:solidFill>
                  <a:srgbClr val="000000"/>
                </a:solidFill>
              </a:rPr>
              <a:t>2005</a:t>
            </a:r>
            <a:endParaRPr lang="ar" altLang="fr-FR" sz="900" b="1" dirty="0">
              <a:solidFill>
                <a:srgbClr val="000000"/>
              </a:solidFill>
            </a:endParaRPr>
          </a:p>
          <a:p>
            <a:pPr algn="ctr" rtl="1"/>
            <a:r>
              <a:rPr lang="ar" sz="900" b="1" i="0" u="none" baseline="0" dirty="0">
                <a:solidFill>
                  <a:srgbClr val="000000"/>
                </a:solidFill>
              </a:rPr>
              <a:t>الخسائر &gt; 1 مليار يورو</a:t>
            </a:r>
          </a:p>
        </p:txBody>
      </p:sp>
      <p:sp>
        <p:nvSpPr>
          <p:cNvPr id="44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-108520" y="6453188"/>
            <a:ext cx="66357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1"/>
            <a:r>
              <a:rPr lang="ar" dirty="0"/>
              <a:t>مجموعة دمج الصحة والسلامة والأمن والمجتمع والبيئة (</a:t>
            </a:r>
            <a:r>
              <a:rPr lang="fr-FR" altLang="fr-FR" dirty="0">
                <a:cs typeface="Arial" pitchFamily="34" charset="0"/>
              </a:rPr>
              <a:t>H3SE</a:t>
            </a:r>
            <a:r>
              <a:rPr lang="ar" dirty="0"/>
              <a:t>) - المناهج الدراسية الأساسية العامة 2.2 - المخاطر التكنولوجية / الحوادث الرئيسية – الإصدار الثاني</a:t>
            </a:r>
            <a:endParaRPr lang="ar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>
              <a:defRPr/>
            </a:pPr>
            <a:r>
              <a:rPr lang="ar" b="1" i="0" u="none" baseline="0"/>
              <a:t>السلامة والبيئة: التركيز على الاحتمالات المرتفعة "HIPO" لوقوع الحوادث الرئيسية</a:t>
            </a:r>
            <a:endParaRPr lang="ar" dirty="0"/>
          </a:p>
        </p:txBody>
      </p:sp>
      <p:sp>
        <p:nvSpPr>
          <p:cNvPr id="29698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488" cy="5040312"/>
          </a:xfrm>
        </p:spPr>
        <p:txBody>
          <a:bodyPr/>
          <a:lstStyle/>
          <a:p>
            <a:pPr algn="just" rtl="1"/>
            <a:r>
              <a:rPr lang="ar" b="0" i="0" u="none" baseline="0">
                <a:cs typeface="Arial" charset="0"/>
              </a:rPr>
              <a:t>تمثل الحوادث ذات احتمالية الوقوع العالية من حيث العواقب (HIPO = احتمالية عالية) بادرات لوقوع الحوادث التكنولوجية.</a:t>
            </a:r>
          </a:p>
          <a:p>
            <a:pPr algn="just" rtl="1"/>
            <a:endParaRPr lang="ar" altLang="fr-FR" smtClean="0">
              <a:cs typeface="Arial" charset="0"/>
            </a:endParaRPr>
          </a:p>
          <a:p>
            <a:pPr algn="just" rtl="1"/>
            <a:r>
              <a:rPr lang="ar" b="0" i="0" u="none" baseline="0">
                <a:cs typeface="Arial" charset="0"/>
              </a:rPr>
              <a:t>تقيس أداة TRIR معدل تكرار الحوادث.</a:t>
            </a:r>
          </a:p>
          <a:p>
            <a:pPr algn="just" rtl="1"/>
            <a:endParaRPr lang="ar" altLang="fr-FR" dirty="0">
              <a:cs typeface="Arial" charset="0"/>
            </a:endParaRPr>
          </a:p>
          <a:p>
            <a:pPr algn="just" rtl="1"/>
            <a:r>
              <a:rPr lang="ar" b="0" i="0" u="none" baseline="0">
                <a:cs typeface="Arial" charset="0"/>
              </a:rPr>
              <a:t>لا تسمح TRIR بتوقع الحوادث المميتة أو الحوادث الرئيسية.</a:t>
            </a:r>
          </a:p>
          <a:p>
            <a:pPr algn="just" rtl="1"/>
            <a:endParaRPr lang="ar" altLang="fr-FR" dirty="0">
              <a:cs typeface="Arial" charset="0"/>
            </a:endParaRPr>
          </a:p>
          <a:p>
            <a:pPr algn="just" rtl="1"/>
            <a:endParaRPr lang="ar" altLang="fr-FR" dirty="0">
              <a:cs typeface="Arial" charset="0"/>
            </a:endParaRPr>
          </a:p>
        </p:txBody>
      </p:sp>
      <p:sp>
        <p:nvSpPr>
          <p:cNvPr id="29699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1"/>
            <a:fld id="{7A9ADAF3-0ABA-6640-84E0-71F3ECA537D1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16</a:t>
            </a:fld>
            <a:endParaRPr lang="ar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066692" y="65766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ar" dirty="0"/>
          </a:p>
        </p:txBody>
      </p:sp>
      <p:sp>
        <p:nvSpPr>
          <p:cNvPr id="7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395288" y="6453188"/>
            <a:ext cx="66357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1"/>
            <a:r>
              <a:rPr lang="ar" dirty="0"/>
              <a:t>مجموعة دمج الصحة والسلامة والأمن والمجتمع والبيئة (</a:t>
            </a:r>
            <a:r>
              <a:rPr lang="fr-FR" altLang="fr-FR" dirty="0">
                <a:cs typeface="Arial" pitchFamily="34" charset="0"/>
              </a:rPr>
              <a:t>H3SE</a:t>
            </a:r>
            <a:r>
              <a:rPr lang="ar"/>
              <a:t>) - المناهج الدراسية الأساسية العامة 2.2 - المخاطر التكنولوجية / الحوادث الرئيسية – الإصدار الثاني</a:t>
            </a:r>
            <a:endParaRPr lang="ar" altLang="fr-F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 eaLnBrk="1" fontAlgn="auto" hangingPunct="1">
              <a:spcAft>
                <a:spcPts val="0"/>
              </a:spcAft>
              <a:defRPr/>
            </a:pPr>
            <a:r>
              <a:rPr lang="ar" b="1" i="0" u="none" baseline="0">
                <a:solidFill>
                  <a:schemeClr val="accent3">
                    <a:lumMod val="75000"/>
                  </a:schemeClr>
                </a:solidFill>
                <a:ea typeface="+mj-ea"/>
              </a:rPr>
              <a:t>أهداف الوحدة</a:t>
            </a:r>
            <a:endParaRPr lang="ar" dirty="0">
              <a:solidFill>
                <a:schemeClr val="accent3">
                  <a:lumMod val="75000"/>
                </a:schemeClr>
              </a:solidFill>
              <a:ea typeface="+mj-ea"/>
            </a:endParaRPr>
          </a:p>
        </p:txBody>
      </p:sp>
      <p:sp>
        <p:nvSpPr>
          <p:cNvPr id="15362" name="Espace réservé du numéro de diapositive 2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1"/>
            <a:fld id="{EAE5A7D1-9B5E-FC4D-BF3E-22135358341D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2</a:t>
            </a:fld>
            <a:endParaRPr lang="ar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15364" name="Espace réservé du contenu 4"/>
          <p:cNvSpPr>
            <a:spLocks noGrp="1"/>
          </p:cNvSpPr>
          <p:nvPr>
            <p:ph type="body" sz="quarter" idx="12"/>
          </p:nvPr>
        </p:nvSpPr>
        <p:spPr>
          <a:xfrm>
            <a:off x="457200" y="1773238"/>
            <a:ext cx="8218488" cy="2374900"/>
          </a:xfrm>
        </p:spPr>
        <p:txBody>
          <a:bodyPr/>
          <a:lstStyle/>
          <a:p>
            <a:pPr marL="0" indent="0" algn="r" rtl="1">
              <a:buFont typeface="Lucida Grande" charset="0"/>
              <a:buNone/>
              <a:defRPr/>
            </a:pPr>
            <a:r>
              <a:rPr lang="ar" b="0" i="0" u="none" baseline="0">
                <a:cs typeface="Arial" charset="0"/>
              </a:rPr>
              <a:t>بعد الانتهاء من هذه الوحدة، سوف يكون بإمكانك:</a:t>
            </a:r>
            <a:endParaRPr lang="ar" altLang="fr-FR" dirty="0">
              <a:cs typeface="Arial" charset="0"/>
            </a:endParaRPr>
          </a:p>
          <a:p>
            <a:pPr algn="r" rtl="1">
              <a:spcAft>
                <a:spcPts val="1500"/>
              </a:spcAft>
              <a:defRPr/>
            </a:pPr>
            <a:r>
              <a:rPr lang="ar" b="0" i="0" u="none" baseline="0"/>
              <a:t>معرفة ما يمثله الخطر التكنولوجي.</a:t>
            </a:r>
          </a:p>
          <a:p>
            <a:pPr algn="r" rtl="1">
              <a:spcAft>
                <a:spcPts val="1500"/>
              </a:spcAft>
              <a:defRPr/>
            </a:pPr>
            <a:r>
              <a:rPr lang="ar" b="0" i="0" u="none" baseline="0"/>
              <a:t>معرفة الحادث الرئيسي لمجموعة توتال "Total" وقطاع النفط. </a:t>
            </a:r>
          </a:p>
          <a:p>
            <a:pPr algn="r" rtl="1">
              <a:spcAft>
                <a:spcPts val="1500"/>
              </a:spcAft>
              <a:defRPr/>
            </a:pPr>
            <a:r>
              <a:rPr lang="ar" b="0" i="0" u="none" baseline="0"/>
              <a:t>فهم كيف أن هذه الصناعة (ومجموعة توتال Total) قد استفادت كثيرًا من الحوادث الرئيسية.</a:t>
            </a:r>
          </a:p>
          <a:p>
            <a:pPr algn="r" rtl="1">
              <a:spcAft>
                <a:spcPts val="1500"/>
              </a:spcAft>
              <a:defRPr/>
            </a:pPr>
            <a:r>
              <a:rPr lang="ar" b="0" i="0" u="none" baseline="0"/>
              <a:t>فهم كيف أن هذه المخاطر التكنولوجية والمخاطر التي تقع في موقع العمل ليس لديهم أي صلة مباشرة.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-108520" y="6453188"/>
            <a:ext cx="66357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1"/>
            <a:r>
              <a:rPr lang="ar" b="0" i="0" u="none" baseline="0" dirty="0"/>
              <a:t>مجموعة دمج الصحة والسلامة والأمن والمجتمع والبيئة </a:t>
            </a:r>
            <a:r>
              <a:rPr lang="ar" b="0" i="0" u="none" baseline="0" dirty="0" smtClean="0"/>
              <a:t>(</a:t>
            </a:r>
            <a:r>
              <a:rPr lang="fr-FR" altLang="fr-FR" dirty="0">
                <a:cs typeface="Arial" pitchFamily="34" charset="0"/>
              </a:rPr>
              <a:t>H3SE</a:t>
            </a:r>
            <a:r>
              <a:rPr lang="ar" b="0" i="0" u="none" baseline="0" dirty="0" smtClean="0"/>
              <a:t>) </a:t>
            </a:r>
            <a:r>
              <a:rPr lang="ar" b="0" i="0" u="none" baseline="0" dirty="0"/>
              <a:t>- المناهج الدراسية الأساسية العامة 2.2 - المخاطر التكنولوجية / الحوادث الرئيسية – الإصدار الثاني</a:t>
            </a:r>
            <a:endParaRPr lang="ar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>
              <a:defRPr/>
            </a:pPr>
            <a:r>
              <a:rPr lang="ar" b="1" i="0" u="none" baseline="0"/>
              <a:t>ما هي العواقب المحتملة؟</a:t>
            </a:r>
            <a:endParaRPr lang="ar" dirty="0"/>
          </a:p>
        </p:txBody>
      </p:sp>
      <p:sp>
        <p:nvSpPr>
          <p:cNvPr id="16386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1"/>
            <a:fld id="{A5A0B47B-32DD-D84B-ADCA-DB135AB203DF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3</a:t>
            </a:fld>
            <a:endParaRPr lang="ar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789811"/>
              </p:ext>
            </p:extLst>
          </p:nvPr>
        </p:nvGraphicFramePr>
        <p:xfrm>
          <a:off x="1403350" y="1989138"/>
          <a:ext cx="6096000" cy="2600325"/>
        </p:xfrm>
        <a:graphic>
          <a:graphicData uri="http://schemas.openxmlformats.org/drawingml/2006/table">
            <a:tbl>
              <a:tblPr/>
              <a:tblGrid>
                <a:gridCol w="3767138"/>
                <a:gridCol w="2328862"/>
              </a:tblGrid>
              <a:tr h="371475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ct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الحادث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ct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العواقب؟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انسكاب نفطي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D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" altLang="fr-FR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DED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سيارة تترك الطريق ويسقط منها 4 براميل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" altLang="fr-FR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F6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سقوط شخص من فوق السقالة</a:t>
                      </a:r>
                      <a:endParaRPr kumimoji="0" lang="ar" alt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D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" altLang="fr-FR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DED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انفجار أنبوب للغاز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" altLang="fr-FR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F6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حريق في حاوية للتخزين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D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" altLang="fr-FR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DED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السقوط من فوق السلم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" alt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F6"/>
                    </a:solidFill>
                  </a:tcPr>
                </a:tc>
              </a:tr>
            </a:tbl>
          </a:graphicData>
        </a:graphic>
      </p:graphicFrame>
      <p:sp>
        <p:nvSpPr>
          <p:cNvPr id="6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-36512" y="6453188"/>
            <a:ext cx="66357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1"/>
            <a:r>
              <a:rPr lang="ar" b="0" i="0" u="none" baseline="0" dirty="0"/>
              <a:t>مجموعة دمج الصحة والسلامة والأمن والمجتمع والبيئة </a:t>
            </a:r>
            <a:r>
              <a:rPr lang="ar" b="0" i="0" u="none" baseline="0" dirty="0" smtClean="0"/>
              <a:t>(</a:t>
            </a:r>
            <a:r>
              <a:rPr lang="fr-FR" altLang="fr-FR" dirty="0">
                <a:cs typeface="Arial" pitchFamily="34" charset="0"/>
              </a:rPr>
              <a:t>H3SE</a:t>
            </a:r>
            <a:r>
              <a:rPr lang="ar" b="0" i="0" u="none" baseline="0" dirty="0" smtClean="0"/>
              <a:t>) </a:t>
            </a:r>
            <a:r>
              <a:rPr lang="ar" b="0" i="0" u="none" baseline="0" dirty="0"/>
              <a:t>- المناهج الدراسية الأساسية العامة 2.2 - المخاطر التكنولوجية / الحوادث الرئيسية – الإصدار الثاني</a:t>
            </a:r>
            <a:endParaRPr lang="ar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r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rtl="1"/>
            <a:r>
              <a:rPr lang="ar" b="1" i="0" u="none" cap="none" baseline="0">
                <a:cs typeface="Arial" charset="0"/>
              </a:rPr>
              <a:t>المخاطر التكنولوجية / السلامة في مكان العمل</a:t>
            </a:r>
          </a:p>
        </p:txBody>
      </p:sp>
      <p:sp>
        <p:nvSpPr>
          <p:cNvPr id="17410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488" cy="5040312"/>
          </a:xfrm>
        </p:spPr>
        <p:txBody>
          <a:bodyPr/>
          <a:lstStyle/>
          <a:p>
            <a:pPr algn="r" rtl="1"/>
            <a:r>
              <a:rPr lang="ar" b="0" i="0" u="none" baseline="0">
                <a:cs typeface="Arial" charset="0"/>
              </a:rPr>
              <a:t>الفَرق: الخطورة والاحتمالية</a:t>
            </a:r>
          </a:p>
          <a:p>
            <a:pPr algn="r" rtl="1"/>
            <a:r>
              <a:rPr lang="ar" b="0" i="0" u="none" baseline="0">
                <a:cs typeface="Arial" charset="0"/>
              </a:rPr>
              <a:t>المخاطر التكنولوجية: </a:t>
            </a:r>
          </a:p>
          <a:p>
            <a:pPr lvl="1" algn="r" rtl="1"/>
            <a:r>
              <a:rPr lang="ar" b="0" i="0" u="none" baseline="0">
                <a:cs typeface="Arial" charset="0"/>
              </a:rPr>
              <a:t>خطورة عالية (عواقب كارثية)</a:t>
            </a:r>
          </a:p>
          <a:p>
            <a:pPr lvl="1" algn="r" rtl="1"/>
            <a:r>
              <a:rPr lang="ar" b="0" i="0" u="none" baseline="0">
                <a:cs typeface="Arial" charset="0"/>
              </a:rPr>
              <a:t>احتمال منخفض (نادر)</a:t>
            </a:r>
          </a:p>
          <a:p>
            <a:pPr algn="r" rtl="1"/>
            <a:r>
              <a:rPr lang="ar" b="0" i="0" u="none" baseline="0">
                <a:cs typeface="Arial" charset="0"/>
              </a:rPr>
              <a:t>المخاطر / السلامة في مكان العمل</a:t>
            </a:r>
          </a:p>
          <a:p>
            <a:pPr lvl="1" algn="r" rtl="1"/>
            <a:r>
              <a:rPr lang="ar" b="0" i="0" u="none" baseline="0">
                <a:cs typeface="Arial" charset="0"/>
              </a:rPr>
              <a:t>خطورة متوسطة</a:t>
            </a:r>
          </a:p>
          <a:p>
            <a:pPr lvl="1" algn="r" rtl="1"/>
            <a:r>
              <a:rPr lang="ar" b="0" i="0" u="none" baseline="0">
                <a:cs typeface="Arial" charset="0"/>
              </a:rPr>
              <a:t>متكررة، محتملة الحدوث، ...</a:t>
            </a:r>
            <a:endParaRPr lang="ar" altLang="fr-FR">
              <a:cs typeface="Arial" charset="0"/>
            </a:endParaRPr>
          </a:p>
          <a:p>
            <a:endParaRPr lang="ar" altLang="fr-FR">
              <a:cs typeface="Arial" charset="0"/>
            </a:endParaRPr>
          </a:p>
        </p:txBody>
      </p:sp>
      <p:sp>
        <p:nvSpPr>
          <p:cNvPr id="17411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1"/>
            <a:fld id="{178F7ED2-E371-4346-B720-AD64D49B6ED6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4</a:t>
            </a:fld>
            <a:endParaRPr lang="ar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17412" name="Picture 4" descr="17X272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8" y="3937000"/>
            <a:ext cx="1995487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001"/>
          <p:cNvPicPr>
            <a:picLocks noChangeAspect="1" noChangeArrowheads="1"/>
          </p:cNvPicPr>
          <p:nvPr/>
        </p:nvPicPr>
        <p:blipFill>
          <a:blip r:embed="rId3">
            <a:lum bright="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113" y="3827463"/>
            <a:ext cx="1776412" cy="2462212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4" name="AutoShape 6"/>
          <p:cNvSpPr>
            <a:spLocks noChangeArrowheads="1"/>
          </p:cNvSpPr>
          <p:nvPr/>
        </p:nvSpPr>
        <p:spPr bwMode="auto">
          <a:xfrm rot="1640812">
            <a:off x="2390775" y="5114925"/>
            <a:ext cx="4330700" cy="320675"/>
          </a:xfrm>
          <a:prstGeom prst="rightArrow">
            <a:avLst>
              <a:gd name="adj1" fmla="val 50000"/>
              <a:gd name="adj2" fmla="val 337624"/>
            </a:avLst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endParaRPr lang="ar" altLang="fr-FR"/>
          </a:p>
        </p:txBody>
      </p:sp>
      <p:sp>
        <p:nvSpPr>
          <p:cNvPr id="17415" name="AutoShape 7"/>
          <p:cNvSpPr>
            <a:spLocks noChangeArrowheads="1"/>
          </p:cNvSpPr>
          <p:nvPr/>
        </p:nvSpPr>
        <p:spPr bwMode="auto">
          <a:xfrm rot="-1989205">
            <a:off x="2546350" y="4899025"/>
            <a:ext cx="4068763" cy="320675"/>
          </a:xfrm>
          <a:prstGeom prst="rightArrow">
            <a:avLst>
              <a:gd name="adj1" fmla="val 50000"/>
              <a:gd name="adj2" fmla="val 317203"/>
            </a:avLst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endParaRPr lang="ar" altLang="fr-FR"/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 rot="1637241">
            <a:off x="2794000" y="4324350"/>
            <a:ext cx="18811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1">
              <a:spcBef>
                <a:spcPct val="50000"/>
              </a:spcBef>
            </a:pPr>
            <a:r>
              <a:rPr lang="ar" b="1" i="0" u="none" baseline="0"/>
              <a:t>الاحتمالية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 rot="-2040877">
            <a:off x="2678113" y="5262563"/>
            <a:ext cx="13446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1">
              <a:spcBef>
                <a:spcPct val="50000"/>
              </a:spcBef>
            </a:pPr>
            <a:r>
              <a:rPr lang="ar" b="1" i="0" u="none" baseline="0"/>
              <a:t>الخطورة</a:t>
            </a:r>
          </a:p>
        </p:txBody>
      </p:sp>
      <p:sp>
        <p:nvSpPr>
          <p:cNvPr id="12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-108520" y="6453188"/>
            <a:ext cx="66357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1"/>
            <a:r>
              <a:rPr lang="ar" b="0" i="0" u="none" baseline="0" dirty="0"/>
              <a:t>مجموعة دمج الصحة والسلامة والأمن والمجتمع والبيئة </a:t>
            </a:r>
            <a:r>
              <a:rPr lang="ar" b="0" i="0" u="none" baseline="0" dirty="0" smtClean="0"/>
              <a:t>(</a:t>
            </a:r>
            <a:r>
              <a:rPr lang="fr-FR" altLang="fr-FR" dirty="0">
                <a:cs typeface="Arial" pitchFamily="34" charset="0"/>
              </a:rPr>
              <a:t>H3SE</a:t>
            </a:r>
            <a:r>
              <a:rPr lang="ar" b="0" i="0" u="none" baseline="0" dirty="0" smtClean="0"/>
              <a:t>) </a:t>
            </a:r>
            <a:r>
              <a:rPr lang="ar" b="0" i="0" u="none" baseline="0" dirty="0"/>
              <a:t>- المناهج الدراسية الأساسية العامة 2.2 - المخاطر التكنولوجية / الحوادث الرئيسية – الإصدار الثاني</a:t>
            </a:r>
            <a:endParaRPr lang="ar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>
              <a:defRPr/>
            </a:pPr>
            <a:r>
              <a:rPr lang="ar" b="1" i="0" u="none" baseline="0"/>
              <a:t>فيلم: الكوارث الصناعية (المتعلقة بالمخاطر التكنولوجية)</a:t>
            </a:r>
            <a:endParaRPr lang="ar" dirty="0"/>
          </a:p>
        </p:txBody>
      </p:sp>
      <p:sp>
        <p:nvSpPr>
          <p:cNvPr id="18434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1"/>
            <a:fld id="{5F02175A-9310-1D45-9177-EE963B2EE0B4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5</a:t>
            </a:fld>
            <a:endParaRPr lang="ar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18435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1766888"/>
            <a:ext cx="6732588" cy="378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-108520" y="6453188"/>
            <a:ext cx="66357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1"/>
            <a:r>
              <a:rPr lang="ar" b="0" i="0" u="none" baseline="0" dirty="0"/>
              <a:t>مجموعة دمج الصحة والسلامة والأمن والمجتمع والبيئة </a:t>
            </a:r>
            <a:r>
              <a:rPr lang="ar" b="0" i="0" u="none" baseline="0" dirty="0" smtClean="0"/>
              <a:t>(</a:t>
            </a:r>
            <a:r>
              <a:rPr lang="fr-FR" altLang="fr-FR" dirty="0">
                <a:cs typeface="Arial" pitchFamily="34" charset="0"/>
              </a:rPr>
              <a:t>H3SE</a:t>
            </a:r>
            <a:r>
              <a:rPr lang="ar" b="0" i="0" u="none" baseline="0" dirty="0" smtClean="0"/>
              <a:t>) </a:t>
            </a:r>
            <a:r>
              <a:rPr lang="ar" b="0" i="0" u="none" baseline="0" dirty="0"/>
              <a:t>- المناهج الدراسية الأساسية العامة 2.2 - المخاطر التكنولوجية / الحوادث الرئيسية – الإصدار الثاني</a:t>
            </a:r>
            <a:endParaRPr lang="ar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>
              <a:defRPr/>
            </a:pPr>
            <a:r>
              <a:rPr lang="ar" b="1" i="0" u="none" baseline="0"/>
              <a:t>الظواهر الخطيرة</a:t>
            </a:r>
            <a:endParaRPr lang="ar" dirty="0"/>
          </a:p>
        </p:txBody>
      </p:sp>
      <p:sp>
        <p:nvSpPr>
          <p:cNvPr id="19458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1"/>
            <a:fld id="{EAEF9649-1463-4940-9807-0850A5A8BAAA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6</a:t>
            </a:fld>
            <a:endParaRPr lang="ar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19459" name="ZoneTexte 5"/>
          <p:cNvSpPr txBox="1">
            <a:spLocks noChangeArrowheads="1"/>
          </p:cNvSpPr>
          <p:nvPr/>
        </p:nvSpPr>
        <p:spPr bwMode="auto">
          <a:xfrm>
            <a:off x="1547813" y="1484313"/>
            <a:ext cx="18716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1"/>
            <a:r>
              <a:rPr lang="ar" b="0" i="0" u="none" baseline="0"/>
              <a:t>     </a:t>
            </a:r>
            <a:r>
              <a:rPr lang="ar" b="1" i="0" u="none" baseline="0">
                <a:solidFill>
                  <a:srgbClr val="00B0F0"/>
                </a:solidFill>
              </a:rPr>
              <a:t>التدفقات                                                                   </a:t>
            </a:r>
          </a:p>
          <a:p>
            <a:pPr algn="r" rtl="1"/>
            <a:r>
              <a:rPr lang="ar" b="1" i="0" u="none" baseline="0">
                <a:solidFill>
                  <a:srgbClr val="00B0F0"/>
                </a:solidFill>
              </a:rPr>
              <a:t>الحرارية                             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547813" y="1052513"/>
            <a:ext cx="4752975" cy="3132137"/>
          </a:xfrm>
          <a:prstGeom prst="rect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1"/>
            <a:endParaRPr lang="ar" altLang="fr-FR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92500" y="2636838"/>
            <a:ext cx="4895850" cy="2052637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1"/>
            <a:endParaRPr lang="ar" altLang="fr-FR">
              <a:solidFill>
                <a:srgbClr val="FFFFFF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443663" y="3271838"/>
            <a:ext cx="1865312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rtl="1">
              <a:defRPr/>
            </a:pPr>
            <a:r>
              <a:rPr lang="ar" b="1" i="0" u="none" baseline="0">
                <a:solidFill>
                  <a:schemeClr val="accent6">
                    <a:lumMod val="75000"/>
                  </a:schemeClr>
                </a:solidFill>
              </a:rPr>
              <a:t>الضغط الزائد</a:t>
            </a:r>
          </a:p>
        </p:txBody>
      </p:sp>
      <p:sp>
        <p:nvSpPr>
          <p:cNvPr id="19463" name="ZoneTexte 9"/>
          <p:cNvSpPr txBox="1">
            <a:spLocks noChangeArrowheads="1"/>
          </p:cNvSpPr>
          <p:nvPr/>
        </p:nvSpPr>
        <p:spPr bwMode="auto">
          <a:xfrm>
            <a:off x="827088" y="5038725"/>
            <a:ext cx="5040312" cy="922338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endParaRPr lang="ar" altLang="fr-FR" b="1" dirty="0">
              <a:solidFill>
                <a:srgbClr val="00B050"/>
              </a:solidFill>
            </a:endParaRPr>
          </a:p>
          <a:p>
            <a:pPr rtl="1"/>
            <a:r>
              <a:rPr lang="ar" b="1" i="0" u="none" baseline="0" dirty="0">
                <a:solidFill>
                  <a:srgbClr val="00B050"/>
                </a:solidFill>
              </a:rPr>
              <a:t>التلوث</a:t>
            </a:r>
          </a:p>
          <a:p>
            <a:endParaRPr lang="ar" altLang="fr-FR" b="1" dirty="0">
              <a:solidFill>
                <a:srgbClr val="00B050"/>
              </a:solidFill>
            </a:endParaRPr>
          </a:p>
        </p:txBody>
      </p:sp>
      <p:sp>
        <p:nvSpPr>
          <p:cNvPr id="19464" name="ZoneTexte 10"/>
          <p:cNvSpPr txBox="1">
            <a:spLocks noChangeArrowheads="1"/>
          </p:cNvSpPr>
          <p:nvPr/>
        </p:nvSpPr>
        <p:spPr bwMode="auto">
          <a:xfrm>
            <a:off x="4140200" y="4894263"/>
            <a:ext cx="3960813" cy="1187450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endParaRPr lang="ar" altLang="fr-FR"/>
          </a:p>
        </p:txBody>
      </p:sp>
      <p:sp>
        <p:nvSpPr>
          <p:cNvPr id="19465" name="ZoneTexte 11"/>
          <p:cNvSpPr txBox="1">
            <a:spLocks noChangeArrowheads="1"/>
          </p:cNvSpPr>
          <p:nvPr/>
        </p:nvSpPr>
        <p:spPr bwMode="auto">
          <a:xfrm>
            <a:off x="5292725" y="5267549"/>
            <a:ext cx="25209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1"/>
            <a:r>
              <a:rPr lang="ar" b="1" i="0" u="none" baseline="0" dirty="0">
                <a:solidFill>
                  <a:srgbClr val="C00000"/>
                </a:solidFill>
              </a:rPr>
              <a:t>السمية</a:t>
            </a:r>
          </a:p>
        </p:txBody>
      </p:sp>
      <p:sp>
        <p:nvSpPr>
          <p:cNvPr id="12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-108520" y="6453188"/>
            <a:ext cx="66357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1"/>
            <a:r>
              <a:rPr lang="ar" b="0" i="0" u="none" baseline="0" dirty="0"/>
              <a:t>مجموعة دمج الصحة والسلامة والأمن والمجتمع والبيئة </a:t>
            </a:r>
            <a:r>
              <a:rPr lang="ar" b="0" i="0" u="none" baseline="0" dirty="0" smtClean="0"/>
              <a:t>(</a:t>
            </a:r>
            <a:r>
              <a:rPr lang="fr-FR" altLang="fr-FR" dirty="0">
                <a:cs typeface="Arial" pitchFamily="34" charset="0"/>
              </a:rPr>
              <a:t>H3SE</a:t>
            </a:r>
            <a:r>
              <a:rPr lang="ar" b="0" i="0" u="none" baseline="0" dirty="0" smtClean="0"/>
              <a:t>) </a:t>
            </a:r>
            <a:r>
              <a:rPr lang="ar" b="0" i="0" u="none" baseline="0" dirty="0"/>
              <a:t>- المناهج الدراسية الأساسية العامة 2.2 - المخاطر التكنولوجية / الحوادث الرئيسية – الإصدار الثاني</a:t>
            </a:r>
            <a:endParaRPr lang="ar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>
              <a:defRPr/>
            </a:pPr>
            <a:r>
              <a:rPr lang="ar" b="1" i="0" u="none" baseline="0"/>
              <a:t>الظواهر الخطيرة</a:t>
            </a:r>
            <a:endParaRPr lang="ar" dirty="0"/>
          </a:p>
        </p:txBody>
      </p:sp>
      <p:sp>
        <p:nvSpPr>
          <p:cNvPr id="20482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1"/>
            <a:fld id="{D95FBDA2-15DC-294A-8AAA-77A49D4D210D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7</a:t>
            </a:fld>
            <a:endParaRPr lang="ar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287338" y="3411538"/>
            <a:ext cx="4788718" cy="2321718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7800" indent="-166688" algn="r" rtl="1">
              <a:spcAft>
                <a:spcPts val="1200"/>
              </a:spcAft>
              <a:buFont typeface="Wingdings" charset="2"/>
              <a:buChar char="§"/>
              <a:defRPr/>
            </a:pPr>
            <a:r>
              <a:rPr lang="ar" sz="2000" b="1" i="0" u="none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تسرب المواد القابلة للاشتعال وإحداث الحرائق.</a:t>
            </a:r>
          </a:p>
          <a:p>
            <a:pPr marL="177800" indent="-166688" algn="r" rtl="1">
              <a:spcAft>
                <a:spcPts val="1200"/>
              </a:spcAft>
              <a:buFont typeface="Wingdings" charset="2"/>
              <a:buChar char="§"/>
              <a:defRPr/>
            </a:pPr>
            <a:r>
              <a:rPr lang="ar" sz="2000" b="1" i="0" u="none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حدوث اشتعال في أحد الخزانات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1979712" y="1052736"/>
            <a:ext cx="5203011" cy="129614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r>
              <a:rPr lang="ar" sz="4000" b="0" i="0" u="none" baseline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حريق في أحد الآبار الجوفية</a:t>
            </a:r>
          </a:p>
          <a:p>
            <a:pPr algn="ctr" rtl="1">
              <a:defRPr/>
            </a:pPr>
            <a:r>
              <a:rPr lang="ar" sz="4000" b="0" i="0" u="none" baseline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حرائق في حاوية</a:t>
            </a:r>
            <a:endParaRPr lang="ar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" name="Image 9" descr="explor4_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1592" y="3037318"/>
            <a:ext cx="3518891" cy="2639169"/>
          </a:xfrm>
          <a:prstGeom prst="rect">
            <a:avLst/>
          </a:prstGeom>
        </p:spPr>
      </p:pic>
      <p:sp>
        <p:nvSpPr>
          <p:cNvPr id="8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-108520" y="6453188"/>
            <a:ext cx="66357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1"/>
            <a:r>
              <a:rPr lang="ar" b="0" i="0" u="none" baseline="0" dirty="0"/>
              <a:t>مجموعة دمج الصحة والسلامة والأمن والمجتمع والبيئة </a:t>
            </a:r>
            <a:r>
              <a:rPr lang="ar" b="0" i="0" u="none" baseline="0" dirty="0" smtClean="0"/>
              <a:t>(</a:t>
            </a:r>
            <a:r>
              <a:rPr lang="fr-FR" altLang="fr-FR" dirty="0">
                <a:cs typeface="Arial" pitchFamily="34" charset="0"/>
              </a:rPr>
              <a:t>H3SE</a:t>
            </a:r>
            <a:r>
              <a:rPr lang="ar" b="0" i="0" u="none" baseline="0" dirty="0" smtClean="0"/>
              <a:t>) </a:t>
            </a:r>
            <a:r>
              <a:rPr lang="ar" b="0" i="0" u="none" baseline="0" dirty="0"/>
              <a:t>- المناهج الدراسية الأساسية العامة 2.2 - المخاطر التكنولوجية / الحوادث الرئيسية – الإصدار الثاني</a:t>
            </a:r>
            <a:endParaRPr lang="ar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>
              <a:defRPr/>
            </a:pPr>
            <a:r>
              <a:rPr lang="ar" b="1" i="0" u="none" baseline="0"/>
              <a:t>الظواهر الخطيرة</a:t>
            </a:r>
            <a:endParaRPr lang="ar" dirty="0"/>
          </a:p>
        </p:txBody>
      </p:sp>
      <p:sp>
        <p:nvSpPr>
          <p:cNvPr id="21506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1"/>
            <a:fld id="{1BE0FE11-89AB-1D44-B9E3-166F54C9BA69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8</a:t>
            </a:fld>
            <a:endParaRPr lang="ar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2267744" y="1068263"/>
            <a:ext cx="4390802" cy="129614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r>
              <a:rPr lang="ar" sz="4000" b="0" i="0" u="none" baseline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فوران السوائل "BOIL- OVER"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36513" y="3068638"/>
            <a:ext cx="5759450" cy="2268537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1">
              <a:buFont typeface="Wingdings" charset="2"/>
              <a:buChar char="§"/>
            </a:pPr>
            <a:endParaRPr lang="ar" altLang="fr-FR" sz="2000" b="1" dirty="0">
              <a:solidFill>
                <a:schemeClr val="bg1"/>
              </a:solidFill>
            </a:endParaRPr>
          </a:p>
          <a:p>
            <a:pPr marL="177800" indent="-166688" algn="r" rtl="1">
              <a:spcAft>
                <a:spcPts val="1200"/>
              </a:spcAft>
              <a:buFont typeface="Wingdings" charset="2"/>
              <a:buChar char="§"/>
            </a:pPr>
            <a:r>
              <a:rPr lang="ar" sz="2000" b="1" i="0" u="none" baseline="0">
                <a:solidFill>
                  <a:schemeClr val="bg1"/>
                </a:solidFill>
              </a:rPr>
              <a:t>اشتعال في أحد خزانات المُركبات الهيدروكربونية</a:t>
            </a:r>
          </a:p>
          <a:p>
            <a:pPr marL="177800" indent="-166688" algn="r" rtl="1">
              <a:spcAft>
                <a:spcPts val="1200"/>
              </a:spcAft>
              <a:buFont typeface="Wingdings" charset="2"/>
              <a:buChar char="§"/>
            </a:pPr>
            <a:r>
              <a:rPr lang="ar" sz="2000" b="1" i="0" u="none" baseline="0">
                <a:solidFill>
                  <a:schemeClr val="bg1"/>
                </a:solidFill>
              </a:rPr>
              <a:t>انخفاض المنسوب في الخزان</a:t>
            </a:r>
          </a:p>
          <a:p>
            <a:pPr marL="177800" indent="-166688" algn="r" rtl="1">
              <a:spcAft>
                <a:spcPts val="1200"/>
              </a:spcAft>
              <a:buFont typeface="Wingdings" charset="2"/>
              <a:buChar char="§"/>
            </a:pPr>
            <a:r>
              <a:rPr lang="ar" sz="2000" b="1" i="0" u="none" baseline="0">
                <a:solidFill>
                  <a:schemeClr val="bg1"/>
                </a:solidFill>
              </a:rPr>
              <a:t>تبخير ذو تأثير ناسف للماء في قاع الخزان</a:t>
            </a:r>
          </a:p>
          <a:p>
            <a:pPr algn="ctr" rtl="1"/>
            <a:endParaRPr lang="ar" altLang="fr-FR" sz="2400" b="1" dirty="0">
              <a:solidFill>
                <a:schemeClr val="bg1"/>
              </a:solidFill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 rotWithShape="1">
          <a:blip r:embed="rId2" cstate="email"/>
          <a:srcRect t="34178" r="3183" b="34508"/>
          <a:stretch/>
        </p:blipFill>
        <p:spPr bwMode="auto">
          <a:xfrm>
            <a:off x="5795963" y="3015196"/>
            <a:ext cx="3131601" cy="228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-36512" y="6453188"/>
            <a:ext cx="66357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1"/>
            <a:r>
              <a:rPr lang="ar" dirty="0"/>
              <a:t>مجموعة دمج الصحة والسلامة والأمن والمجتمع والبيئة (</a:t>
            </a:r>
            <a:r>
              <a:rPr lang="fr-FR" altLang="fr-FR" dirty="0">
                <a:cs typeface="Arial" pitchFamily="34" charset="0"/>
              </a:rPr>
              <a:t>H3SE</a:t>
            </a:r>
            <a:r>
              <a:rPr lang="ar" dirty="0"/>
              <a:t>) - المناهج الدراسية الأساسية العامة 2.2 - المخاطر التكنولوجية / الحوادث الرئيسية – الإصدار الثاني</a:t>
            </a:r>
            <a:endParaRPr lang="ar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>
              <a:defRPr/>
            </a:pPr>
            <a:r>
              <a:rPr lang="ar" b="1" i="0" u="none" baseline="0"/>
              <a:t>الظواهر الخطيرة</a:t>
            </a:r>
            <a:endParaRPr lang="ar" dirty="0"/>
          </a:p>
        </p:txBody>
      </p:sp>
      <p:sp>
        <p:nvSpPr>
          <p:cNvPr id="22530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1"/>
            <a:fld id="{6B4D2B4C-5568-A342-8BC9-F3FF1CA8D8FE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9</a:t>
            </a:fld>
            <a:endParaRPr lang="ar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34925" y="3141663"/>
            <a:ext cx="6302375" cy="2195512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1">
              <a:buFont typeface="Wingdings" charset="2"/>
              <a:buChar char="§"/>
            </a:pPr>
            <a:endParaRPr lang="ar" altLang="fr-FR" sz="2400" b="1" dirty="0">
              <a:solidFill>
                <a:schemeClr val="bg1"/>
              </a:solidFill>
            </a:endParaRPr>
          </a:p>
          <a:p>
            <a:pPr marL="177800" indent="-166688" algn="r" rtl="1">
              <a:spcAft>
                <a:spcPts val="1200"/>
              </a:spcAft>
              <a:buFont typeface="Wingdings" charset="2"/>
              <a:buChar char="§"/>
            </a:pPr>
            <a:r>
              <a:rPr lang="ar" sz="2000" b="1" i="0" u="none" baseline="0">
                <a:solidFill>
                  <a:schemeClr val="bg1"/>
                </a:solidFill>
              </a:rPr>
              <a:t>تسرب المواد القابلة للاشتعال</a:t>
            </a:r>
          </a:p>
          <a:p>
            <a:pPr marL="177800" indent="-166688" algn="r" rtl="1">
              <a:spcAft>
                <a:spcPts val="1200"/>
              </a:spcAft>
              <a:buFont typeface="Wingdings" charset="2"/>
              <a:buChar char="§"/>
            </a:pPr>
            <a:r>
              <a:rPr lang="ar" sz="2000" b="1" i="0" u="none" baseline="0">
                <a:solidFill>
                  <a:schemeClr val="bg1"/>
                </a:solidFill>
              </a:rPr>
              <a:t>تكون</a:t>
            </a:r>
            <a:r>
              <a:rPr lang="ar" sz="2000" b="0" i="0" u="none" baseline="0">
                <a:solidFill>
                  <a:srgbClr val="FFFFFF"/>
                </a:solidFill>
              </a:rPr>
              <a:t> </a:t>
            </a:r>
            <a:r>
              <a:rPr lang="ar" sz="2000" b="1" i="0" u="none" baseline="0">
                <a:solidFill>
                  <a:srgbClr val="FFFFFF"/>
                </a:solidFill>
              </a:rPr>
              <a:t>سحابة من الغازات القابلة للاشتعال</a:t>
            </a:r>
            <a:endParaRPr lang="ar" altLang="fr-FR" sz="2000" b="1" dirty="0">
              <a:solidFill>
                <a:schemeClr val="bg1"/>
              </a:solidFill>
            </a:endParaRPr>
          </a:p>
          <a:p>
            <a:pPr marL="177800" indent="-166688" algn="r" rtl="1">
              <a:spcAft>
                <a:spcPts val="1200"/>
              </a:spcAft>
              <a:buFont typeface="Wingdings" charset="2"/>
              <a:buChar char="§"/>
            </a:pPr>
            <a:r>
              <a:rPr lang="ar" sz="2000" b="1" i="0" u="none" baseline="0">
                <a:solidFill>
                  <a:schemeClr val="bg1"/>
                </a:solidFill>
              </a:rPr>
              <a:t>اشتعال وانفجار لسحابة الغازات</a:t>
            </a:r>
          </a:p>
          <a:p>
            <a:pPr algn="r" rtl="1">
              <a:buFont typeface="Wingdings" charset="2"/>
              <a:buChar char="§"/>
            </a:pPr>
            <a:endParaRPr lang="ar" altLang="fr-FR" sz="2400" b="1" dirty="0">
              <a:solidFill>
                <a:schemeClr val="bg1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2791921" y="1052736"/>
            <a:ext cx="4390802" cy="1296144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r>
              <a:rPr lang="ar" sz="4000" b="0" i="0" u="none" baseline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UVCE</a:t>
            </a:r>
          </a:p>
          <a:p>
            <a:pPr algn="ctr" rtl="1">
              <a:defRPr/>
            </a:pPr>
            <a:r>
              <a:rPr lang="ar" sz="1400" b="0" i="0" u="none" baseline="0"/>
              <a:t>(انفجار في سحابة بخار غير محكم Unconfined Vapour Cloud Explosion)</a:t>
            </a:r>
            <a:endParaRPr lang="ar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1" name="Image 10" descr="0512-042_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5716" y="2951601"/>
            <a:ext cx="2385574" cy="2385574"/>
          </a:xfrm>
          <a:prstGeom prst="rect">
            <a:avLst/>
          </a:prstGeom>
        </p:spPr>
      </p:pic>
      <p:sp>
        <p:nvSpPr>
          <p:cNvPr id="9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-180528" y="6453188"/>
            <a:ext cx="66357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1"/>
            <a:r>
              <a:rPr lang="ar" dirty="0"/>
              <a:t>مجموعة دمج الصحة والسلامة والأمن والمجتمع والبيئة (</a:t>
            </a:r>
            <a:r>
              <a:rPr lang="fr-FR" altLang="fr-FR" dirty="0">
                <a:cs typeface="Arial" pitchFamily="34" charset="0"/>
              </a:rPr>
              <a:t>H3SE</a:t>
            </a:r>
            <a:r>
              <a:rPr lang="ar" dirty="0"/>
              <a:t>) - المناهج الدراسية الأساسية العامة 2.2 - المخاطر التكنولوجية / الحوادث الرئيسية – الإصدار الثاني</a:t>
            </a:r>
            <a:endParaRPr lang="ar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_total_modele_rouge_fonce">
  <a:themeElements>
    <a:clrScheme name="TOTAL CORPO">
      <a:dk1>
        <a:sysClr val="windowText" lastClr="000000"/>
      </a:dk1>
      <a:lt1>
        <a:sysClr val="window" lastClr="FFFFFF"/>
      </a:lt1>
      <a:dk2>
        <a:srgbClr val="707173"/>
      </a:dk2>
      <a:lt2>
        <a:srgbClr val="00A37F"/>
      </a:lt2>
      <a:accent1>
        <a:srgbClr val="4A96CD"/>
      </a:accent1>
      <a:accent2>
        <a:srgbClr val="F39800"/>
      </a:accent2>
      <a:accent3>
        <a:srgbClr val="E20031"/>
      </a:accent3>
      <a:accent4>
        <a:srgbClr val="004494"/>
      </a:accent4>
      <a:accent5>
        <a:srgbClr val="E8561E"/>
      </a:accent5>
      <a:accent6>
        <a:srgbClr val="97B2AD"/>
      </a:accent6>
      <a:hlink>
        <a:srgbClr val="175A99"/>
      </a:hlink>
      <a:folHlink>
        <a:srgbClr val="B12F87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fr_total_modele_rouge_fonce</Template>
  <TotalTime>954</TotalTime>
  <Words>929</Words>
  <Application>Microsoft Office PowerPoint</Application>
  <PresentationFormat>Affichage à l'écran (4:3)</PresentationFormat>
  <Paragraphs>205</Paragraphs>
  <Slides>16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fr_total_modele_rouge_fonce</vt:lpstr>
      <vt:lpstr>المخاطر التكنولوجية، والحوادث الرئيسية</vt:lpstr>
      <vt:lpstr>أهداف الوحدة</vt:lpstr>
      <vt:lpstr>ما هي العواقب المحتملة؟</vt:lpstr>
      <vt:lpstr>المخاطر التكنولوجية / السلامة في مكان العمل</vt:lpstr>
      <vt:lpstr>فيلم: الكوارث الصناعية (المتعلقة بالمخاطر التكنولوجية)</vt:lpstr>
      <vt:lpstr>الظواهر الخطيرة</vt:lpstr>
      <vt:lpstr>الظواهر الخطيرة</vt:lpstr>
      <vt:lpstr>الظواهر الخطيرة</vt:lpstr>
      <vt:lpstr>الظواهر الخطيرة</vt:lpstr>
      <vt:lpstr>الظواهر الخطيرة</vt:lpstr>
      <vt:lpstr>الظواهر الخطيرة</vt:lpstr>
      <vt:lpstr>الظواهر الخطيرة</vt:lpstr>
      <vt:lpstr>فيلم عن كارثة Piper ALpha</vt:lpstr>
      <vt:lpstr>الدروس التالية الحوادث</vt:lpstr>
      <vt:lpstr>الدروس التالية الحوادث</vt:lpstr>
      <vt:lpstr>السلامة والبيئة: التركيز على الاحتمالات المرتفعة "HIPO" لوقوع الحوادث الرئيسية</vt:lpstr>
    </vt:vector>
  </TitlesOfParts>
  <Company>TOTAL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J0039122</dc:creator>
  <cp:lastModifiedBy>Denise Bedouret</cp:lastModifiedBy>
  <cp:revision>85</cp:revision>
  <dcterms:created xsi:type="dcterms:W3CDTF">2015-09-07T13:13:13Z</dcterms:created>
  <dcterms:modified xsi:type="dcterms:W3CDTF">2017-07-11T20:26:45Z</dcterms:modified>
</cp:coreProperties>
</file>