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29/09/2017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 algn="l" rtl="0"/>
              <a:t>3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xmlns="" val="77089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87DAF0F-4BC9-9245-8824-487E54A2CFA0}" type="slidenum">
              <a:rPr/>
              <a:pPr algn="l" rtl="0"/>
              <a:t>17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xmlns="" val="2138859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e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b="1" i="0" u="none" baseline="0">
                <a:ea typeface="+mj-ea"/>
              </a:rPr>
              <a:t>Technological risks, Major Incidents</a:t>
            </a:r>
            <a:endParaRPr lang="e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en" dirty="0" smtClean="0">
                <a:cs typeface="Arial" pitchFamily="34" charset="0"/>
              </a:rPr>
              <a:t>Safety Training for New Recruits</a:t>
            </a:r>
          </a:p>
          <a:p>
            <a:pPr algn="l" rtl="0" eaLnBrk="1" hangingPunct="1"/>
            <a:r>
              <a:rPr lang="en" b="0" i="0" u="none" baseline="0" dirty="0" smtClean="0">
                <a:cs typeface="Arial" charset="0"/>
              </a:rPr>
              <a:t>Module </a:t>
            </a:r>
            <a:r>
              <a:rPr lang="en" b="0" i="0" u="none" baseline="0" dirty="0">
                <a:cs typeface="Arial" charset="0"/>
              </a:rPr>
              <a:t>TCG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Gefährliche Phänomene</a:t>
            </a:r>
            <a:endParaRPr lang="de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B4D2B4C-5568-A342-8BC9-F3FF1CA8D8FE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10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34925" y="3141663"/>
            <a:ext cx="6302375" cy="2195512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de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de" sz="2000" b="1" i="0" u="none" baseline="0">
                <a:solidFill>
                  <a:schemeClr val="bg1"/>
                </a:solidFill>
              </a:rPr>
              <a:t>Entweichen brennbarer Stoffe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de" sz="2000" b="1" i="0" u="none" baseline="0">
                <a:solidFill>
                  <a:schemeClr val="bg1"/>
                </a:solidFill>
              </a:rPr>
              <a:t>Bildung einer</a:t>
            </a:r>
            <a:r>
              <a:rPr lang="de" sz="2000" b="0" i="0" u="none" baseline="0">
                <a:solidFill>
                  <a:srgbClr val="FFFFFF"/>
                </a:solidFill>
              </a:rPr>
              <a:t> </a:t>
            </a:r>
            <a:r>
              <a:rPr lang="de" sz="2000" b="1" i="0" u="none" baseline="0">
                <a:solidFill>
                  <a:srgbClr val="FFFFFF"/>
                </a:solidFill>
              </a:rPr>
              <a:t>entzündbaren Gaswolke</a:t>
            </a:r>
            <a:endParaRPr lang="de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de" sz="2000" b="1" i="0" u="none" baseline="0">
                <a:solidFill>
                  <a:schemeClr val="bg1"/>
                </a:solidFill>
              </a:rPr>
              <a:t>Entzündung und Explosion der Gaswolke</a:t>
            </a:r>
          </a:p>
          <a:p>
            <a:pPr algn="l" rtl="0">
              <a:buFont typeface="Wingdings" charset="2"/>
              <a:buChar char="§"/>
            </a:pPr>
            <a:endParaRPr lang="de" altLang="fr-FR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UVCE</a:t>
            </a:r>
          </a:p>
          <a:p>
            <a:pPr algn="ctr" rtl="0">
              <a:defRPr/>
            </a:pPr>
            <a:r>
              <a:rPr lang="de" sz="1400" b="0" i="0" u="none" baseline="0"/>
              <a:t>(Unconfined Vapour Cloud Explosion)</a:t>
            </a:r>
            <a:endParaRPr lang="de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Image 10" descr="0512-042_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716" y="2951601"/>
            <a:ext cx="2385574" cy="2385574"/>
          </a:xfrm>
          <a:prstGeom prst="rect">
            <a:avLst/>
          </a:prstGeom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Gefährliche Phänomene</a:t>
            </a:r>
            <a:endParaRPr lang="de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F46885D-48B3-3248-8D33-235E3A57509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11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555775" y="1052736"/>
            <a:ext cx="4932000" cy="1296000"/>
          </a:xfrm>
          <a:prstGeom prst="roundRect">
            <a:avLst/>
          </a:prstGeom>
          <a:solidFill>
            <a:srgbClr val="00EA6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24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ZERSTREUUNG/AUSBREITUNG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8827" y="3460404"/>
            <a:ext cx="5867400" cy="158432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de" altLang="fr-FR" sz="24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de" sz="2400" b="0" i="0" u="none" baseline="0">
                <a:solidFill>
                  <a:schemeClr val="bg1"/>
                </a:solidFill>
              </a:rPr>
              <a:t> </a:t>
            </a:r>
            <a:r>
              <a:rPr lang="de" sz="2000" b="1" i="0" u="none" baseline="0">
                <a:solidFill>
                  <a:schemeClr val="bg1"/>
                </a:solidFill>
              </a:rPr>
              <a:t>Flüssigkeitsausbreitung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de" sz="2000" b="1" i="0" u="none" baseline="0">
                <a:solidFill>
                  <a:schemeClr val="bg1"/>
                </a:solidFill>
              </a:rPr>
              <a:t> Verdampfung oder Entweichen von Gas 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de" sz="2000" b="1" i="0" u="none" baseline="0">
                <a:solidFill>
                  <a:schemeClr val="bg1"/>
                </a:solidFill>
              </a:rPr>
              <a:t> Bildung einer Gaswolke</a:t>
            </a:r>
          </a:p>
          <a:p>
            <a:pPr algn="l" rtl="0">
              <a:buFont typeface="Wingdings" charset="2"/>
              <a:buChar char="§"/>
            </a:pPr>
            <a:endParaRPr lang="de" altLang="fr-F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http://fr.ria.ru/images/19087/00/1908700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3405967"/>
            <a:ext cx="2988000" cy="169320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Gefährliche Phänomene</a:t>
            </a:r>
            <a:endParaRPr lang="de" dirty="0"/>
          </a:p>
        </p:txBody>
      </p:sp>
      <p:sp>
        <p:nvSpPr>
          <p:cNvPr id="2457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68DBC13-3A08-A549-96A1-7B66864A329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12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4579" name="ZoneTexte 6"/>
          <p:cNvSpPr txBox="1">
            <a:spLocks noChangeArrowheads="1"/>
          </p:cNvSpPr>
          <p:nvPr/>
        </p:nvSpPr>
        <p:spPr bwMode="auto">
          <a:xfrm>
            <a:off x="1547813" y="1412875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0" i="0" u="none" baseline="0"/>
              <a:t>     </a:t>
            </a:r>
            <a:r>
              <a:rPr lang="de" b="1" i="0" u="none" baseline="0">
                <a:solidFill>
                  <a:srgbClr val="00B0F0"/>
                </a:solidFill>
              </a:rPr>
              <a:t>FLUSS                                                                   </a:t>
            </a:r>
          </a:p>
          <a:p>
            <a:pPr algn="l" rtl="0"/>
            <a:r>
              <a:rPr lang="de" b="1" i="0" u="none" baseline="0">
                <a:solidFill>
                  <a:srgbClr val="00B0F0"/>
                </a:solidFill>
              </a:rPr>
              <a:t>WÄRME                                           </a:t>
            </a:r>
          </a:p>
        </p:txBody>
      </p:sp>
      <p:sp>
        <p:nvSpPr>
          <p:cNvPr id="24580" name="ZoneTexte 7"/>
          <p:cNvSpPr txBox="1">
            <a:spLocks noChangeArrowheads="1"/>
          </p:cNvSpPr>
          <p:nvPr/>
        </p:nvSpPr>
        <p:spPr bwMode="auto">
          <a:xfrm>
            <a:off x="3851275" y="981075"/>
            <a:ext cx="4824413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de" sz="1600" b="1" i="0" u="none" baseline="0"/>
              <a:t> Flüssigkeitsbrände, </a:t>
            </a:r>
          </a:p>
          <a:p>
            <a:pPr algn="l" rtl="0"/>
            <a:r>
              <a:rPr lang="de" sz="1600" b="1" i="0" u="none" baseline="0"/>
              <a:t>    Behälter und Becken</a:t>
            </a:r>
          </a:p>
          <a:p>
            <a:pPr algn="l" rtl="0">
              <a:buFont typeface="Wingdings" charset="2"/>
              <a:buChar char="Ø"/>
            </a:pPr>
            <a:endParaRPr lang="de" altLang="fr-FR" sz="1600" b="1"/>
          </a:p>
          <a:p>
            <a:pPr algn="l" rtl="0">
              <a:buFont typeface="Wingdings" charset="2"/>
              <a:buChar char="Ø"/>
            </a:pPr>
            <a:r>
              <a:rPr lang="de" sz="1600" b="1" i="0" u="none" baseline="0"/>
              <a:t> Flammstrahl</a:t>
            </a:r>
          </a:p>
          <a:p>
            <a:pPr algn="l" rtl="0">
              <a:buFont typeface="Wingdings" charset="2"/>
              <a:buChar char="Ø"/>
            </a:pPr>
            <a:endParaRPr lang="de" altLang="fr-FR" sz="1600" b="1"/>
          </a:p>
          <a:p>
            <a:pPr algn="l" rtl="0">
              <a:buFont typeface="Wingdings" charset="2"/>
              <a:buChar char="Ø"/>
            </a:pPr>
            <a:r>
              <a:rPr lang="de" sz="1600" b="1" i="0" u="none" baseline="0"/>
              <a:t> Überkochen</a:t>
            </a:r>
          </a:p>
          <a:p>
            <a:pPr algn="l" rtl="0">
              <a:buFont typeface="Wingdings" charset="2"/>
              <a:buChar char="Ø"/>
            </a:pPr>
            <a:endParaRPr lang="de" altLang="fr-FR" sz="1600" b="1"/>
          </a:p>
          <a:p>
            <a:pPr algn="l" rtl="0">
              <a:buFont typeface="Wingdings" charset="2"/>
              <a:buChar char="Ø"/>
            </a:pPr>
            <a:endParaRPr lang="de" altLang="fr-FR" sz="1600" b="1"/>
          </a:p>
          <a:p>
            <a:pPr algn="l" rtl="0">
              <a:buFont typeface="Wingdings" charset="2"/>
              <a:buChar char="Ø"/>
            </a:pPr>
            <a:r>
              <a:rPr lang="de" sz="1600" b="1" i="0" u="none" baseline="0"/>
              <a:t> BLEVE</a:t>
            </a:r>
          </a:p>
          <a:p>
            <a:pPr algn="l" rtl="0">
              <a:buFont typeface="Wingdings" charset="2"/>
              <a:buChar char="Ø"/>
            </a:pPr>
            <a:endParaRPr lang="de" altLang="fr-FR" sz="1600" b="1"/>
          </a:p>
          <a:p>
            <a:pPr algn="l" rtl="0">
              <a:buFont typeface="Wingdings" charset="2"/>
              <a:buChar char="Ø"/>
            </a:pPr>
            <a:r>
              <a:rPr lang="de" sz="1600" b="1" i="0" u="none" baseline="0"/>
              <a:t>UVCE</a:t>
            </a:r>
          </a:p>
          <a:p>
            <a:endParaRPr lang="de" altLang="fr-FR" sz="1600" b="1"/>
          </a:p>
          <a:p>
            <a:pPr algn="l" rtl="0">
              <a:buFont typeface="Wingdings" charset="2"/>
              <a:buChar char="Ø"/>
            </a:pPr>
            <a:endParaRPr lang="de" altLang="fr-FR" sz="1600" b="1"/>
          </a:p>
          <a:p>
            <a:pPr algn="l" rtl="0">
              <a:buFont typeface="Wingdings" charset="2"/>
              <a:buChar char="Ø"/>
            </a:pPr>
            <a:r>
              <a:rPr lang="de" sz="1600" b="1" i="0" u="none" baseline="0"/>
              <a:t> Bersten der Kapazität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813" y="981075"/>
            <a:ext cx="4752975" cy="3132138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92500" y="2565400"/>
            <a:ext cx="4895850" cy="20510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443663" y="3200400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b="1" i="0" u="none" baseline="0">
                <a:solidFill>
                  <a:schemeClr val="accent6">
                    <a:lumMod val="75000"/>
                  </a:schemeClr>
                </a:solidFill>
              </a:rPr>
              <a:t>ÜBERDRUCK</a:t>
            </a:r>
          </a:p>
        </p:txBody>
      </p:sp>
      <p:sp>
        <p:nvSpPr>
          <p:cNvPr id="24584" name="ZoneTexte 11"/>
          <p:cNvSpPr txBox="1">
            <a:spLocks noChangeArrowheads="1"/>
          </p:cNvSpPr>
          <p:nvPr/>
        </p:nvSpPr>
        <p:spPr bwMode="auto">
          <a:xfrm>
            <a:off x="827088" y="4965700"/>
            <a:ext cx="5040312" cy="9239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de" altLang="fr-FR" b="1">
              <a:solidFill>
                <a:srgbClr val="00B050"/>
              </a:solidFill>
            </a:endParaRPr>
          </a:p>
          <a:p>
            <a:pPr algn="l" rtl="0"/>
            <a:r>
              <a:rPr lang="de" b="1" i="0" u="none" baseline="0">
                <a:solidFill>
                  <a:srgbClr val="00B050"/>
                </a:solidFill>
              </a:rPr>
              <a:t>UMWELTVERSCHMUTZUNG</a:t>
            </a:r>
          </a:p>
          <a:p>
            <a:endParaRPr lang="de" altLang="fr-FR" b="1">
              <a:solidFill>
                <a:srgbClr val="00B050"/>
              </a:solidFill>
            </a:endParaRPr>
          </a:p>
        </p:txBody>
      </p:sp>
      <p:sp>
        <p:nvSpPr>
          <p:cNvPr id="24585" name="ZoneTexte 12"/>
          <p:cNvSpPr txBox="1">
            <a:spLocks noChangeArrowheads="1"/>
          </p:cNvSpPr>
          <p:nvPr/>
        </p:nvSpPr>
        <p:spPr bwMode="auto">
          <a:xfrm>
            <a:off x="4140200" y="4822825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de" altLang="fr-FR"/>
          </a:p>
        </p:txBody>
      </p:sp>
      <p:sp>
        <p:nvSpPr>
          <p:cNvPr id="24586" name="ZoneTexte 13"/>
          <p:cNvSpPr txBox="1">
            <a:spLocks noChangeArrowheads="1"/>
          </p:cNvSpPr>
          <p:nvPr/>
        </p:nvSpPr>
        <p:spPr bwMode="auto">
          <a:xfrm>
            <a:off x="4211638" y="504031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Ø"/>
            </a:pPr>
            <a:r>
              <a:rPr lang="de" b="0" i="0" u="none" baseline="0"/>
              <a:t> </a:t>
            </a:r>
            <a:r>
              <a:rPr lang="de" b="1" i="0" u="none" baseline="0"/>
              <a:t>Zerstreuung</a:t>
            </a:r>
          </a:p>
          <a:p>
            <a:pPr algn="l" rtl="0">
              <a:buFont typeface="Wingdings" charset="2"/>
              <a:buChar char="Ø"/>
            </a:pPr>
            <a:r>
              <a:rPr lang="de" b="1" i="0" u="none" baseline="0"/>
              <a:t> Ausbreitung</a:t>
            </a:r>
          </a:p>
        </p:txBody>
      </p:sp>
      <p:sp>
        <p:nvSpPr>
          <p:cNvPr id="24587" name="ZoneTexte 14"/>
          <p:cNvSpPr txBox="1">
            <a:spLocks noChangeArrowheads="1"/>
          </p:cNvSpPr>
          <p:nvPr/>
        </p:nvSpPr>
        <p:spPr bwMode="auto">
          <a:xfrm>
            <a:off x="6011863" y="5181600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srgbClr val="C00000"/>
                </a:solidFill>
              </a:rPr>
              <a:t>GIFTIGKEIT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Gefährliche Phänomene</a:t>
            </a:r>
            <a:endParaRPr lang="de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7D7DB3E-DE49-D845-8E50-8E87F583C738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13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3" name="ZoneTexte 5"/>
          <p:cNvSpPr txBox="1">
            <a:spLocks noChangeArrowheads="1"/>
          </p:cNvSpPr>
          <p:nvPr/>
        </p:nvSpPr>
        <p:spPr bwMode="auto">
          <a:xfrm>
            <a:off x="1014413" y="1054100"/>
            <a:ext cx="1871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0" i="0" u="none" baseline="0"/>
              <a:t>     </a:t>
            </a:r>
            <a:r>
              <a:rPr lang="de" b="1" i="0" u="none" baseline="0">
                <a:solidFill>
                  <a:srgbClr val="00B0F0"/>
                </a:solidFill>
              </a:rPr>
              <a:t>FLUSS                                                                   </a:t>
            </a:r>
          </a:p>
          <a:p>
            <a:pPr algn="l" rtl="0"/>
            <a:r>
              <a:rPr lang="de" b="1" i="0" u="none" baseline="0">
                <a:solidFill>
                  <a:srgbClr val="00B0F0"/>
                </a:solidFill>
              </a:rPr>
              <a:t>WÄRME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150" y="981075"/>
            <a:ext cx="5651500" cy="3311525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9975" y="1989138"/>
            <a:ext cx="6048375" cy="277177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313488" y="2492375"/>
            <a:ext cx="18653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b="1" i="0" u="none" baseline="0">
                <a:solidFill>
                  <a:schemeClr val="accent6">
                    <a:lumMod val="75000"/>
                  </a:schemeClr>
                </a:solidFill>
              </a:rPr>
              <a:t>ÜBERDRUCK</a:t>
            </a:r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798513" y="5157788"/>
            <a:ext cx="5040312" cy="89255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de" altLang="fr-FR" b="1" dirty="0">
              <a:solidFill>
                <a:srgbClr val="00B050"/>
              </a:solidFill>
            </a:endParaRPr>
          </a:p>
          <a:p>
            <a:pPr algn="l" rtl="0"/>
            <a:r>
              <a:rPr lang="de" sz="1400" b="1" i="0" u="none" baseline="0" dirty="0">
                <a:solidFill>
                  <a:srgbClr val="00B050"/>
                </a:solidFill>
              </a:rPr>
              <a:t>UMWELTVERSCHMUTZUNG</a:t>
            </a:r>
          </a:p>
          <a:p>
            <a:endParaRPr lang="de" altLang="fr-FR" b="1" dirty="0">
              <a:solidFill>
                <a:srgbClr val="00B050"/>
              </a:solidFill>
            </a:endParaRP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4572000" y="4941888"/>
            <a:ext cx="3960813" cy="1258887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de" altLang="fr-FR"/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6702425" y="4941888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srgbClr val="C00000"/>
                </a:solidFill>
              </a:rPr>
              <a:t>GIFTIGKEIT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354388" y="11969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2400" b="1" i="0" u="none" baseline="0">
                <a:solidFill>
                  <a:schemeClr val="tx1"/>
                </a:solidFill>
              </a:rPr>
              <a:t>BUNCEFIELD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379788" y="2133600"/>
            <a:ext cx="2603500" cy="250825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2400" b="1" i="0" u="none" baseline="0">
                <a:solidFill>
                  <a:schemeClr val="tx1"/>
                </a:solidFill>
              </a:rPr>
              <a:t>FEYZIN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3354388" y="2924175"/>
            <a:ext cx="2628900" cy="2524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2400" b="1" i="0" u="none" baseline="0">
                <a:solidFill>
                  <a:schemeClr val="tx1"/>
                </a:solidFill>
              </a:rPr>
              <a:t>LA MEDE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354388" y="3608388"/>
            <a:ext cx="2628900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2400" b="1" i="0" u="none" baseline="0">
                <a:solidFill>
                  <a:schemeClr val="tx1"/>
                </a:solidFill>
              </a:rPr>
              <a:t>TEXAS-CITY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382838" y="4437063"/>
            <a:ext cx="2627312" cy="252412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2400" b="1" i="0" u="none" baseline="0">
                <a:solidFill>
                  <a:schemeClr val="tx1"/>
                </a:solidFill>
              </a:rPr>
              <a:t>A Z F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3348064" y="5226545"/>
            <a:ext cx="1800000" cy="8667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b="1" i="0" u="none" baseline="0" dirty="0">
                <a:solidFill>
                  <a:schemeClr val="tx1"/>
                </a:solidFill>
              </a:rPr>
              <a:t>SEVESO</a:t>
            </a:r>
          </a:p>
          <a:p>
            <a:pPr algn="ctr" rtl="0">
              <a:defRPr/>
            </a:pPr>
            <a:r>
              <a:rPr lang="de" b="1" i="0" u="none" baseline="0" dirty="0">
                <a:solidFill>
                  <a:schemeClr val="tx1"/>
                </a:solidFill>
              </a:rPr>
              <a:t>BUNCEFIELD</a:t>
            </a:r>
          </a:p>
          <a:p>
            <a:pPr algn="ctr" rtl="0">
              <a:defRPr/>
            </a:pPr>
            <a:r>
              <a:rPr lang="de" b="1" i="0" u="none" baseline="0" dirty="0">
                <a:solidFill>
                  <a:schemeClr val="tx1"/>
                </a:solidFill>
              </a:rPr>
              <a:t>MACONDO</a:t>
            </a:r>
            <a:endParaRPr lang="de" b="1" dirty="0">
              <a:solidFill>
                <a:schemeClr val="tx1"/>
              </a:solidFill>
            </a:endParaRPr>
          </a:p>
        </p:txBody>
      </p:sp>
      <p:sp>
        <p:nvSpPr>
          <p:cNvPr id="25617" name="Rectangle 19"/>
          <p:cNvSpPr>
            <a:spLocks noChangeArrowheads="1"/>
          </p:cNvSpPr>
          <p:nvPr/>
        </p:nvSpPr>
        <p:spPr bwMode="auto">
          <a:xfrm>
            <a:off x="6715125" y="1125538"/>
            <a:ext cx="228139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600" b="1" i="0" u="none" baseline="0" dirty="0"/>
              <a:t> Behälter und Becken</a:t>
            </a:r>
            <a:endParaRPr lang="de" altLang="fr-FR" sz="1600" dirty="0"/>
          </a:p>
        </p:txBody>
      </p:sp>
      <p:sp>
        <p:nvSpPr>
          <p:cNvPr id="21" name="Flèche droite 20"/>
          <p:cNvSpPr/>
          <p:nvPr/>
        </p:nvSpPr>
        <p:spPr>
          <a:xfrm>
            <a:off x="6054725" y="1233488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6702425" y="2060575"/>
            <a:ext cx="954088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/>
              <a:t>BLEVE</a:t>
            </a:r>
            <a:endParaRPr lang="de" altLang="fr-FR"/>
          </a:p>
        </p:txBody>
      </p:sp>
      <p:sp>
        <p:nvSpPr>
          <p:cNvPr id="25" name="Flèche droite 24"/>
          <p:cNvSpPr/>
          <p:nvPr/>
        </p:nvSpPr>
        <p:spPr>
          <a:xfrm>
            <a:off x="6054725" y="213360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25623" name="Rectangle 25"/>
          <p:cNvSpPr>
            <a:spLocks noChangeArrowheads="1"/>
          </p:cNvSpPr>
          <p:nvPr/>
        </p:nvSpPr>
        <p:spPr bwMode="auto">
          <a:xfrm>
            <a:off x="6740525" y="2916238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/>
              <a:t>UVCE</a:t>
            </a:r>
          </a:p>
        </p:txBody>
      </p:sp>
      <p:sp>
        <p:nvSpPr>
          <p:cNvPr id="27" name="Flèche droite 26"/>
          <p:cNvSpPr/>
          <p:nvPr/>
        </p:nvSpPr>
        <p:spPr>
          <a:xfrm>
            <a:off x="6054725" y="2924175"/>
            <a:ext cx="647700" cy="252413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25625" name="Rectangle 27"/>
          <p:cNvSpPr>
            <a:spLocks noChangeArrowheads="1"/>
          </p:cNvSpPr>
          <p:nvPr/>
        </p:nvSpPr>
        <p:spPr bwMode="auto">
          <a:xfrm>
            <a:off x="6740525" y="3573463"/>
            <a:ext cx="8270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/>
              <a:t>UVCE</a:t>
            </a:r>
          </a:p>
        </p:txBody>
      </p:sp>
      <p:sp>
        <p:nvSpPr>
          <p:cNvPr id="29" name="Flèche droite 28"/>
          <p:cNvSpPr/>
          <p:nvPr/>
        </p:nvSpPr>
        <p:spPr>
          <a:xfrm>
            <a:off x="6054725" y="3608388"/>
            <a:ext cx="647700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25627" name="Rectangle 29"/>
          <p:cNvSpPr>
            <a:spLocks noChangeArrowheads="1"/>
          </p:cNvSpPr>
          <p:nvPr/>
        </p:nvSpPr>
        <p:spPr bwMode="auto">
          <a:xfrm>
            <a:off x="5911850" y="5519554"/>
            <a:ext cx="2520000" cy="58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600" b="1" i="0" u="none" baseline="0" dirty="0"/>
              <a:t>Zerstreuung, </a:t>
            </a:r>
            <a:r>
              <a:rPr lang="de" sz="1600" b="1" i="0" u="none" baseline="0" dirty="0" smtClean="0"/>
              <a:t>Ausbreitung</a:t>
            </a:r>
            <a:endParaRPr lang="de" altLang="fr-FR" sz="1600" b="1" dirty="0"/>
          </a:p>
        </p:txBody>
      </p:sp>
      <p:sp>
        <p:nvSpPr>
          <p:cNvPr id="31" name="Flèche droite 30"/>
          <p:cNvSpPr/>
          <p:nvPr/>
        </p:nvSpPr>
        <p:spPr>
          <a:xfrm>
            <a:off x="5191125" y="5589240"/>
            <a:ext cx="647700" cy="250825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25629" name="Rectangle 31"/>
          <p:cNvSpPr>
            <a:spLocks noChangeArrowheads="1"/>
          </p:cNvSpPr>
          <p:nvPr/>
        </p:nvSpPr>
        <p:spPr bwMode="auto">
          <a:xfrm>
            <a:off x="6309389" y="4320143"/>
            <a:ext cx="128753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/>
              <a:t>Explosion</a:t>
            </a:r>
            <a:endParaRPr lang="de" altLang="fr-FR" b="1" dirty="0"/>
          </a:p>
        </p:txBody>
      </p:sp>
      <p:sp>
        <p:nvSpPr>
          <p:cNvPr id="33" name="Flèche droite 33"/>
          <p:cNvSpPr/>
          <p:nvPr/>
        </p:nvSpPr>
        <p:spPr>
          <a:xfrm>
            <a:off x="5046663" y="4437063"/>
            <a:ext cx="1262726" cy="252412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30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FILM über die Katastrophe von Piper Alpha</a:t>
            </a:r>
            <a:endParaRPr lang="de" dirty="0"/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F523B056-1DC8-D94C-9707-F000A3D0445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14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662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969000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Connecteur droit 33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Internationale Regeln</a:t>
            </a:r>
            <a:endParaRPr lang="de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Lehren aus den Unfällen</a:t>
            </a:r>
            <a:endParaRPr lang="de" dirty="0"/>
          </a:p>
        </p:txBody>
      </p:sp>
      <p:sp>
        <p:nvSpPr>
          <p:cNvPr id="27652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73A03EC-CB12-9B42-96E9-A60C630627B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15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900" b="1" i="0" u="none" baseline="0">
                <a:solidFill>
                  <a:srgbClr val="000000"/>
                </a:solidFill>
              </a:rPr>
              <a:t>FEYZIN 1966</a:t>
            </a:r>
          </a:p>
          <a:p>
            <a:pPr algn="ctr" rtl="0"/>
            <a:r>
              <a:rPr lang="de" sz="900" b="1" i="0" u="none" baseline="0">
                <a:solidFill>
                  <a:srgbClr val="000000"/>
                </a:solidFill>
              </a:rPr>
              <a:t>18 Tote/84 Verletzte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050" b="1" i="0" u="none" baseline="0"/>
              <a:t>Sechziger Jahre</a:t>
            </a:r>
            <a:endParaRPr lang="de" sz="1050" b="1" dirty="0"/>
          </a:p>
        </p:txBody>
      </p:sp>
      <p:sp>
        <p:nvSpPr>
          <p:cNvPr id="27656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1" i="0" u="none" baseline="0"/>
              <a:t>Heute</a:t>
            </a:r>
            <a:endParaRPr lang="de" altLang="fr-FR" sz="800" b="1"/>
          </a:p>
        </p:txBody>
      </p:sp>
      <p:sp>
        <p:nvSpPr>
          <p:cNvPr id="27657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1" i="0" u="none" baseline="0"/>
              <a:t>1990</a:t>
            </a:r>
            <a:endParaRPr lang="de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de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0">
              <a:defRPr/>
            </a:pPr>
            <a:r>
              <a:rPr lang="de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de" b="1" i="0" u="none" baseline="0"/>
              <a:t>BHOPAL </a:t>
            </a:r>
            <a:r>
              <a:rPr lang="de"/>
              <a:t/>
            </a:r>
            <a:br>
              <a:rPr lang="de"/>
            </a:br>
            <a:r>
              <a:rPr lang="de" b="1" i="0" u="none" baseline="0"/>
              <a:t>1984</a:t>
            </a:r>
          </a:p>
          <a:p>
            <a:pPr rtl="0">
              <a:defRPr/>
            </a:pPr>
            <a:r>
              <a:rPr lang="de" b="1" i="0" u="none" baseline="0"/>
              <a:t>über 3500 Tote</a:t>
            </a:r>
            <a:endParaRPr lang="de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de" b="1" i="0" u="none" baseline="0"/>
              <a:t>LA MEDE</a:t>
            </a:r>
          </a:p>
          <a:p>
            <a:pPr rtl="0">
              <a:defRPr/>
            </a:pPr>
            <a:r>
              <a:rPr lang="de" b="1" i="0" u="none" baseline="0"/>
              <a:t>1992</a:t>
            </a:r>
          </a:p>
          <a:p>
            <a:pPr rtl="0">
              <a:defRPr/>
            </a:pPr>
            <a:r>
              <a:rPr lang="de" b="1" i="0" u="none" baseline="0"/>
              <a:t>6 Tote</a:t>
            </a:r>
            <a:endParaRPr lang="de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de" b="1" i="0" u="none" baseline="0"/>
              <a:t>A Z F </a:t>
            </a:r>
            <a:r>
              <a:rPr lang="de"/>
              <a:t/>
            </a:r>
            <a:br>
              <a:rPr lang="de"/>
            </a:br>
            <a:r>
              <a:rPr lang="de" b="1" i="0" u="none" baseline="0"/>
              <a:t>2001</a:t>
            </a:r>
          </a:p>
          <a:p>
            <a:pPr rtl="0">
              <a:defRPr/>
            </a:pPr>
            <a:r>
              <a:rPr lang="de" b="1" i="0" u="none" baseline="0"/>
              <a:t>30 Tote</a:t>
            </a:r>
            <a:endParaRPr lang="de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800" b="1" i="0" u="none" baseline="0" dirty="0">
                <a:solidFill>
                  <a:srgbClr val="000000"/>
                </a:solidFill>
              </a:rPr>
              <a:t>BUNCEFIELD 2005</a:t>
            </a:r>
          </a:p>
          <a:p>
            <a:pPr algn="ctr" rtl="0"/>
            <a:r>
              <a:rPr lang="de" sz="800" b="1" i="0" u="none" baseline="0" dirty="0">
                <a:solidFill>
                  <a:srgbClr val="000000"/>
                </a:solidFill>
              </a:rPr>
              <a:t>Schäden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876300" y="3459163"/>
            <a:ext cx="1814513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000" b="1" i="0" u="none" baseline="0" dirty="0"/>
              <a:t>Gesetz zu meldepflichtigen Anlagen</a:t>
            </a:r>
            <a:r>
              <a:rPr lang="de" sz="1000" b="1" dirty="0"/>
              <a:t/>
            </a:r>
            <a:br>
              <a:rPr lang="de" sz="1000" b="1" dirty="0"/>
            </a:br>
            <a:r>
              <a:rPr lang="de" sz="1000" b="1" i="0" u="none" baseline="0" dirty="0"/>
              <a:t>1976</a:t>
            </a:r>
            <a:endParaRPr lang="de" altLang="fr-FR" sz="1000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Europäische Richtlinie</a:t>
            </a:r>
          </a:p>
          <a:p>
            <a:pPr algn="ctr" rtl="0">
              <a:defRPr/>
            </a:pP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Seveso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de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de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de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de" b="1" i="0" u="none" baseline="0"/>
              <a:t>Erika</a:t>
            </a:r>
            <a:r>
              <a:rPr lang="de"/>
              <a:t/>
            </a:r>
            <a:br>
              <a:rPr lang="de"/>
            </a:br>
            <a:r>
              <a:rPr lang="de" b="1" i="0" u="none" baseline="0"/>
              <a:t>1999</a:t>
            </a:r>
            <a:endParaRPr lang="de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669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de" b="1" i="0" u="none" baseline="0"/>
              <a:t>Piper Alpha 1988</a:t>
            </a:r>
          </a:p>
          <a:p>
            <a:pPr rtl="0">
              <a:defRPr/>
            </a:pPr>
            <a:r>
              <a:rPr lang="de" b="1" i="0" u="none" baseline="0"/>
              <a:t>168 Tote</a:t>
            </a:r>
            <a:endParaRPr lang="de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27678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200" b="0" i="0" u="none" baseline="0"/>
              <a:t>Gesetzgebung </a:t>
            </a:r>
            <a:r>
              <a:rPr lang="de" sz="1200"/>
              <a:t/>
            </a:r>
            <a:br>
              <a:rPr lang="de" sz="1200"/>
            </a:br>
            <a:r>
              <a:rPr lang="de" sz="1200" b="0" i="0" u="none" baseline="0"/>
              <a:t>Frankreich / </a:t>
            </a:r>
            <a:r>
              <a:rPr lang="de" sz="1200"/>
              <a:t/>
            </a:r>
            <a:br>
              <a:rPr lang="de" sz="1200"/>
            </a:br>
            <a:r>
              <a:rPr lang="de" sz="1200" b="0" i="0" u="none" baseline="0"/>
              <a:t>Europa</a:t>
            </a:r>
          </a:p>
        </p:txBody>
      </p:sp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8005763" y="2027238"/>
            <a:ext cx="97155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800" b="1" i="0" u="none" baseline="0" dirty="0">
                <a:solidFill>
                  <a:srgbClr val="000000"/>
                </a:solidFill>
              </a:rPr>
              <a:t>MACONDO</a:t>
            </a:r>
            <a:r>
              <a:rPr lang="de" sz="800" b="1" dirty="0">
                <a:solidFill>
                  <a:srgbClr val="000000"/>
                </a:solidFill>
              </a:rPr>
              <a:t/>
            </a:r>
            <a:br>
              <a:rPr lang="de" sz="800" b="1" dirty="0">
                <a:solidFill>
                  <a:srgbClr val="000000"/>
                </a:solidFill>
              </a:rPr>
            </a:br>
            <a:r>
              <a:rPr lang="de" sz="800" b="1" i="0" u="none" baseline="0" dirty="0">
                <a:solidFill>
                  <a:srgbClr val="000000"/>
                </a:solidFill>
              </a:rPr>
              <a:t>2005</a:t>
            </a:r>
            <a:endParaRPr lang="de" altLang="fr-FR" sz="800" b="1" dirty="0">
              <a:solidFill>
                <a:srgbClr val="000000"/>
              </a:solidFill>
            </a:endParaRPr>
          </a:p>
          <a:p>
            <a:pPr algn="ctr" rtl="0"/>
            <a:r>
              <a:rPr lang="de" sz="800" b="1" i="0" u="none" baseline="0" dirty="0">
                <a:solidFill>
                  <a:srgbClr val="000000"/>
                </a:solidFill>
              </a:rPr>
              <a:t>Schäden &gt; 1G€</a:t>
            </a:r>
          </a:p>
        </p:txBody>
      </p:sp>
      <p:sp>
        <p:nvSpPr>
          <p:cNvPr id="35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cteur droit 41"/>
          <p:cNvCxnSpPr/>
          <p:nvPr/>
        </p:nvCxnSpPr>
        <p:spPr>
          <a:xfrm flipH="1">
            <a:off x="8514605" y="2533302"/>
            <a:ext cx="17836" cy="6496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à coins arrondis 81"/>
          <p:cNvSpPr/>
          <p:nvPr/>
        </p:nvSpPr>
        <p:spPr>
          <a:xfrm>
            <a:off x="5724525" y="4038600"/>
            <a:ext cx="1177925" cy="433388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Internationale Regeln</a:t>
            </a:r>
            <a:endParaRPr lang="de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3000375" y="1600200"/>
            <a:ext cx="0" cy="145573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Lehren aus den Unfällen</a:t>
            </a:r>
            <a:endParaRPr lang="de" dirty="0"/>
          </a:p>
        </p:txBody>
      </p:sp>
      <p:sp>
        <p:nvSpPr>
          <p:cNvPr id="2867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32C6EDE9-A943-2643-83CD-A0E9459D5FA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16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1474788"/>
            <a:ext cx="838200" cy="646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900" b="1" i="0" u="none" baseline="0">
                <a:solidFill>
                  <a:srgbClr val="000000"/>
                </a:solidFill>
              </a:rPr>
              <a:t>FEYZIN 1966</a:t>
            </a:r>
          </a:p>
          <a:p>
            <a:pPr algn="ctr" rtl="0"/>
            <a:r>
              <a:rPr lang="de" sz="900" b="1" i="0" u="none" baseline="0">
                <a:solidFill>
                  <a:srgbClr val="000000"/>
                </a:solidFill>
              </a:rPr>
              <a:t>18 Tote/84 Verletzte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288" y="2997200"/>
            <a:ext cx="86042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050" b="1" i="0" u="none" baseline="0"/>
              <a:t>Sechziger Jahre</a:t>
            </a:r>
            <a:endParaRPr lang="de" sz="1050" b="1" dirty="0"/>
          </a:p>
        </p:txBody>
      </p:sp>
      <p:sp>
        <p:nvSpPr>
          <p:cNvPr id="28680" name="ZoneTexte 13"/>
          <p:cNvSpPr txBox="1">
            <a:spLocks noChangeArrowheads="1"/>
          </p:cNvSpPr>
          <p:nvPr/>
        </p:nvSpPr>
        <p:spPr bwMode="auto">
          <a:xfrm>
            <a:off x="8099425" y="2997200"/>
            <a:ext cx="9366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1" i="0" u="none" baseline="0"/>
              <a:t>Heute</a:t>
            </a:r>
            <a:endParaRPr lang="de" altLang="fr-FR" sz="800" b="1"/>
          </a:p>
        </p:txBody>
      </p:sp>
      <p:sp>
        <p:nvSpPr>
          <p:cNvPr id="28681" name="ZoneTexte 14"/>
          <p:cNvSpPr txBox="1">
            <a:spLocks noChangeArrowheads="1"/>
          </p:cNvSpPr>
          <p:nvPr/>
        </p:nvSpPr>
        <p:spPr bwMode="auto">
          <a:xfrm>
            <a:off x="4787900" y="2997200"/>
            <a:ext cx="48577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1" i="0" u="none" baseline="0"/>
              <a:t>1990</a:t>
            </a:r>
            <a:endParaRPr lang="de" altLang="fr-FR" sz="800" b="1"/>
          </a:p>
        </p:txBody>
      </p:sp>
      <p:sp>
        <p:nvSpPr>
          <p:cNvPr id="18" name="ZoneTexte 17"/>
          <p:cNvSpPr txBox="1"/>
          <p:nvPr/>
        </p:nvSpPr>
        <p:spPr>
          <a:xfrm>
            <a:off x="1446213" y="912813"/>
            <a:ext cx="971550" cy="40005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de" sz="1000" b="1" i="0" u="none" baseline="0">
                <a:solidFill>
                  <a:srgbClr val="FF0000"/>
                </a:solidFill>
              </a:rPr>
              <a:t>SEVESO</a:t>
            </a:r>
          </a:p>
          <a:p>
            <a:pPr algn="ctr" rtl="0">
              <a:defRPr/>
            </a:pPr>
            <a:r>
              <a:rPr lang="de" sz="1000" b="1" i="0" u="none" baseline="0">
                <a:solidFill>
                  <a:srgbClr val="FF0000"/>
                </a:solidFill>
              </a:rPr>
              <a:t>1976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2555875" y="908050"/>
            <a:ext cx="971550" cy="708025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de" b="1" i="0" u="none" baseline="0"/>
              <a:t>BHOPAL </a:t>
            </a:r>
            <a:r>
              <a:rPr lang="de"/>
              <a:t/>
            </a:r>
            <a:br>
              <a:rPr lang="de"/>
            </a:br>
            <a:r>
              <a:rPr lang="de" b="1" i="0" u="none" baseline="0"/>
              <a:t>1984</a:t>
            </a:r>
          </a:p>
          <a:p>
            <a:pPr rtl="0">
              <a:defRPr/>
            </a:pPr>
            <a:r>
              <a:rPr lang="de" b="1" i="0" u="none" baseline="0"/>
              <a:t>über 3500 Tote</a:t>
            </a:r>
            <a:endParaRPr lang="de" dirty="0"/>
          </a:p>
        </p:txBody>
      </p:sp>
      <p:sp>
        <p:nvSpPr>
          <p:cNvPr id="22" name="ZoneTexte 21"/>
          <p:cNvSpPr txBox="1"/>
          <p:nvPr/>
        </p:nvSpPr>
        <p:spPr>
          <a:xfrm>
            <a:off x="4679950" y="1474788"/>
            <a:ext cx="971550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de" b="1" i="0" u="none" baseline="0"/>
              <a:t>LA MEDE</a:t>
            </a:r>
          </a:p>
          <a:p>
            <a:pPr rtl="0">
              <a:defRPr/>
            </a:pPr>
            <a:r>
              <a:rPr lang="de" b="1" i="0" u="none" baseline="0"/>
              <a:t>1992</a:t>
            </a:r>
          </a:p>
          <a:p>
            <a:pPr rtl="0">
              <a:defRPr/>
            </a:pPr>
            <a:r>
              <a:rPr lang="de" b="1" i="0" u="none" baseline="0"/>
              <a:t>6 Tote</a:t>
            </a:r>
            <a:endParaRPr lang="de" dirty="0"/>
          </a:p>
        </p:txBody>
      </p:sp>
      <p:sp>
        <p:nvSpPr>
          <p:cNvPr id="25" name="ZoneTexte 24"/>
          <p:cNvSpPr txBox="1"/>
          <p:nvPr/>
        </p:nvSpPr>
        <p:spPr>
          <a:xfrm>
            <a:off x="6516688" y="1474788"/>
            <a:ext cx="674687" cy="50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de" b="1" i="0" u="none" baseline="0"/>
              <a:t>A Z F </a:t>
            </a:r>
            <a:r>
              <a:rPr lang="de"/>
              <a:t/>
            </a:r>
            <a:br>
              <a:rPr lang="de"/>
            </a:br>
            <a:r>
              <a:rPr lang="de" b="1" i="0" u="none" baseline="0"/>
              <a:t>2001</a:t>
            </a:r>
          </a:p>
          <a:p>
            <a:pPr rtl="0">
              <a:defRPr/>
            </a:pPr>
            <a:r>
              <a:rPr lang="de" b="1" i="0" u="none" baseline="0"/>
              <a:t>30 Tote</a:t>
            </a:r>
            <a:endParaRPr lang="de" dirty="0"/>
          </a:p>
        </p:txBody>
      </p:sp>
      <p:sp>
        <p:nvSpPr>
          <p:cNvPr id="26" name="ZoneTexte 25"/>
          <p:cNvSpPr txBox="1"/>
          <p:nvPr/>
        </p:nvSpPr>
        <p:spPr>
          <a:xfrm>
            <a:off x="7443788" y="1474788"/>
            <a:ext cx="97155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800" b="1" i="0" u="none" baseline="0" dirty="0">
                <a:solidFill>
                  <a:srgbClr val="000000"/>
                </a:solidFill>
              </a:rPr>
              <a:t>BUNCEFIELD 2005</a:t>
            </a:r>
          </a:p>
          <a:p>
            <a:pPr algn="ctr" rtl="0"/>
            <a:r>
              <a:rPr lang="de" sz="800" b="1" i="0" u="none" baseline="0" dirty="0">
                <a:solidFill>
                  <a:srgbClr val="000000"/>
                </a:solidFill>
              </a:rPr>
              <a:t>Schäden &gt; 1G€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827088" y="3459163"/>
            <a:ext cx="1863725" cy="4667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000" b="1" i="0" u="none" baseline="0"/>
              <a:t>Gesetz zu meldepflichtigen Anlagen</a:t>
            </a:r>
            <a:r>
              <a:rPr lang="de" sz="1000" b="1"/>
              <a:t/>
            </a:r>
            <a:br>
              <a:rPr lang="de" sz="1000" b="1"/>
            </a:br>
            <a:r>
              <a:rPr lang="de" sz="1000" b="1" i="0" u="none" baseline="0"/>
              <a:t>1976</a:t>
            </a:r>
            <a:endParaRPr lang="de" altLang="fr-FR" sz="1000"/>
          </a:p>
        </p:txBody>
      </p:sp>
      <p:sp>
        <p:nvSpPr>
          <p:cNvPr id="37" name="Rectangle à coins arrondis 36"/>
          <p:cNvSpPr/>
          <p:nvPr/>
        </p:nvSpPr>
        <p:spPr>
          <a:xfrm>
            <a:off x="2794000" y="3476625"/>
            <a:ext cx="1439863" cy="431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Europäische Richtlinie</a:t>
            </a:r>
          </a:p>
          <a:p>
            <a:pPr algn="ctr" rtl="0">
              <a:defRPr/>
            </a:pP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Seveso I,1982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5132388" y="3475038"/>
            <a:ext cx="935037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Seveso II</a:t>
            </a:r>
            <a:r>
              <a:rPr lang="de" sz="1000" b="1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de" sz="1000" b="1">
                <a:solidFill>
                  <a:schemeClr val="tx1"/>
                </a:solidFill>
                <a:cs typeface="Arial" pitchFamily="34" charset="0"/>
              </a:rPr>
            </a:b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1996</a:t>
            </a:r>
            <a:endParaRPr lang="de" sz="10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7881938" y="3475038"/>
            <a:ext cx="1027112" cy="43338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1000" b="1" i="0" u="none" baseline="0">
                <a:solidFill>
                  <a:schemeClr val="tx1"/>
                </a:solidFill>
                <a:cs typeface="Arial" pitchFamily="34" charset="0"/>
              </a:rPr>
              <a:t>Seveso III 2015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5851525" y="1474788"/>
            <a:ext cx="649288" cy="36988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"/>
            </a:defPPr>
            <a:lvl1pPr algn="ctr">
              <a:defRPr sz="900" b="1"/>
            </a:lvl1pPr>
          </a:lstStyle>
          <a:p>
            <a:pPr rtl="0">
              <a:defRPr/>
            </a:pPr>
            <a:r>
              <a:rPr lang="de" b="1" i="0" u="none" baseline="0"/>
              <a:t>Erika</a:t>
            </a:r>
            <a:r>
              <a:rPr lang="de"/>
              <a:t/>
            </a:r>
            <a:br>
              <a:rPr lang="de"/>
            </a:br>
            <a:r>
              <a:rPr lang="de" b="1" i="0" u="none" baseline="0"/>
              <a:t>1999</a:t>
            </a:r>
            <a:endParaRPr lang="de" dirty="0"/>
          </a:p>
        </p:txBody>
      </p:sp>
      <p:cxnSp>
        <p:nvCxnSpPr>
          <p:cNvPr id="58" name="Connecteur droit 57"/>
          <p:cNvCxnSpPr/>
          <p:nvPr/>
        </p:nvCxnSpPr>
        <p:spPr>
          <a:xfrm flipH="1">
            <a:off x="827088" y="2120900"/>
            <a:ext cx="0" cy="8763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175" y="17002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Connecteur droit 60"/>
          <p:cNvCxnSpPr/>
          <p:nvPr/>
        </p:nvCxnSpPr>
        <p:spPr>
          <a:xfrm>
            <a:off x="1919288" y="1312863"/>
            <a:ext cx="0" cy="1743075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ZoneTexte 64"/>
          <p:cNvSpPr txBox="1"/>
          <p:nvPr/>
        </p:nvSpPr>
        <p:spPr>
          <a:xfrm>
            <a:off x="3541713" y="915988"/>
            <a:ext cx="973137" cy="554037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de"/>
            </a:defPPr>
            <a:lvl1pPr algn="ctr">
              <a:defRPr sz="1000" b="1">
                <a:solidFill>
                  <a:srgbClr val="FF0000"/>
                </a:solidFill>
              </a:defRPr>
            </a:lvl1pPr>
          </a:lstStyle>
          <a:p>
            <a:pPr rtl="0">
              <a:defRPr/>
            </a:pPr>
            <a:r>
              <a:rPr lang="de" b="1" i="0" u="none" baseline="0"/>
              <a:t>Piper Alpha 1988</a:t>
            </a:r>
          </a:p>
          <a:p>
            <a:pPr rtl="0">
              <a:defRPr/>
            </a:pPr>
            <a:r>
              <a:rPr lang="de" b="1" i="0" u="none" baseline="0"/>
              <a:t>168 Tote</a:t>
            </a:r>
            <a:endParaRPr lang="de" dirty="0"/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5178425" y="1990725"/>
            <a:ext cx="0" cy="1073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184900" y="1830388"/>
            <a:ext cx="0" cy="13525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6875463" y="1982788"/>
            <a:ext cx="0" cy="1200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>
            <a:off x="7926388" y="1990725"/>
            <a:ext cx="0" cy="1198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995738" y="1493838"/>
            <a:ext cx="0" cy="15748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Flèche droite 2"/>
          <p:cNvSpPr/>
          <p:nvPr/>
        </p:nvSpPr>
        <p:spPr>
          <a:xfrm>
            <a:off x="457200" y="2924175"/>
            <a:ext cx="8543925" cy="3968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28702" name="ZoneTexte 77"/>
          <p:cNvSpPr txBox="1">
            <a:spLocks noChangeArrowheads="1"/>
          </p:cNvSpPr>
          <p:nvPr/>
        </p:nvSpPr>
        <p:spPr bwMode="auto">
          <a:xfrm rot="-5400000">
            <a:off x="-122237" y="3562350"/>
            <a:ext cx="958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200" b="0" i="0" u="none" baseline="0"/>
              <a:t>Gesetzgebung </a:t>
            </a:r>
            <a:r>
              <a:rPr lang="de" sz="1200"/>
              <a:t/>
            </a:r>
            <a:br>
              <a:rPr lang="de" sz="1200"/>
            </a:br>
            <a:r>
              <a:rPr lang="de" sz="1200" b="0" i="0" u="none" baseline="0"/>
              <a:t>Frankreich / </a:t>
            </a:r>
            <a:r>
              <a:rPr lang="de" sz="1200"/>
              <a:t/>
            </a:r>
            <a:br>
              <a:rPr lang="de" sz="1200"/>
            </a:br>
            <a:r>
              <a:rPr lang="de" sz="1200" b="0" i="0" u="none" baseline="0"/>
              <a:t>Europa</a:t>
            </a:r>
          </a:p>
        </p:txBody>
      </p:sp>
      <p:pic>
        <p:nvPicPr>
          <p:cNvPr id="28703" name="Image 10" descr="TOTAL_AD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268" b="8759"/>
          <a:stretch>
            <a:fillRect/>
          </a:stretch>
        </p:blipFill>
        <p:spPr bwMode="auto">
          <a:xfrm>
            <a:off x="34925" y="523081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lèche droite rayée 79"/>
          <p:cNvSpPr/>
          <p:nvPr/>
        </p:nvSpPr>
        <p:spPr>
          <a:xfrm>
            <a:off x="5599113" y="4703763"/>
            <a:ext cx="3436937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800" b="0" i="0" u="none" baseline="0">
                <a:solidFill>
                  <a:schemeClr val="tx1"/>
                </a:solidFill>
              </a:rPr>
              <a:t>Sicherheitsrichtlinien für das Ingenieurwesen, Design</a:t>
            </a: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41" t="44789" r="78906" b="46661"/>
          <a:stretch>
            <a:fillRect/>
          </a:stretch>
        </p:blipFill>
        <p:spPr bwMode="auto">
          <a:xfrm>
            <a:off x="4914900" y="4695825"/>
            <a:ext cx="6492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lèche droite rayée 85"/>
          <p:cNvSpPr/>
          <p:nvPr/>
        </p:nvSpPr>
        <p:spPr>
          <a:xfrm>
            <a:off x="6319838" y="5095875"/>
            <a:ext cx="2716212" cy="368300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800" b="0" i="0" u="none" baseline="0">
                <a:solidFill>
                  <a:schemeClr val="tx1"/>
                </a:solidFill>
              </a:rPr>
              <a:t>Ein HSE-Managementsystem</a:t>
            </a:r>
          </a:p>
        </p:txBody>
      </p:sp>
      <p:pic>
        <p:nvPicPr>
          <p:cNvPr id="28707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81"/>
          <a:stretch>
            <a:fillRect/>
          </a:stretch>
        </p:blipFill>
        <p:spPr bwMode="auto">
          <a:xfrm>
            <a:off x="5651500" y="4992688"/>
            <a:ext cx="600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cteur droit 92"/>
          <p:cNvCxnSpPr/>
          <p:nvPr/>
        </p:nvCxnSpPr>
        <p:spPr>
          <a:xfrm>
            <a:off x="804863" y="4581525"/>
            <a:ext cx="810418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Flèche droite rayée 93"/>
          <p:cNvSpPr/>
          <p:nvPr/>
        </p:nvSpPr>
        <p:spPr>
          <a:xfrm>
            <a:off x="6902450" y="5565775"/>
            <a:ext cx="21336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700" b="0" i="0" u="none" baseline="0" dirty="0">
                <a:solidFill>
                  <a:schemeClr val="tx1"/>
                </a:solidFill>
              </a:rPr>
              <a:t>Kampagnen zum Sicherheitsverhalten / HSE-Verhalten</a:t>
            </a:r>
          </a:p>
        </p:txBody>
      </p:sp>
      <p:pic>
        <p:nvPicPr>
          <p:cNvPr id="28710" name="Picture 15" descr="Image-1-dans-Règles-d'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338" y="5702300"/>
            <a:ext cx="138112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77" t="1859" r="2522" b="81279"/>
          <a:stretch>
            <a:fillRect/>
          </a:stretch>
        </p:blipFill>
        <p:spPr bwMode="auto">
          <a:xfrm>
            <a:off x="5091113" y="5576888"/>
            <a:ext cx="4048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Flèche droite rayée 97"/>
          <p:cNvSpPr/>
          <p:nvPr/>
        </p:nvSpPr>
        <p:spPr>
          <a:xfrm>
            <a:off x="6203950" y="5949950"/>
            <a:ext cx="2832100" cy="366713"/>
          </a:xfrm>
          <a:prstGeom prst="stripedRightArrow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700" b="0" i="0" u="none" baseline="0" dirty="0">
                <a:solidFill>
                  <a:schemeClr val="tx1"/>
                </a:solidFill>
              </a:rPr>
              <a:t>Feedback/Erfahrungsaustausch und Entwicklung der Regeln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005763" y="2027238"/>
            <a:ext cx="971550" cy="46166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800" b="1" i="0" u="none" baseline="0" dirty="0">
                <a:solidFill>
                  <a:srgbClr val="000000"/>
                </a:solidFill>
              </a:rPr>
              <a:t>MACONDO</a:t>
            </a:r>
            <a:r>
              <a:rPr lang="de" sz="800" b="1" dirty="0">
                <a:solidFill>
                  <a:srgbClr val="000000"/>
                </a:solidFill>
              </a:rPr>
              <a:t/>
            </a:r>
            <a:br>
              <a:rPr lang="de" sz="800" b="1" dirty="0">
                <a:solidFill>
                  <a:srgbClr val="000000"/>
                </a:solidFill>
              </a:rPr>
            </a:br>
            <a:r>
              <a:rPr lang="de" sz="800" b="1" i="0" u="none" baseline="0" dirty="0">
                <a:solidFill>
                  <a:srgbClr val="000000"/>
                </a:solidFill>
              </a:rPr>
              <a:t>2005</a:t>
            </a:r>
            <a:endParaRPr lang="de" altLang="fr-FR" sz="800" b="1" dirty="0">
              <a:solidFill>
                <a:srgbClr val="000000"/>
              </a:solidFill>
            </a:endParaRPr>
          </a:p>
          <a:p>
            <a:pPr algn="ctr" rtl="0"/>
            <a:r>
              <a:rPr lang="de" sz="800" b="1" i="0" u="none" baseline="0" dirty="0">
                <a:solidFill>
                  <a:srgbClr val="000000"/>
                </a:solidFill>
              </a:rPr>
              <a:t>Schäden &gt; 1G€</a:t>
            </a:r>
          </a:p>
        </p:txBody>
      </p:sp>
      <p:sp>
        <p:nvSpPr>
          <p:cNvPr id="44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Konzentration auf HIPO bei schweren Unfällen</a:t>
            </a:r>
            <a:endParaRPr lang="de" dirty="0"/>
          </a:p>
        </p:txBody>
      </p:sp>
      <p:sp>
        <p:nvSpPr>
          <p:cNvPr id="2969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de" b="0" i="0" u="none" baseline="0">
                <a:cs typeface="Arial" charset="0"/>
              </a:rPr>
              <a:t>Vorfälle mit hohem Potenzial in Bezug auf die Folgen (HIPO = HIgh POtenzial) sind Vorläufer von technologischen Unfällen.</a:t>
            </a:r>
          </a:p>
          <a:p>
            <a:pPr algn="just" rtl="0"/>
            <a:endParaRPr lang="de" altLang="fr-FR" smtClean="0">
              <a:cs typeface="Arial" charset="0"/>
            </a:endParaRPr>
          </a:p>
          <a:p>
            <a:pPr algn="just" rtl="0"/>
            <a:r>
              <a:rPr lang="de" b="0" i="0" u="none" baseline="0">
                <a:cs typeface="Arial" charset="0"/>
              </a:rPr>
              <a:t>Das TRIR misst die Unfallhäufigkeit.</a:t>
            </a:r>
          </a:p>
          <a:p>
            <a:pPr algn="just" rtl="0"/>
            <a:endParaRPr lang="de" altLang="fr-FR" dirty="0">
              <a:cs typeface="Arial" charset="0"/>
            </a:endParaRPr>
          </a:p>
          <a:p>
            <a:pPr algn="just" rtl="0"/>
            <a:r>
              <a:rPr lang="de" b="0" i="0" u="none" baseline="0">
                <a:cs typeface="Arial" charset="0"/>
              </a:rPr>
              <a:t>Das TRIR ermöglicht es nicht, tödliche Unfälle und die schwere Unfälle zu antizipieren.</a:t>
            </a:r>
          </a:p>
          <a:p>
            <a:pPr algn="just" rtl="0"/>
            <a:endParaRPr lang="de" altLang="fr-FR" dirty="0">
              <a:cs typeface="Arial" charset="0"/>
            </a:endParaRPr>
          </a:p>
          <a:p>
            <a:pPr algn="just" rtl="0"/>
            <a:endParaRPr lang="de" altLang="fr-FR" dirty="0">
              <a:cs typeface="Arial" charset="0"/>
            </a:endParaRPr>
          </a:p>
        </p:txBody>
      </p:sp>
      <p:sp>
        <p:nvSpPr>
          <p:cNvPr id="29699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9ADAF3-0ABA-6640-84E0-71F3ECA537D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17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66692" y="6576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" dirty="0"/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de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ea typeface="+mj-ea"/>
              </a:rPr>
              <a:t>Technologische Risiken, schwere Unfälle</a:t>
            </a:r>
            <a:endParaRPr lang="de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de" b="0" i="0" u="none" baseline="0">
                <a:cs typeface="Arial" charset="0"/>
              </a:rPr>
              <a:t>H3SE-Integrationskit</a:t>
            </a:r>
          </a:p>
          <a:p>
            <a:pPr algn="l" rtl="0" eaLnBrk="1" hangingPunct="1"/>
            <a:r>
              <a:rPr lang="de" b="0" i="0" u="none" baseline="0">
                <a:cs typeface="Arial" charset="0"/>
              </a:rPr>
              <a:t>Modul TCG 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Ziele des Moduls</a:t>
            </a:r>
            <a:endParaRPr lang="de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5A7D1-9B5E-FC4D-BF3E-22135358341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3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4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Font typeface="Lucida Grande" charset="0"/>
              <a:buNone/>
              <a:defRPr/>
            </a:pPr>
            <a:r>
              <a:rPr lang="de" b="0" i="0" u="none" baseline="0">
                <a:cs typeface="Arial" charset="0"/>
              </a:rPr>
              <a:t>Am Ende dieses Moduls:</a:t>
            </a:r>
            <a:endParaRPr lang="de" altLang="fr-FR" dirty="0">
              <a:cs typeface="Arial" charset="0"/>
            </a:endParaRPr>
          </a:p>
          <a:p>
            <a:pPr algn="l" rtl="0">
              <a:spcAft>
                <a:spcPts val="1500"/>
              </a:spcAft>
              <a:defRPr/>
            </a:pPr>
            <a:r>
              <a:rPr lang="de" b="0" i="0" u="none" baseline="0"/>
              <a:t>Wissen Sie, was das technologische Risiko darstellt.</a:t>
            </a:r>
          </a:p>
          <a:p>
            <a:pPr algn="l" rtl="0">
              <a:spcAft>
                <a:spcPts val="1500"/>
              </a:spcAft>
              <a:defRPr/>
            </a:pPr>
            <a:r>
              <a:rPr lang="de" b="0" i="0" u="none" baseline="0"/>
              <a:t>Kennen Sie die wichtigste Unfallursachenforschung der Total-Gruppe und des Ölsektors. </a:t>
            </a:r>
          </a:p>
          <a:p>
            <a:pPr algn="l" rtl="0">
              <a:spcAft>
                <a:spcPts val="1500"/>
              </a:spcAft>
              <a:defRPr/>
            </a:pPr>
            <a:r>
              <a:rPr lang="de" b="0" i="0" u="none" baseline="0"/>
              <a:t>Haben Sie verstanden, dass die Industrie (und die Total-Gruppe) Lehren aus schweren Unfällen gezogen hat.</a:t>
            </a:r>
          </a:p>
          <a:p>
            <a:pPr algn="l" rtl="0">
              <a:spcAft>
                <a:spcPts val="1500"/>
              </a:spcAft>
              <a:defRPr/>
            </a:pPr>
            <a:r>
              <a:rPr lang="de" b="0" i="0" u="none" baseline="0"/>
              <a:t>Haben Sie verstanden, dass das technologisches Risiko und Risiko am Arbeitsplatz nicht direkt in Verbindung miteinander stehen.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Welche Folgen sind möglich?</a:t>
            </a:r>
            <a:endParaRPr lang="de" dirty="0"/>
          </a:p>
        </p:txBody>
      </p:sp>
      <p:sp>
        <p:nvSpPr>
          <p:cNvPr id="1638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A5A0B47B-32DD-D84B-ADCA-DB135AB203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4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789811"/>
              </p:ext>
            </p:extLst>
          </p:nvPr>
        </p:nvGraphicFramePr>
        <p:xfrm>
          <a:off x="1403350" y="1989138"/>
          <a:ext cx="6096000" cy="3137535"/>
        </p:xfrm>
        <a:graphic>
          <a:graphicData uri="http://schemas.openxmlformats.org/drawingml/2006/table">
            <a:tbl>
              <a:tblPr/>
              <a:tblGrid>
                <a:gridCol w="3767138"/>
                <a:gridCol w="2328862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Unfall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Folgen?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Ölpest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Ein Auto kommt von der Straße ab und macht 4 Fässer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Fall einer Person von einem Gerüst</a:t>
                      </a:r>
                      <a:endParaRPr kumimoji="0" lang="de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Explosion einer Gasleitung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Brand eines Lagerungbehälters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DED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Sturz auf einer Treppe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FF6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496000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b="1" i="0" u="none" cap="none" baseline="0" dirty="0">
                <a:cs typeface="Arial" charset="0"/>
              </a:rPr>
              <a:t>TECHNOLOGISCHES RISIKO/SICHERHEIT AM ARBEITSPLATZ</a:t>
            </a:r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de" b="0" i="0" u="none" baseline="0">
                <a:cs typeface="Arial" charset="0"/>
              </a:rPr>
              <a:t>Der Unterschied: Schweregrad und Wahrscheinlichkeit</a:t>
            </a:r>
          </a:p>
          <a:p>
            <a:pPr algn="l" rtl="0"/>
            <a:r>
              <a:rPr lang="de" b="0" i="0" u="none" baseline="0">
                <a:cs typeface="Arial" charset="0"/>
              </a:rPr>
              <a:t>Technologisches Risiko: </a:t>
            </a:r>
          </a:p>
          <a:p>
            <a:pPr lvl="1" algn="l" rtl="0"/>
            <a:r>
              <a:rPr lang="de" b="0" i="0" u="none" baseline="0">
                <a:cs typeface="Arial" charset="0"/>
              </a:rPr>
              <a:t>Hoher Schweregrad (verheerende Folgen)</a:t>
            </a:r>
          </a:p>
          <a:p>
            <a:pPr lvl="1" algn="l" rtl="0"/>
            <a:r>
              <a:rPr lang="de" b="0" i="0" u="none" baseline="0">
                <a:cs typeface="Arial" charset="0"/>
              </a:rPr>
              <a:t>Geringe Wahrscheinlichkeit (selten)</a:t>
            </a:r>
          </a:p>
          <a:p>
            <a:pPr algn="l" rtl="0"/>
            <a:r>
              <a:rPr lang="de" b="0" i="0" u="none" baseline="0">
                <a:cs typeface="Arial" charset="0"/>
              </a:rPr>
              <a:t>Risiko/Sicherheit am Arbeitsplatz</a:t>
            </a:r>
          </a:p>
          <a:p>
            <a:pPr lvl="1" algn="l" rtl="0"/>
            <a:r>
              <a:rPr lang="de" b="0" i="0" u="none" baseline="0">
                <a:cs typeface="Arial" charset="0"/>
              </a:rPr>
              <a:t>Mäßiger Schweregrad</a:t>
            </a:r>
          </a:p>
          <a:p>
            <a:pPr lvl="1" algn="l" rtl="0"/>
            <a:r>
              <a:rPr lang="de" b="0" i="0" u="none" baseline="0">
                <a:cs typeface="Arial" charset="0"/>
              </a:rPr>
              <a:t>Häufig, möglich…</a:t>
            </a:r>
            <a:endParaRPr lang="de" altLang="fr-FR">
              <a:cs typeface="Arial" charset="0"/>
            </a:endParaRPr>
          </a:p>
          <a:p>
            <a:endParaRPr lang="de" altLang="fr-FR">
              <a:cs typeface="Arial" charset="0"/>
            </a:endParaRP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78F7ED2-E371-4346-B720-AD64D49B6ED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5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2" name="Picture 4" descr="17X27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38" y="3937000"/>
            <a:ext cx="1995487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001"/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2113" y="3827463"/>
            <a:ext cx="1776412" cy="24622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 rot="1640812">
            <a:off x="2390775" y="5114925"/>
            <a:ext cx="4330700" cy="320675"/>
          </a:xfrm>
          <a:prstGeom prst="rightArrow">
            <a:avLst>
              <a:gd name="adj1" fmla="val 50000"/>
              <a:gd name="adj2" fmla="val 337624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de" altLang="fr-FR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-1989205">
            <a:off x="2546350" y="4899025"/>
            <a:ext cx="4068763" cy="320675"/>
          </a:xfrm>
          <a:prstGeom prst="rightArrow">
            <a:avLst>
              <a:gd name="adj1" fmla="val 50000"/>
              <a:gd name="adj2" fmla="val 317203"/>
            </a:avLst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de" altLang="fr-FR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1637241">
            <a:off x="2441636" y="4288522"/>
            <a:ext cx="226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de" b="1" i="0" u="none" baseline="0" dirty="0"/>
              <a:t>Wahrscheinlichkeit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 rot="-2040877">
            <a:off x="2519752" y="5376847"/>
            <a:ext cx="162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de" b="1" i="0" u="none" baseline="0" dirty="0"/>
              <a:t>Schweregrad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FILM: Industriekatastrophen (verbunden mit technologischen Risiken)</a:t>
            </a:r>
            <a:endParaRPr lang="de" dirty="0"/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F02175A-9310-1D45-9177-EE963B2EE0B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6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8435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6888"/>
            <a:ext cx="6732588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Gefährliche Phänomene</a:t>
            </a:r>
            <a:endParaRPr lang="de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AEF9649-1463-4940-9807-0850A5A8BAA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7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59" name="ZoneTexte 5"/>
          <p:cNvSpPr txBox="1">
            <a:spLocks noChangeArrowheads="1"/>
          </p:cNvSpPr>
          <p:nvPr/>
        </p:nvSpPr>
        <p:spPr bwMode="auto">
          <a:xfrm>
            <a:off x="1547813" y="1484313"/>
            <a:ext cx="1871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0" i="0" u="none" baseline="0" dirty="0"/>
              <a:t>     </a:t>
            </a:r>
            <a:r>
              <a:rPr lang="de" b="1" i="0" u="none" baseline="0" dirty="0">
                <a:solidFill>
                  <a:srgbClr val="00B0F0"/>
                </a:solidFill>
              </a:rPr>
              <a:t>FLUSS                                                                   </a:t>
            </a:r>
          </a:p>
          <a:p>
            <a:pPr algn="l" rtl="0"/>
            <a:r>
              <a:rPr lang="de" b="1" i="0" u="none" baseline="0" dirty="0">
                <a:solidFill>
                  <a:srgbClr val="00B0F0"/>
                </a:solidFill>
              </a:rPr>
              <a:t>WÄRME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813" y="1052513"/>
            <a:ext cx="4752975" cy="3132137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2500" y="2636838"/>
            <a:ext cx="4895850" cy="205263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43663" y="3271838"/>
            <a:ext cx="18653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b="1" i="0" u="none" baseline="0">
                <a:solidFill>
                  <a:schemeClr val="accent6">
                    <a:lumMod val="75000"/>
                  </a:schemeClr>
                </a:solidFill>
              </a:rPr>
              <a:t>ÜBERDRUCK</a:t>
            </a:r>
          </a:p>
        </p:txBody>
      </p:sp>
      <p:sp>
        <p:nvSpPr>
          <p:cNvPr id="19463" name="ZoneTexte 9"/>
          <p:cNvSpPr txBox="1">
            <a:spLocks noChangeArrowheads="1"/>
          </p:cNvSpPr>
          <p:nvPr/>
        </p:nvSpPr>
        <p:spPr bwMode="auto">
          <a:xfrm>
            <a:off x="827088" y="5038725"/>
            <a:ext cx="5040312" cy="92233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de" altLang="fr-FR" b="1">
              <a:solidFill>
                <a:srgbClr val="00B050"/>
              </a:solidFill>
            </a:endParaRPr>
          </a:p>
          <a:p>
            <a:pPr algn="l" rtl="0"/>
            <a:r>
              <a:rPr lang="de" b="1" i="0" u="none" baseline="0">
                <a:solidFill>
                  <a:srgbClr val="00B050"/>
                </a:solidFill>
              </a:rPr>
              <a:t>UMWELTVERSCHMUTZUNG</a:t>
            </a:r>
          </a:p>
          <a:p>
            <a:endParaRPr lang="de" altLang="fr-FR" b="1">
              <a:solidFill>
                <a:srgbClr val="00B050"/>
              </a:solidFill>
            </a:endParaRPr>
          </a:p>
        </p:txBody>
      </p:sp>
      <p:sp>
        <p:nvSpPr>
          <p:cNvPr id="19464" name="ZoneTexte 10"/>
          <p:cNvSpPr txBox="1">
            <a:spLocks noChangeArrowheads="1"/>
          </p:cNvSpPr>
          <p:nvPr/>
        </p:nvSpPr>
        <p:spPr bwMode="auto">
          <a:xfrm>
            <a:off x="4140200" y="4894263"/>
            <a:ext cx="3960813" cy="118745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de" altLang="fr-FR"/>
          </a:p>
        </p:txBody>
      </p:sp>
      <p:sp>
        <p:nvSpPr>
          <p:cNvPr id="19465" name="ZoneTexte 11"/>
          <p:cNvSpPr txBox="1">
            <a:spLocks noChangeArrowheads="1"/>
          </p:cNvSpPr>
          <p:nvPr/>
        </p:nvSpPr>
        <p:spPr bwMode="auto">
          <a:xfrm>
            <a:off x="6011863" y="5254625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srgbClr val="C00000"/>
                </a:solidFill>
              </a:rPr>
              <a:t>GIFTIGKEIT</a:t>
            </a:r>
          </a:p>
        </p:txBody>
      </p:sp>
      <p:sp>
        <p:nvSpPr>
          <p:cNvPr id="12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Gefährliche Phänomene</a:t>
            </a:r>
            <a:endParaRPr lang="de" dirty="0"/>
          </a:p>
        </p:txBody>
      </p:sp>
      <p:sp>
        <p:nvSpPr>
          <p:cNvPr id="20482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95FBDA2-15DC-294A-8AAA-77A49D4D210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8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87338" y="3411538"/>
            <a:ext cx="4788718" cy="232171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Entweichen brennbarer Stoffe und Entzündung.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  <a:defRPr/>
            </a:pPr>
            <a:r>
              <a:rPr lang="de" sz="2000" b="1" i="0" u="none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Entzündung eines Tanks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791921" y="1052736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28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FLÜSSIGKEITSBRAND</a:t>
            </a:r>
          </a:p>
          <a:p>
            <a:pPr algn="ctr" rtl="0">
              <a:defRPr/>
            </a:pPr>
            <a:r>
              <a:rPr lang="de" sz="2800" b="0" i="0" u="none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Behälterbrand</a:t>
            </a:r>
            <a:endParaRPr lang="d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Image 9" descr="explor4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592" y="3037318"/>
            <a:ext cx="3518891" cy="2639169"/>
          </a:xfrm>
          <a:prstGeom prst="rect">
            <a:avLst/>
          </a:prstGeom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Gefährliche Phänomene</a:t>
            </a:r>
            <a:endParaRPr lang="de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BE0FE11-89AB-1D44-B9E3-166F54C9BA6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9</a:t>
            </a:fld>
            <a:endParaRPr lang="de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267744" y="1068263"/>
            <a:ext cx="4390802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de" sz="4000" b="0" i="0" u="none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ÜBERKOCHEN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6513" y="3068638"/>
            <a:ext cx="5759450" cy="2268537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>
              <a:buFont typeface="Wingdings" charset="2"/>
              <a:buChar char="§"/>
            </a:pPr>
            <a:endParaRPr lang="de" altLang="fr-FR" sz="2000" b="1" dirty="0">
              <a:solidFill>
                <a:schemeClr val="bg1"/>
              </a:solidFill>
            </a:endParaRP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de" sz="2000" b="1" i="0" u="none" baseline="0">
                <a:solidFill>
                  <a:schemeClr val="bg1"/>
                </a:solidFill>
              </a:rPr>
              <a:t>Entzündung eines Kohlenwasserstoffbehälters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de" sz="2000" b="1" i="0" u="none" baseline="0">
                <a:solidFill>
                  <a:schemeClr val="bg1"/>
                </a:solidFill>
              </a:rPr>
              <a:t>Sinken des Pegels im Behälter</a:t>
            </a:r>
          </a:p>
          <a:p>
            <a:pPr marL="177800" indent="-166688" algn="l" rtl="0">
              <a:spcAft>
                <a:spcPts val="1200"/>
              </a:spcAft>
              <a:buFont typeface="Wingdings" charset="2"/>
              <a:buChar char="§"/>
            </a:pPr>
            <a:r>
              <a:rPr lang="de" sz="2000" b="1" i="0" u="none" baseline="0">
                <a:solidFill>
                  <a:schemeClr val="bg1"/>
                </a:solidFill>
              </a:rPr>
              <a:t>Explosive Verdampfung von Wasser am Grund des Behälters</a:t>
            </a:r>
          </a:p>
          <a:p>
            <a:pPr algn="ctr" rtl="0"/>
            <a:endParaRPr lang="de" alt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2" cstate="email"/>
          <a:srcRect t="34178" r="3183" b="34508"/>
          <a:stretch/>
        </p:blipFill>
        <p:spPr bwMode="auto">
          <a:xfrm>
            <a:off x="5795963" y="3015196"/>
            <a:ext cx="3131601" cy="228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5288" y="6453188"/>
            <a:ext cx="6635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sz="1000" b="0" i="0" u="none" baseline="0" dirty="0"/>
              <a:t>H3SE-Integrationskit – TCG 2.2 – Technologische Risiken/schwere Unfälle – V2</a:t>
            </a:r>
            <a:endParaRPr lang="de" alt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EN-dark red templat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N PPT DARK RED LOGO.pptx" id="{34FDB752-F90B-4A83-A6C4-9F21502A314C}" vid="{6DFEEC28-5B39-4E16-BB71-270AB66A25A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TOTAL-EN-dark red template</Template>
  <TotalTime>59</TotalTime>
  <Words>650</Words>
  <Application>Microsoft Office PowerPoint</Application>
  <PresentationFormat>Affichage à l'écran (4:3)</PresentationFormat>
  <Paragraphs>208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TOTAL-EN-dark red template</vt:lpstr>
      <vt:lpstr>Technological risks, Major Incidents</vt:lpstr>
      <vt:lpstr>Technologische Risiken, schwere Unfälle</vt:lpstr>
      <vt:lpstr>Ziele des Moduls</vt:lpstr>
      <vt:lpstr>Welche Folgen sind möglich?</vt:lpstr>
      <vt:lpstr>TECHNOLOGISCHES RISIKO/SICHERHEIT AM ARBEITSPLATZ</vt:lpstr>
      <vt:lpstr>FILM: Industriekatastrophen (verbunden mit technologischen Risiken)</vt:lpstr>
      <vt:lpstr>Gefährliche Phänomene</vt:lpstr>
      <vt:lpstr>Gefährliche Phänomene</vt:lpstr>
      <vt:lpstr>Gefährliche Phänomene</vt:lpstr>
      <vt:lpstr>Gefährliche Phänomene</vt:lpstr>
      <vt:lpstr>Gefährliche Phänomene</vt:lpstr>
      <vt:lpstr>Gefährliche Phänomene</vt:lpstr>
      <vt:lpstr>Gefährliche Phänomene</vt:lpstr>
      <vt:lpstr>FILM über die Katastrophe von Piper Alpha</vt:lpstr>
      <vt:lpstr>Lehren aus den Unfällen</vt:lpstr>
      <vt:lpstr>Lehren aus den Unfällen</vt:lpstr>
      <vt:lpstr>Konzentration auf HIPO bei schweren Unfällen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Technologische Risiken, schwere Unfälle</dc:title>
  <dc:creator>J0489914</dc:creator>
  <cp:lastModifiedBy>J0489914</cp:lastModifiedBy>
  <cp:revision>6</cp:revision>
  <dcterms:created xsi:type="dcterms:W3CDTF">2017-09-29T09:03:23Z</dcterms:created>
  <dcterms:modified xsi:type="dcterms:W3CDTF">2017-09-29T10:02:30Z</dcterms:modified>
</cp:coreProperties>
</file>