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22/09/2017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22/09/2017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 algn="l" rtl="0"/>
              <a:t>2</a:t>
            </a:fld>
            <a:endParaRPr lang="en" altLang="fr-FR"/>
          </a:p>
        </p:txBody>
      </p:sp>
    </p:spTree>
    <p:extLst>
      <p:ext uri="{BB962C8B-B14F-4D97-AF65-F5344CB8AC3E}">
        <p14:creationId xmlns:p14="http://schemas.microsoft.com/office/powerpoint/2010/main" xmlns="" val="77089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 algn="l" rtl="0"/>
              <a:t>16</a:t>
            </a:fld>
            <a:endParaRPr lang="en" altLang="fr-FR"/>
          </a:p>
        </p:txBody>
      </p:sp>
    </p:spTree>
    <p:extLst>
      <p:ext uri="{BB962C8B-B14F-4D97-AF65-F5344CB8AC3E}">
        <p14:creationId xmlns:p14="http://schemas.microsoft.com/office/powerpoint/2010/main" xmlns="" val="213885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" b="1" i="0" u="none" baseline="0">
                <a:ea typeface="+mj-ea"/>
              </a:rPr>
              <a:t>Technological risks, Major Incidents</a:t>
            </a:r>
            <a:endParaRPr lang="e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en" dirty="0" smtClean="0">
                <a:cs typeface="Arial" pitchFamily="34" charset="0"/>
              </a:rPr>
              <a:t>Safety Training for New Recruits</a:t>
            </a:r>
          </a:p>
          <a:p>
            <a:pPr algn="l" rtl="0" eaLnBrk="1" hangingPunct="1"/>
            <a:r>
              <a:rPr lang="en" b="0" i="0" u="none" baseline="0" dirty="0" smtClean="0">
                <a:cs typeface="Arial" charset="0"/>
              </a:rPr>
              <a:t>Module </a:t>
            </a:r>
            <a:r>
              <a:rPr lang="en" b="0" i="0" u="none" baseline="0" dirty="0">
                <a:cs typeface="Arial" charset="0"/>
              </a:rPr>
              <a:t>TCG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Dangerous phenomena</a:t>
            </a:r>
            <a:endParaRPr lang="en" dirty="0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46885D-48B3-3248-8D33-235E3A57509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10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00EA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24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DISPERSION/SPILLAGE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827" y="3460404"/>
            <a:ext cx="5867400" cy="158432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en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n" sz="2400" b="1" i="0" u="none" baseline="0">
                <a:solidFill>
                  <a:schemeClr val="bg1"/>
                </a:solidFill>
              </a:rPr>
              <a:t> </a:t>
            </a:r>
            <a:r>
              <a:rPr lang="en" sz="2000" b="1" i="0" u="none" baseline="0">
                <a:solidFill>
                  <a:schemeClr val="bg1"/>
                </a:solidFill>
              </a:rPr>
              <a:t>Liquid spillage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n" sz="2000" b="1" i="0" u="none" baseline="0">
                <a:solidFill>
                  <a:schemeClr val="bg1"/>
                </a:solidFill>
              </a:rPr>
              <a:t> Gas leakage or vaporization 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n" sz="2000" b="1" i="0" u="none" baseline="0">
                <a:solidFill>
                  <a:schemeClr val="bg1"/>
                </a:solidFill>
              </a:rPr>
              <a:t> Formation of a gas cloud</a:t>
            </a:r>
          </a:p>
          <a:p>
            <a:pPr algn="l" rtl="0">
              <a:buFont typeface="Wingdings" charset="2"/>
              <a:buChar char="§"/>
            </a:pPr>
            <a:endParaRPr lang="en" altLang="fr-F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fr.ria.ru/images/19087/00/19087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405967"/>
            <a:ext cx="2988000" cy="169320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Dangerous phenomena</a:t>
            </a:r>
            <a:endParaRPr lang="en" dirty="0"/>
          </a:p>
        </p:txBody>
      </p:sp>
      <p:sp>
        <p:nvSpPr>
          <p:cNvPr id="24578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68DBC13-3A08-A549-96A1-7B66864A329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11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4579" name="ZoneTexte 6"/>
          <p:cNvSpPr txBox="1">
            <a:spLocks noChangeArrowheads="1"/>
          </p:cNvSpPr>
          <p:nvPr/>
        </p:nvSpPr>
        <p:spPr bwMode="auto">
          <a:xfrm>
            <a:off x="1547813" y="1412875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0" i="0" u="none" baseline="0" dirty="0"/>
              <a:t>     </a:t>
            </a:r>
            <a:r>
              <a:rPr lang="en" b="1" i="0" u="none" baseline="0" dirty="0">
                <a:solidFill>
                  <a:srgbClr val="00B0F0"/>
                </a:solidFill>
              </a:rPr>
              <a:t>THERMAL                                                                   </a:t>
            </a:r>
          </a:p>
          <a:p>
            <a:pPr algn="ctr" rtl="0"/>
            <a:r>
              <a:rPr lang="en" b="1" i="0" u="none" baseline="0" dirty="0">
                <a:solidFill>
                  <a:srgbClr val="00B0F0"/>
                </a:solidFill>
              </a:rPr>
              <a:t>FLOWS                                           </a:t>
            </a:r>
          </a:p>
        </p:txBody>
      </p:sp>
      <p:sp>
        <p:nvSpPr>
          <p:cNvPr id="24580" name="ZoneTexte 7"/>
          <p:cNvSpPr txBox="1">
            <a:spLocks noChangeArrowheads="1"/>
          </p:cNvSpPr>
          <p:nvPr/>
        </p:nvSpPr>
        <p:spPr bwMode="auto">
          <a:xfrm>
            <a:off x="3851275" y="981075"/>
            <a:ext cx="482441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en" sz="1600" b="1" i="0" u="none" baseline="0"/>
              <a:t> Pool fires, </a:t>
            </a:r>
          </a:p>
          <a:p>
            <a:pPr algn="l" rtl="0"/>
            <a:r>
              <a:rPr lang="en" sz="1600" b="1" i="0" u="none" baseline="0"/>
              <a:t>    tank and basin fires</a:t>
            </a:r>
          </a:p>
          <a:p>
            <a:pPr algn="l" rtl="0">
              <a:buFont typeface="Wingdings" charset="2"/>
              <a:buChar char="Ø"/>
            </a:pPr>
            <a:endParaRPr lang="en" altLang="fr-FR" sz="1600" b="1"/>
          </a:p>
          <a:p>
            <a:pPr algn="l" rtl="0">
              <a:buFont typeface="Wingdings" charset="2"/>
              <a:buChar char="Ø"/>
            </a:pPr>
            <a:r>
              <a:rPr lang="en" sz="1600" b="1" i="0" u="none" baseline="0"/>
              <a:t> Ignited jet</a:t>
            </a:r>
          </a:p>
          <a:p>
            <a:pPr algn="l" rtl="0">
              <a:buFont typeface="Wingdings" charset="2"/>
              <a:buChar char="Ø"/>
            </a:pPr>
            <a:endParaRPr lang="en" altLang="fr-FR" sz="1600" b="1"/>
          </a:p>
          <a:p>
            <a:pPr algn="l" rtl="0">
              <a:buFont typeface="Wingdings" charset="2"/>
              <a:buChar char="Ø"/>
            </a:pPr>
            <a:r>
              <a:rPr lang="en" sz="1600" b="1" i="0" u="none" baseline="0"/>
              <a:t> Boil over</a:t>
            </a:r>
          </a:p>
          <a:p>
            <a:pPr algn="l" rtl="0">
              <a:buFont typeface="Wingdings" charset="2"/>
              <a:buChar char="Ø"/>
            </a:pPr>
            <a:endParaRPr lang="en" altLang="fr-FR" sz="1600" b="1"/>
          </a:p>
          <a:p>
            <a:pPr algn="l" rtl="0">
              <a:buFont typeface="Wingdings" charset="2"/>
              <a:buChar char="Ø"/>
            </a:pPr>
            <a:endParaRPr lang="en" altLang="fr-FR" sz="1600" b="1"/>
          </a:p>
          <a:p>
            <a:pPr algn="l" rtl="0">
              <a:buFont typeface="Wingdings" charset="2"/>
              <a:buChar char="Ø"/>
            </a:pPr>
            <a:r>
              <a:rPr lang="en" sz="1600" b="1" i="0" u="none" baseline="0"/>
              <a:t> BLEVE</a:t>
            </a:r>
          </a:p>
          <a:p>
            <a:pPr algn="l" rtl="0">
              <a:buFont typeface="Wingdings" charset="2"/>
              <a:buChar char="Ø"/>
            </a:pPr>
            <a:endParaRPr lang="en" altLang="fr-FR" sz="1600" b="1"/>
          </a:p>
          <a:p>
            <a:pPr algn="l" rtl="0">
              <a:buFont typeface="Wingdings" charset="2"/>
              <a:buChar char="Ø"/>
            </a:pPr>
            <a:r>
              <a:rPr lang="en" sz="1600" b="1" i="0" u="none" baseline="0"/>
              <a:t>UVCE</a:t>
            </a:r>
          </a:p>
          <a:p>
            <a:endParaRPr lang="en" altLang="fr-FR" sz="1600" b="1"/>
          </a:p>
          <a:p>
            <a:pPr algn="l" rtl="0">
              <a:buFont typeface="Wingdings" charset="2"/>
              <a:buChar char="Ø"/>
            </a:pPr>
            <a:endParaRPr lang="en" altLang="fr-FR" sz="1600" b="1"/>
          </a:p>
          <a:p>
            <a:pPr algn="l" rtl="0">
              <a:buFont typeface="Wingdings" charset="2"/>
              <a:buChar char="Ø"/>
            </a:pPr>
            <a:r>
              <a:rPr lang="en" sz="1600" b="1" i="0" u="none" baseline="0"/>
              <a:t> Bursting of a pressure drum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7813" y="981075"/>
            <a:ext cx="4752975" cy="313213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2500" y="2565400"/>
            <a:ext cx="4895850" cy="20510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00192" y="3200400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" b="1" i="0" u="none" baseline="0" dirty="0">
                <a:solidFill>
                  <a:schemeClr val="accent6">
                    <a:lumMod val="75000"/>
                  </a:schemeClr>
                </a:solidFill>
              </a:rPr>
              <a:t>OVERPRESSURE</a:t>
            </a:r>
          </a:p>
        </p:txBody>
      </p:sp>
      <p:sp>
        <p:nvSpPr>
          <p:cNvPr id="24584" name="ZoneTexte 11"/>
          <p:cNvSpPr txBox="1">
            <a:spLocks noChangeArrowheads="1"/>
          </p:cNvSpPr>
          <p:nvPr/>
        </p:nvSpPr>
        <p:spPr bwMode="auto">
          <a:xfrm>
            <a:off x="827088" y="4965700"/>
            <a:ext cx="5040312" cy="9239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" altLang="fr-FR" b="1">
              <a:solidFill>
                <a:srgbClr val="00B050"/>
              </a:solidFill>
            </a:endParaRPr>
          </a:p>
          <a:p>
            <a:pPr algn="l" rtl="0"/>
            <a:r>
              <a:rPr lang="en" b="1" i="0" u="none" baseline="0">
                <a:solidFill>
                  <a:srgbClr val="00B050"/>
                </a:solidFill>
              </a:rPr>
              <a:t>POLLUTION</a:t>
            </a:r>
          </a:p>
          <a:p>
            <a:endParaRPr lang="en" altLang="fr-FR" b="1">
              <a:solidFill>
                <a:srgbClr val="00B050"/>
              </a:solidFill>
            </a:endParaRPr>
          </a:p>
        </p:txBody>
      </p:sp>
      <p:sp>
        <p:nvSpPr>
          <p:cNvPr id="24585" name="ZoneTexte 12"/>
          <p:cNvSpPr txBox="1">
            <a:spLocks noChangeArrowheads="1"/>
          </p:cNvSpPr>
          <p:nvPr/>
        </p:nvSpPr>
        <p:spPr bwMode="auto">
          <a:xfrm>
            <a:off x="4140200" y="4822825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" altLang="fr-FR"/>
          </a:p>
        </p:txBody>
      </p:sp>
      <p:sp>
        <p:nvSpPr>
          <p:cNvPr id="24586" name="ZoneTexte 13"/>
          <p:cNvSpPr txBox="1">
            <a:spLocks noChangeArrowheads="1"/>
          </p:cNvSpPr>
          <p:nvPr/>
        </p:nvSpPr>
        <p:spPr bwMode="auto">
          <a:xfrm>
            <a:off x="4211638" y="504031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en" b="0" i="0" u="none" baseline="0"/>
              <a:t> </a:t>
            </a:r>
            <a:r>
              <a:rPr lang="en" b="1" i="0" u="none" baseline="0"/>
              <a:t>Dispersion</a:t>
            </a:r>
          </a:p>
          <a:p>
            <a:pPr algn="l" rtl="0">
              <a:buFont typeface="Wingdings" charset="2"/>
              <a:buChar char="Ø"/>
            </a:pPr>
            <a:r>
              <a:rPr lang="en" b="1" i="0" u="none" baseline="0"/>
              <a:t> Spillage</a:t>
            </a:r>
          </a:p>
        </p:txBody>
      </p:sp>
      <p:sp>
        <p:nvSpPr>
          <p:cNvPr id="24587" name="ZoneTexte 14"/>
          <p:cNvSpPr txBox="1">
            <a:spLocks noChangeArrowheads="1"/>
          </p:cNvSpPr>
          <p:nvPr/>
        </p:nvSpPr>
        <p:spPr bwMode="auto">
          <a:xfrm>
            <a:off x="6011863" y="51816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1" i="0" u="none" baseline="0">
                <a:solidFill>
                  <a:srgbClr val="C00000"/>
                </a:solidFill>
              </a:rPr>
              <a:t>TOXICITY</a:t>
            </a: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Dangerous phenomena</a:t>
            </a:r>
            <a:endParaRPr lang="en" dirty="0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7D7DB3E-DE49-D845-8E50-8E87F583C7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12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1014413" y="1054100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0" i="0" u="none" baseline="0" dirty="0"/>
              <a:t>     </a:t>
            </a:r>
            <a:r>
              <a:rPr lang="en" b="1" i="0" u="none" baseline="0" dirty="0">
                <a:solidFill>
                  <a:srgbClr val="00B0F0"/>
                </a:solidFill>
              </a:rPr>
              <a:t>THERMAL                                                                   </a:t>
            </a:r>
          </a:p>
          <a:p>
            <a:pPr algn="ctr" rtl="0"/>
            <a:r>
              <a:rPr lang="en" b="1" i="0" u="none" baseline="0" dirty="0">
                <a:solidFill>
                  <a:srgbClr val="00B0F0"/>
                </a:solidFill>
              </a:rPr>
              <a:t>FLOWS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50" y="981075"/>
            <a:ext cx="5651500" cy="3311525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975" y="1989138"/>
            <a:ext cx="6048375" cy="2771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13488" y="2492375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" b="1" i="0" u="none" baseline="0">
                <a:solidFill>
                  <a:schemeClr val="accent6">
                    <a:lumMod val="75000"/>
                  </a:schemeClr>
                </a:solidFill>
              </a:rPr>
              <a:t>OVERPRESSURE</a:t>
            </a:r>
          </a:p>
        </p:txBody>
      </p:sp>
      <p:sp>
        <p:nvSpPr>
          <p:cNvPr id="25607" name="ZoneTexte 9"/>
          <p:cNvSpPr txBox="1">
            <a:spLocks noChangeArrowheads="1"/>
          </p:cNvSpPr>
          <p:nvPr/>
        </p:nvSpPr>
        <p:spPr bwMode="auto">
          <a:xfrm>
            <a:off x="798513" y="5157788"/>
            <a:ext cx="5040312" cy="104298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" altLang="fr-FR" b="1">
              <a:solidFill>
                <a:srgbClr val="00B050"/>
              </a:solidFill>
            </a:endParaRPr>
          </a:p>
          <a:p>
            <a:pPr algn="l" rtl="0"/>
            <a:r>
              <a:rPr lang="en" b="1" i="0" u="none" baseline="0">
                <a:solidFill>
                  <a:srgbClr val="00B050"/>
                </a:solidFill>
              </a:rPr>
              <a:t>POLLUTION</a:t>
            </a:r>
          </a:p>
          <a:p>
            <a:endParaRPr lang="en" altLang="fr-FR" b="1">
              <a:solidFill>
                <a:srgbClr val="00B050"/>
              </a:solidFill>
            </a:endParaRPr>
          </a:p>
        </p:txBody>
      </p:sp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4572000" y="4941888"/>
            <a:ext cx="3960813" cy="125888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" altLang="fr-FR"/>
          </a:p>
        </p:txBody>
      </p:sp>
      <p:sp>
        <p:nvSpPr>
          <p:cNvPr id="25609" name="ZoneTexte 11"/>
          <p:cNvSpPr txBox="1">
            <a:spLocks noChangeArrowheads="1"/>
          </p:cNvSpPr>
          <p:nvPr/>
        </p:nvSpPr>
        <p:spPr bwMode="auto">
          <a:xfrm>
            <a:off x="6702425" y="494188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1" i="0" u="none" baseline="0">
                <a:solidFill>
                  <a:srgbClr val="C00000"/>
                </a:solidFill>
              </a:rPr>
              <a:t>TOXICITY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54388" y="11969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2400" b="1" i="0" u="none" baseline="0">
                <a:solidFill>
                  <a:schemeClr val="tx1"/>
                </a:solidFill>
              </a:rPr>
              <a:t>BUNCEFIELD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79788" y="2133600"/>
            <a:ext cx="2603500" cy="2508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2400" b="1" i="0" u="none" baseline="0">
                <a:solidFill>
                  <a:schemeClr val="tx1"/>
                </a:solidFill>
              </a:rPr>
              <a:t>FEYZIN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354388" y="29241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2400" b="1" i="0" u="none" baseline="0">
                <a:solidFill>
                  <a:schemeClr val="tx1"/>
                </a:solidFill>
              </a:rPr>
              <a:t>LA MEDE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354388" y="3608388"/>
            <a:ext cx="2628900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2400" b="1" i="0" u="none" baseline="0">
                <a:solidFill>
                  <a:schemeClr val="tx1"/>
                </a:solidFill>
              </a:rPr>
              <a:t>TEXAS-CITY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382838" y="4437063"/>
            <a:ext cx="2627312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2400" b="1" i="0" u="none" baseline="0">
                <a:solidFill>
                  <a:schemeClr val="tx1"/>
                </a:solidFill>
              </a:rPr>
              <a:t>A Z F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527300" y="5226545"/>
            <a:ext cx="2627313" cy="8667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2000" b="1" i="0" u="none" baseline="0">
                <a:solidFill>
                  <a:schemeClr val="tx1"/>
                </a:solidFill>
              </a:rPr>
              <a:t>SEVESO</a:t>
            </a:r>
          </a:p>
          <a:p>
            <a:pPr algn="ctr" rtl="0">
              <a:defRPr/>
            </a:pPr>
            <a:r>
              <a:rPr lang="en" sz="2000" b="1" i="0" u="none" baseline="0">
                <a:solidFill>
                  <a:schemeClr val="tx1"/>
                </a:solidFill>
              </a:rPr>
              <a:t>BUNCEFIELD</a:t>
            </a:r>
          </a:p>
          <a:p>
            <a:pPr algn="ctr" rtl="0">
              <a:defRPr/>
            </a:pPr>
            <a:r>
              <a:rPr lang="en" sz="2000" b="1" i="0" u="none" baseline="0">
                <a:solidFill>
                  <a:schemeClr val="tx1"/>
                </a:solidFill>
              </a:rPr>
              <a:t>MACONDO</a:t>
            </a:r>
            <a:endParaRPr lang="en" sz="2000" b="1" dirty="0">
              <a:solidFill>
                <a:schemeClr val="tx1"/>
              </a:solidFill>
            </a:endParaRPr>
          </a:p>
        </p:txBody>
      </p:sp>
      <p:sp>
        <p:nvSpPr>
          <p:cNvPr id="25617" name="Rectangle 19"/>
          <p:cNvSpPr>
            <a:spLocks noChangeArrowheads="1"/>
          </p:cNvSpPr>
          <p:nvPr/>
        </p:nvSpPr>
        <p:spPr bwMode="auto">
          <a:xfrm>
            <a:off x="6715125" y="1125538"/>
            <a:ext cx="17875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1" i="0" u="none" baseline="0" dirty="0"/>
              <a:t> tank and basin</a:t>
            </a:r>
            <a:endParaRPr lang="en" altLang="fr-FR" dirty="0"/>
          </a:p>
        </p:txBody>
      </p:sp>
      <p:sp>
        <p:nvSpPr>
          <p:cNvPr id="21" name="Flèche droite 20"/>
          <p:cNvSpPr/>
          <p:nvPr/>
        </p:nvSpPr>
        <p:spPr>
          <a:xfrm>
            <a:off x="6054725" y="1233488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6702425" y="2060575"/>
            <a:ext cx="9540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1" i="0" u="none" baseline="0"/>
              <a:t>BLEVE</a:t>
            </a:r>
            <a:endParaRPr lang="en" altLang="fr-FR"/>
          </a:p>
        </p:txBody>
      </p:sp>
      <p:sp>
        <p:nvSpPr>
          <p:cNvPr id="25" name="Flèche droite 24"/>
          <p:cNvSpPr/>
          <p:nvPr/>
        </p:nvSpPr>
        <p:spPr>
          <a:xfrm>
            <a:off x="6054725" y="213360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6740525" y="2916238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1" i="0" u="none" baseline="0"/>
              <a:t>UVCE</a:t>
            </a:r>
          </a:p>
        </p:txBody>
      </p:sp>
      <p:sp>
        <p:nvSpPr>
          <p:cNvPr id="27" name="Flèche droite 26"/>
          <p:cNvSpPr/>
          <p:nvPr/>
        </p:nvSpPr>
        <p:spPr>
          <a:xfrm>
            <a:off x="6054725" y="2924175"/>
            <a:ext cx="647700" cy="252413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25625" name="Rectangle 27"/>
          <p:cNvSpPr>
            <a:spLocks noChangeArrowheads="1"/>
          </p:cNvSpPr>
          <p:nvPr/>
        </p:nvSpPr>
        <p:spPr bwMode="auto">
          <a:xfrm>
            <a:off x="6740525" y="3573463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1" i="0" u="none" baseline="0"/>
              <a:t>UVCE</a:t>
            </a:r>
          </a:p>
        </p:txBody>
      </p:sp>
      <p:sp>
        <p:nvSpPr>
          <p:cNvPr id="29" name="Flèche droite 28"/>
          <p:cNvSpPr/>
          <p:nvPr/>
        </p:nvSpPr>
        <p:spPr>
          <a:xfrm>
            <a:off x="6054725" y="3608388"/>
            <a:ext cx="647700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25627" name="Rectangle 29"/>
          <p:cNvSpPr>
            <a:spLocks noChangeArrowheads="1"/>
          </p:cNvSpPr>
          <p:nvPr/>
        </p:nvSpPr>
        <p:spPr bwMode="auto">
          <a:xfrm>
            <a:off x="5911850" y="5517232"/>
            <a:ext cx="25908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1" i="0" u="none" baseline="0"/>
              <a:t>Dispersion, spillage</a:t>
            </a:r>
          </a:p>
          <a:p>
            <a:endParaRPr lang="en" altLang="fr-FR" b="1" dirty="0"/>
          </a:p>
        </p:txBody>
      </p:sp>
      <p:sp>
        <p:nvSpPr>
          <p:cNvPr id="31" name="Flèche droite 30"/>
          <p:cNvSpPr/>
          <p:nvPr/>
        </p:nvSpPr>
        <p:spPr>
          <a:xfrm>
            <a:off x="5191125" y="558924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25629" name="Rectangle 31"/>
          <p:cNvSpPr>
            <a:spLocks noChangeArrowheads="1"/>
          </p:cNvSpPr>
          <p:nvPr/>
        </p:nvSpPr>
        <p:spPr bwMode="auto">
          <a:xfrm>
            <a:off x="6309389" y="4320143"/>
            <a:ext cx="128753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1" i="0" u="none" baseline="0"/>
              <a:t>Explosion</a:t>
            </a:r>
            <a:endParaRPr lang="en" altLang="fr-FR" b="1" dirty="0"/>
          </a:p>
        </p:txBody>
      </p:sp>
      <p:sp>
        <p:nvSpPr>
          <p:cNvPr id="33" name="Flèche droite 33"/>
          <p:cNvSpPr/>
          <p:nvPr/>
        </p:nvSpPr>
        <p:spPr>
          <a:xfrm>
            <a:off x="5046663" y="4437063"/>
            <a:ext cx="1262726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3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FILM on the Piper Alpha catastrophe</a:t>
            </a:r>
            <a:endParaRPr lang="en" dirty="0"/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523B056-1DC8-D94C-9707-F000A3D0445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13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662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9690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33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b="1" i="0" u="none" baseline="0">
                <a:solidFill>
                  <a:schemeClr val="tx1"/>
                </a:solidFill>
                <a:cs typeface="Arial" pitchFamily="34" charset="0"/>
              </a:rPr>
              <a:t>International regulations</a:t>
            </a:r>
            <a:endParaRPr lang="en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Lessons following the accidents</a:t>
            </a:r>
            <a:endParaRPr lang="en" dirty="0"/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73A03EC-CB12-9B42-96E9-A60C630627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14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784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900" b="1" i="0" u="none" baseline="0" dirty="0">
                <a:solidFill>
                  <a:srgbClr val="000000"/>
                </a:solidFill>
              </a:rPr>
              <a:t>FEYZIN 1966</a:t>
            </a:r>
          </a:p>
          <a:p>
            <a:pPr algn="ctr" rtl="0"/>
            <a:r>
              <a:rPr lang="en" sz="900" b="1" i="0" u="none" baseline="0" dirty="0">
                <a:solidFill>
                  <a:srgbClr val="000000"/>
                </a:solidFill>
              </a:rPr>
              <a:t>18 </a:t>
            </a:r>
            <a:r>
              <a:rPr lang="en" sz="900" b="1" i="0" u="none" baseline="0" dirty="0" smtClean="0">
                <a:solidFill>
                  <a:srgbClr val="000000"/>
                </a:solidFill>
              </a:rPr>
              <a:t>deaths/84 </a:t>
            </a:r>
            <a:r>
              <a:rPr lang="en" sz="900" b="1" i="0" u="none" baseline="0" dirty="0">
                <a:solidFill>
                  <a:srgbClr val="000000"/>
                </a:solidFill>
              </a:rPr>
              <a:t>casualties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" sz="1050" b="1" i="0" u="none" baseline="0"/>
              <a:t>The 1960s</a:t>
            </a:r>
            <a:endParaRPr lang="en" sz="1050" b="1" dirty="0"/>
          </a:p>
        </p:txBody>
      </p:sp>
      <p:sp>
        <p:nvSpPr>
          <p:cNvPr id="27656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1" i="0" u="none" baseline="0"/>
              <a:t>Today</a:t>
            </a:r>
            <a:endParaRPr lang="en" altLang="fr-FR" sz="800" b="1"/>
          </a:p>
        </p:txBody>
      </p:sp>
      <p:sp>
        <p:nvSpPr>
          <p:cNvPr id="27657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1" i="0" u="none" baseline="0"/>
              <a:t>1990</a:t>
            </a:r>
            <a:endParaRPr lang="en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en" sz="1000" b="1" i="0" u="none" baseline="0">
                <a:solidFill>
                  <a:srgbClr val="FF0000"/>
                </a:solidFill>
              </a:rPr>
              <a:t>SEVESO</a:t>
            </a:r>
          </a:p>
          <a:p>
            <a:pPr algn="ctr" rtl="0">
              <a:defRPr/>
            </a:pPr>
            <a:r>
              <a:rPr lang="en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en" b="1" i="0" u="none" baseline="0"/>
              <a:t>BHOPAL </a:t>
            </a:r>
            <a:r>
              <a:rPr lang="en"/>
              <a:t/>
            </a:r>
            <a:br>
              <a:rPr lang="en"/>
            </a:br>
            <a:r>
              <a:rPr lang="en" b="1" i="0" u="none" baseline="0"/>
              <a:t>1984</a:t>
            </a:r>
          </a:p>
          <a:p>
            <a:pPr rtl="0">
              <a:defRPr/>
            </a:pPr>
            <a:r>
              <a:rPr lang="en" b="1" i="0" u="none" baseline="0"/>
              <a:t>more than 3500 deaths</a:t>
            </a:r>
            <a:endParaRPr lang="en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en" b="1" i="0" u="none" baseline="0"/>
              <a:t>LA MEDE</a:t>
            </a:r>
          </a:p>
          <a:p>
            <a:pPr rtl="0">
              <a:defRPr/>
            </a:pPr>
            <a:r>
              <a:rPr lang="en" b="1" i="0" u="none" baseline="0"/>
              <a:t>1992</a:t>
            </a:r>
          </a:p>
          <a:p>
            <a:pPr rtl="0">
              <a:defRPr/>
            </a:pPr>
            <a:r>
              <a:rPr lang="en" b="1" i="0" u="none" baseline="0"/>
              <a:t>6 deaths</a:t>
            </a:r>
            <a:endParaRPr lang="en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7" y="1474788"/>
            <a:ext cx="75600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en" b="1" i="0" u="none" baseline="0" dirty="0"/>
              <a:t>A Z F </a:t>
            </a:r>
            <a:r>
              <a:rPr lang="en" dirty="0"/>
              <a:t/>
            </a:r>
            <a:br>
              <a:rPr lang="en" dirty="0"/>
            </a:br>
            <a:r>
              <a:rPr lang="en" b="1" i="0" u="none" baseline="0" dirty="0"/>
              <a:t>2001</a:t>
            </a:r>
          </a:p>
          <a:p>
            <a:pPr rtl="0">
              <a:defRPr/>
            </a:pPr>
            <a:r>
              <a:rPr lang="en" b="1" i="0" u="none" baseline="0" dirty="0"/>
              <a:t>30 deaths</a:t>
            </a:r>
            <a:endParaRPr lang="en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104400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900" b="1" i="0" u="none" baseline="0" dirty="0">
                <a:solidFill>
                  <a:srgbClr val="000000"/>
                </a:solidFill>
              </a:rPr>
              <a:t>BUNCEFIELD 2005</a:t>
            </a:r>
          </a:p>
          <a:p>
            <a:pPr algn="ctr" rtl="0"/>
            <a:r>
              <a:rPr lang="en" sz="900" b="1" i="0" u="none" baseline="0" dirty="0">
                <a:solidFill>
                  <a:srgbClr val="000000"/>
                </a:solidFill>
              </a:rPr>
              <a:t>Damage &gt; 1G€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3"/>
            <a:ext cx="1511300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000" b="1" i="0" u="none" baseline="0"/>
              <a:t>Law on classified facilities</a:t>
            </a:r>
            <a:r>
              <a:rPr lang="en" sz="1000" b="1"/>
              <a:t/>
            </a:r>
            <a:br>
              <a:rPr lang="en" sz="1000" b="1"/>
            </a:br>
            <a:r>
              <a:rPr lang="en" sz="1000" b="1" i="0" u="none" baseline="0"/>
              <a:t>1976</a:t>
            </a:r>
            <a:endParaRPr lang="en" altLang="fr-FR" sz="100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b="1" i="0" u="none" baseline="0">
                <a:solidFill>
                  <a:schemeClr val="tx1"/>
                </a:solidFill>
                <a:cs typeface="Arial" pitchFamily="34" charset="0"/>
              </a:rPr>
              <a:t>European directive</a:t>
            </a:r>
          </a:p>
          <a:p>
            <a:pPr algn="ctr" rtl="0">
              <a:defRPr/>
            </a:pPr>
            <a:r>
              <a:rPr lang="en" sz="1000" b="1" i="0" u="none" baseline="0">
                <a:solidFill>
                  <a:schemeClr val="tx1"/>
                </a:solidFill>
                <a:cs typeface="Arial" pitchFamily="34" charset="0"/>
              </a:rPr>
              <a:t>Seveso I,1982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b="1" i="0" u="none" baseline="0">
                <a:solidFill>
                  <a:schemeClr val="tx1"/>
                </a:solidFill>
                <a:cs typeface="Arial" pitchFamily="34" charset="0"/>
              </a:rPr>
              <a:t>Seveso II</a:t>
            </a:r>
            <a:r>
              <a:rPr lang="en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en" sz="1000" b="1" i="0" u="none" baseline="0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en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b="1" i="0" u="none" baseline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en" b="1" i="0" u="none" baseline="0"/>
              <a:t>Erika</a:t>
            </a:r>
            <a:r>
              <a:rPr lang="en"/>
              <a:t/>
            </a:r>
            <a:br>
              <a:rPr lang="en"/>
            </a:br>
            <a:r>
              <a:rPr lang="en" b="1" i="0" u="none" baseline="0"/>
              <a:t>1999</a:t>
            </a:r>
            <a:endParaRPr lang="en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69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en" b="1" i="0" u="none" baseline="0"/>
              <a:t>Piper Alpha 1988</a:t>
            </a:r>
          </a:p>
          <a:p>
            <a:pPr rtl="0">
              <a:defRPr/>
            </a:pPr>
            <a:r>
              <a:rPr lang="en" b="1" i="0" u="none" baseline="0"/>
              <a:t>168 deaths</a:t>
            </a:r>
            <a:endParaRPr lang="en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27678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200" b="0" i="0" u="none" baseline="0"/>
              <a:t>Legislation </a:t>
            </a:r>
            <a:r>
              <a:rPr lang="en" sz="1200"/>
              <a:t/>
            </a:r>
            <a:br>
              <a:rPr lang="en" sz="1200"/>
            </a:br>
            <a:r>
              <a:rPr lang="en" sz="1200" b="0" i="0" u="none" baseline="0"/>
              <a:t>France/</a:t>
            </a:r>
            <a:r>
              <a:rPr lang="en" sz="1200"/>
              <a:t/>
            </a:r>
            <a:br>
              <a:rPr lang="en" sz="1200"/>
            </a:br>
            <a:r>
              <a:rPr lang="en" sz="1200" b="0" i="0" u="none" baseline="0"/>
              <a:t>Europe</a:t>
            </a:r>
          </a:p>
        </p:txBody>
      </p:sp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005763" y="2027238"/>
            <a:ext cx="1008000" cy="5078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900" b="1" i="0" u="none" baseline="0" dirty="0">
                <a:solidFill>
                  <a:srgbClr val="000000"/>
                </a:solidFill>
              </a:rPr>
              <a:t>MACONDO</a:t>
            </a:r>
            <a:r>
              <a:rPr lang="en" sz="900" b="1" dirty="0">
                <a:solidFill>
                  <a:srgbClr val="000000"/>
                </a:solidFill>
              </a:rPr>
              <a:t/>
            </a:r>
            <a:br>
              <a:rPr lang="en" sz="900" b="1" dirty="0">
                <a:solidFill>
                  <a:srgbClr val="000000"/>
                </a:solidFill>
              </a:rPr>
            </a:br>
            <a:r>
              <a:rPr lang="en" sz="900" b="1" i="0" u="none" baseline="0" dirty="0">
                <a:solidFill>
                  <a:srgbClr val="000000"/>
                </a:solidFill>
              </a:rPr>
              <a:t>2005</a:t>
            </a:r>
            <a:endParaRPr lang="en" altLang="fr-FR" sz="900" b="1" dirty="0">
              <a:solidFill>
                <a:srgbClr val="000000"/>
              </a:solidFill>
            </a:endParaRPr>
          </a:p>
          <a:p>
            <a:pPr algn="ctr" rtl="0"/>
            <a:r>
              <a:rPr lang="en" sz="900" b="1" i="0" u="none" baseline="0" dirty="0">
                <a:solidFill>
                  <a:srgbClr val="000000"/>
                </a:solidFill>
              </a:rPr>
              <a:t>Damage &gt; 1G€</a:t>
            </a:r>
          </a:p>
        </p:txBody>
      </p:sp>
      <p:sp>
        <p:nvSpPr>
          <p:cNvPr id="3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b="1" i="0" u="none" baseline="0">
                <a:solidFill>
                  <a:schemeClr val="tx1"/>
                </a:solidFill>
                <a:cs typeface="Arial" pitchFamily="34" charset="0"/>
              </a:rPr>
              <a:t>International regulations</a:t>
            </a:r>
            <a:endParaRPr lang="en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Lessons following the accidents</a:t>
            </a:r>
            <a:endParaRPr lang="en" dirty="0"/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2C6EDE9-A943-2643-83CD-A0E9459D5FA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15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784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900" b="1" i="0" u="none" baseline="0" dirty="0">
                <a:solidFill>
                  <a:srgbClr val="000000"/>
                </a:solidFill>
              </a:rPr>
              <a:t>FEYZIN 1966</a:t>
            </a:r>
          </a:p>
          <a:p>
            <a:pPr algn="ctr" rtl="0"/>
            <a:r>
              <a:rPr lang="en" sz="900" b="1" i="0" u="none" baseline="0" dirty="0">
                <a:solidFill>
                  <a:srgbClr val="000000"/>
                </a:solidFill>
              </a:rPr>
              <a:t>18 </a:t>
            </a:r>
            <a:r>
              <a:rPr lang="en" sz="900" b="1" i="0" u="none" baseline="0" dirty="0" smtClean="0">
                <a:solidFill>
                  <a:srgbClr val="000000"/>
                </a:solidFill>
              </a:rPr>
              <a:t>deaths/84 </a:t>
            </a:r>
            <a:r>
              <a:rPr lang="en" sz="900" b="1" i="0" u="none" baseline="0" dirty="0">
                <a:solidFill>
                  <a:srgbClr val="000000"/>
                </a:solidFill>
              </a:rPr>
              <a:t>casualties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" sz="1050" b="1" i="0" u="none" baseline="0"/>
              <a:t>The 1960s</a:t>
            </a:r>
            <a:endParaRPr lang="en" sz="1050" b="1" dirty="0"/>
          </a:p>
        </p:txBody>
      </p:sp>
      <p:sp>
        <p:nvSpPr>
          <p:cNvPr id="28680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1" i="0" u="none" baseline="0"/>
              <a:t>Today</a:t>
            </a:r>
            <a:endParaRPr lang="en" altLang="fr-FR" sz="800" b="1"/>
          </a:p>
        </p:txBody>
      </p:sp>
      <p:sp>
        <p:nvSpPr>
          <p:cNvPr id="28681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1" i="0" u="none" baseline="0"/>
              <a:t>1990</a:t>
            </a:r>
            <a:endParaRPr lang="en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en" sz="1000" b="1" i="0" u="none" baseline="0">
                <a:solidFill>
                  <a:srgbClr val="FF0000"/>
                </a:solidFill>
              </a:rPr>
              <a:t>SEVESO</a:t>
            </a:r>
          </a:p>
          <a:p>
            <a:pPr algn="ctr" rtl="0">
              <a:defRPr/>
            </a:pPr>
            <a:r>
              <a:rPr lang="en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en" b="1" i="0" u="none" baseline="0"/>
              <a:t>BHOPAL </a:t>
            </a:r>
            <a:r>
              <a:rPr lang="en"/>
              <a:t/>
            </a:r>
            <a:br>
              <a:rPr lang="en"/>
            </a:br>
            <a:r>
              <a:rPr lang="en" b="1" i="0" u="none" baseline="0"/>
              <a:t>1984</a:t>
            </a:r>
          </a:p>
          <a:p>
            <a:pPr rtl="0">
              <a:defRPr/>
            </a:pPr>
            <a:r>
              <a:rPr lang="en" b="1" i="0" u="none" baseline="0"/>
              <a:t>more than 3500 deaths</a:t>
            </a:r>
            <a:endParaRPr lang="en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en" b="1" i="0" u="none" baseline="0"/>
              <a:t>LA MEDE</a:t>
            </a:r>
          </a:p>
          <a:p>
            <a:pPr rtl="0">
              <a:defRPr/>
            </a:pPr>
            <a:r>
              <a:rPr lang="en" b="1" i="0" u="none" baseline="0"/>
              <a:t>1992</a:t>
            </a:r>
          </a:p>
          <a:p>
            <a:pPr rtl="0">
              <a:defRPr/>
            </a:pPr>
            <a:r>
              <a:rPr lang="en" b="1" i="0" u="none" baseline="0"/>
              <a:t>6 deaths</a:t>
            </a:r>
            <a:endParaRPr lang="en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7" y="1474788"/>
            <a:ext cx="72000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en" b="1" i="0" u="none" baseline="0" dirty="0"/>
              <a:t>A Z F </a:t>
            </a:r>
            <a:r>
              <a:rPr lang="en" dirty="0"/>
              <a:t/>
            </a:r>
            <a:br>
              <a:rPr lang="en" dirty="0"/>
            </a:br>
            <a:r>
              <a:rPr lang="en" b="1" i="0" u="none" baseline="0" dirty="0"/>
              <a:t>2001</a:t>
            </a:r>
          </a:p>
          <a:p>
            <a:pPr rtl="0">
              <a:defRPr/>
            </a:pPr>
            <a:r>
              <a:rPr lang="en" b="1" i="0" u="none" baseline="0" dirty="0"/>
              <a:t>30 deaths</a:t>
            </a:r>
            <a:endParaRPr lang="en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100800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900" b="1" i="0" u="none" baseline="0" dirty="0">
                <a:solidFill>
                  <a:srgbClr val="000000"/>
                </a:solidFill>
              </a:rPr>
              <a:t>BUNCEFIELD 2005</a:t>
            </a:r>
          </a:p>
          <a:p>
            <a:pPr algn="ctr" rtl="0"/>
            <a:r>
              <a:rPr lang="en" sz="900" b="1" i="0" u="none" baseline="0" dirty="0">
                <a:solidFill>
                  <a:srgbClr val="000000"/>
                </a:solidFill>
              </a:rPr>
              <a:t>Damage &gt; 1G€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1179513" y="3459163"/>
            <a:ext cx="1511300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000" b="1" i="0" u="none" baseline="0"/>
              <a:t>Law on classified facilities</a:t>
            </a:r>
            <a:r>
              <a:rPr lang="en" sz="1000" b="1"/>
              <a:t/>
            </a:r>
            <a:br>
              <a:rPr lang="en" sz="1000" b="1"/>
            </a:br>
            <a:r>
              <a:rPr lang="en" sz="1000" b="1" i="0" u="none" baseline="0"/>
              <a:t>1976</a:t>
            </a:r>
            <a:endParaRPr lang="en" altLang="fr-FR" sz="100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b="1" i="0" u="none" baseline="0">
                <a:solidFill>
                  <a:schemeClr val="tx1"/>
                </a:solidFill>
                <a:cs typeface="Arial" pitchFamily="34" charset="0"/>
              </a:rPr>
              <a:t>European directive</a:t>
            </a:r>
          </a:p>
          <a:p>
            <a:pPr algn="ctr" rtl="0">
              <a:defRPr/>
            </a:pPr>
            <a:r>
              <a:rPr lang="en" sz="1000" b="1" i="0" u="none" baseline="0">
                <a:solidFill>
                  <a:schemeClr val="tx1"/>
                </a:solidFill>
                <a:cs typeface="Arial" pitchFamily="34" charset="0"/>
              </a:rPr>
              <a:t>Seveso I,1982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b="1" i="0" u="none" baseline="0">
                <a:solidFill>
                  <a:schemeClr val="tx1"/>
                </a:solidFill>
                <a:cs typeface="Arial" pitchFamily="34" charset="0"/>
              </a:rPr>
              <a:t>Seveso II</a:t>
            </a:r>
            <a:r>
              <a:rPr lang="en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en" sz="1000" b="1" i="0" u="none" baseline="0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en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1000" b="1" i="0" u="none" baseline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en" b="1" i="0" u="none" baseline="0"/>
              <a:t>Erika</a:t>
            </a:r>
            <a:r>
              <a:rPr lang="en"/>
              <a:t/>
            </a:r>
            <a:br>
              <a:rPr lang="en"/>
            </a:br>
            <a:r>
              <a:rPr lang="en" b="1" i="0" u="none" baseline="0"/>
              <a:t>1999</a:t>
            </a:r>
            <a:endParaRPr lang="en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en" b="1" i="0" u="none" baseline="0"/>
              <a:t>Piper Alpha 1988</a:t>
            </a:r>
          </a:p>
          <a:p>
            <a:pPr rtl="0">
              <a:defRPr/>
            </a:pPr>
            <a:r>
              <a:rPr lang="en" b="1" i="0" u="none" baseline="0"/>
              <a:t>168 deaths</a:t>
            </a:r>
            <a:endParaRPr lang="en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28702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1200" b="0" i="0" u="none" baseline="0"/>
              <a:t>Legislation </a:t>
            </a:r>
            <a:r>
              <a:rPr lang="en" sz="1200"/>
              <a:t/>
            </a:r>
            <a:br>
              <a:rPr lang="en" sz="1200"/>
            </a:br>
            <a:r>
              <a:rPr lang="en" sz="1200" b="0" i="0" u="none" baseline="0"/>
              <a:t>France/</a:t>
            </a:r>
            <a:r>
              <a:rPr lang="en" sz="1200"/>
              <a:t/>
            </a:r>
            <a:br>
              <a:rPr lang="en" sz="1200"/>
            </a:br>
            <a:r>
              <a:rPr lang="en" sz="1200" b="0" i="0" u="none" baseline="0"/>
              <a:t>Europe</a:t>
            </a:r>
          </a:p>
        </p:txBody>
      </p:sp>
      <p:pic>
        <p:nvPicPr>
          <p:cNvPr id="2870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4925" y="52308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lèche droite rayée 79"/>
          <p:cNvSpPr/>
          <p:nvPr/>
        </p:nvSpPr>
        <p:spPr>
          <a:xfrm>
            <a:off x="5599113" y="4703763"/>
            <a:ext cx="3436937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b="0" i="0" u="none" baseline="0">
                <a:solidFill>
                  <a:schemeClr val="tx1"/>
                </a:solidFill>
              </a:rPr>
              <a:t>Safety regulations for engineering, design</a:t>
            </a: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41" t="44789" r="78906" b="46661"/>
          <a:stretch>
            <a:fillRect/>
          </a:stretch>
        </p:blipFill>
        <p:spPr bwMode="auto">
          <a:xfrm>
            <a:off x="4914900" y="4695825"/>
            <a:ext cx="649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lèche droite rayée 85"/>
          <p:cNvSpPr/>
          <p:nvPr/>
        </p:nvSpPr>
        <p:spPr>
          <a:xfrm>
            <a:off x="6319838" y="5095875"/>
            <a:ext cx="2716212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b="0" i="0" u="none" baseline="0">
                <a:solidFill>
                  <a:schemeClr val="tx1"/>
                </a:solidFill>
              </a:rPr>
              <a:t>An HSE management system</a:t>
            </a:r>
          </a:p>
        </p:txBody>
      </p:sp>
      <p:pic>
        <p:nvPicPr>
          <p:cNvPr id="28707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81"/>
          <a:stretch>
            <a:fillRect/>
          </a:stretch>
        </p:blipFill>
        <p:spPr bwMode="auto">
          <a:xfrm>
            <a:off x="5651500" y="4992688"/>
            <a:ext cx="600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Flèche droite rayée 93"/>
          <p:cNvSpPr/>
          <p:nvPr/>
        </p:nvSpPr>
        <p:spPr>
          <a:xfrm>
            <a:off x="6902450" y="5565775"/>
            <a:ext cx="21336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b="0" i="0" u="none" baseline="0">
                <a:solidFill>
                  <a:schemeClr val="tx1"/>
                </a:solidFill>
              </a:rPr>
              <a:t>Campaigns on HSE behavior</a:t>
            </a:r>
          </a:p>
        </p:txBody>
      </p:sp>
      <p:pic>
        <p:nvPicPr>
          <p:cNvPr id="28710" name="Picture 15" descr="Image-1-dans-Règles-d'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702300"/>
            <a:ext cx="138112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77" t="1859" r="2522" b="81279"/>
          <a:stretch>
            <a:fillRect/>
          </a:stretch>
        </p:blipFill>
        <p:spPr bwMode="auto">
          <a:xfrm>
            <a:off x="5091113" y="5576888"/>
            <a:ext cx="4048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Flèche droite rayée 97"/>
          <p:cNvSpPr/>
          <p:nvPr/>
        </p:nvSpPr>
        <p:spPr>
          <a:xfrm>
            <a:off x="6203950" y="5949950"/>
            <a:ext cx="28321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800" b="0" i="0" u="none" baseline="0">
                <a:solidFill>
                  <a:schemeClr val="tx1"/>
                </a:solidFill>
              </a:rPr>
              <a:t>Feedback and regulation development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005763" y="2027238"/>
            <a:ext cx="1008000" cy="5078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sz="900" b="1" i="0" u="none" baseline="0" dirty="0">
                <a:solidFill>
                  <a:srgbClr val="000000"/>
                </a:solidFill>
              </a:rPr>
              <a:t>MACONDO</a:t>
            </a:r>
            <a:r>
              <a:rPr lang="en" sz="900" b="1" dirty="0">
                <a:solidFill>
                  <a:srgbClr val="000000"/>
                </a:solidFill>
              </a:rPr>
              <a:t/>
            </a:r>
            <a:br>
              <a:rPr lang="en" sz="900" b="1" dirty="0">
                <a:solidFill>
                  <a:srgbClr val="000000"/>
                </a:solidFill>
              </a:rPr>
            </a:br>
            <a:r>
              <a:rPr lang="en" sz="900" b="1" i="0" u="none" baseline="0" dirty="0">
                <a:solidFill>
                  <a:srgbClr val="000000"/>
                </a:solidFill>
              </a:rPr>
              <a:t>2005</a:t>
            </a:r>
            <a:endParaRPr lang="en" altLang="fr-FR" sz="900" b="1" dirty="0">
              <a:solidFill>
                <a:srgbClr val="000000"/>
              </a:solidFill>
            </a:endParaRPr>
          </a:p>
          <a:p>
            <a:pPr algn="ctr" rtl="0"/>
            <a:r>
              <a:rPr lang="en" sz="900" b="1" i="0" u="none" baseline="0" dirty="0">
                <a:solidFill>
                  <a:srgbClr val="000000"/>
                </a:solidFill>
              </a:rPr>
              <a:t>Damage &gt; 1G€</a:t>
            </a:r>
          </a:p>
        </p:txBody>
      </p:sp>
      <p:sp>
        <p:nvSpPr>
          <p:cNvPr id="4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Focus on the HIPOs for major incidents</a:t>
            </a:r>
            <a:endParaRPr lang="en" dirty="0"/>
          </a:p>
        </p:txBody>
      </p:sp>
      <p:sp>
        <p:nvSpPr>
          <p:cNvPr id="2969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en" b="0" i="0" u="none" baseline="0">
                <a:cs typeface="Arial" charset="0"/>
              </a:rPr>
              <a:t>The high-potential incidents in terms of consequences (HIPO = HIgh POtential) are precursors for technological incidents.</a:t>
            </a:r>
          </a:p>
          <a:p>
            <a:pPr algn="just" rtl="0"/>
            <a:endParaRPr lang="en" altLang="fr-FR" smtClean="0">
              <a:cs typeface="Arial" charset="0"/>
            </a:endParaRPr>
          </a:p>
          <a:p>
            <a:pPr algn="just" rtl="0"/>
            <a:r>
              <a:rPr lang="en" b="0" i="0" u="none" baseline="0">
                <a:cs typeface="Arial" charset="0"/>
              </a:rPr>
              <a:t>The TRIR measures the incident frequency rate.</a:t>
            </a:r>
          </a:p>
          <a:p>
            <a:pPr algn="just" rtl="0"/>
            <a:endParaRPr lang="en" altLang="fr-FR" dirty="0">
              <a:cs typeface="Arial" charset="0"/>
            </a:endParaRPr>
          </a:p>
          <a:p>
            <a:pPr algn="just" rtl="0"/>
            <a:r>
              <a:rPr lang="en" b="0" i="0" u="none" baseline="0">
                <a:cs typeface="Arial" charset="0"/>
              </a:rPr>
              <a:t>The TRIR does not anticipate fatalities and the major incidents.</a:t>
            </a:r>
          </a:p>
          <a:p>
            <a:pPr algn="just" rtl="0"/>
            <a:endParaRPr lang="en" altLang="fr-FR" dirty="0">
              <a:cs typeface="Arial" charset="0"/>
            </a:endParaRPr>
          </a:p>
          <a:p>
            <a:pPr algn="just" rtl="0"/>
            <a:endParaRPr lang="en" altLang="fr-FR" dirty="0">
              <a:cs typeface="Arial" charset="0"/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A9ADAF3-0ABA-6640-84E0-71F3ECA537D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16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66692" y="6576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Module objectives</a:t>
            </a:r>
            <a:endParaRPr lang="en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5A7D1-9B5E-FC4D-BF3E-22135358341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2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Font typeface="Lucida Grande" charset="0"/>
              <a:buNone/>
              <a:defRPr/>
            </a:pPr>
            <a:r>
              <a:rPr lang="en" b="0" i="0" u="none" baseline="0">
                <a:cs typeface="Arial" charset="0"/>
              </a:rPr>
              <a:t>At the end of this module, you:</a:t>
            </a:r>
            <a:endParaRPr lang="en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  <a:defRPr/>
            </a:pPr>
            <a:r>
              <a:rPr lang="en" b="0" i="0" u="none" baseline="0"/>
              <a:t>Will know what the technological risks are.</a:t>
            </a:r>
          </a:p>
          <a:p>
            <a:pPr algn="l" rtl="0">
              <a:spcAft>
                <a:spcPts val="1500"/>
              </a:spcAft>
              <a:defRPr/>
            </a:pPr>
            <a:r>
              <a:rPr lang="en" b="0" i="0" u="none" baseline="0"/>
              <a:t>Will know the main accidentology of the Total Group and oil sector. </a:t>
            </a:r>
          </a:p>
          <a:p>
            <a:pPr algn="l" rtl="0">
              <a:spcAft>
                <a:spcPts val="1500"/>
              </a:spcAft>
              <a:defRPr/>
            </a:pPr>
            <a:r>
              <a:rPr lang="en" b="0" i="0" u="none" baseline="0"/>
              <a:t>Will have understood what lessons the industry (and the Total Group) drew from major incidents.</a:t>
            </a:r>
          </a:p>
          <a:p>
            <a:pPr algn="l" rtl="0">
              <a:spcAft>
                <a:spcPts val="1500"/>
              </a:spcAft>
              <a:defRPr/>
            </a:pPr>
            <a:r>
              <a:rPr lang="en" b="0" i="0" u="none" baseline="0"/>
              <a:t>Will have understood that technological risk and workstation risk are not directly linked.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Possible consequences:</a:t>
            </a:r>
            <a:endParaRPr lang="en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A5A0B47B-32DD-D84B-ADCA-DB135AB203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3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789811"/>
              </p:ext>
            </p:extLst>
          </p:nvPr>
        </p:nvGraphicFramePr>
        <p:xfrm>
          <a:off x="1403350" y="1989138"/>
          <a:ext cx="6096000" cy="2868930"/>
        </p:xfrm>
        <a:graphic>
          <a:graphicData uri="http://schemas.openxmlformats.org/drawingml/2006/table">
            <a:tbl>
              <a:tblPr/>
              <a:tblGrid>
                <a:gridCol w="3767138"/>
                <a:gridCol w="2328862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Incident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Consequences?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Oil slick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 car leaves the road and flips over 4 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 person falls off a scaffold</a:t>
                      </a:r>
                      <a:endParaRPr kumimoji="0" lang="en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Gas pipeline explosion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Fire in a storage tank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Fall down a staircase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n" b="1" i="0" u="none" cap="none" baseline="0">
                <a:cs typeface="Arial" charset="0"/>
              </a:rPr>
              <a:t>TECHNOLOGICAL RISK/WORKSTATION SAFETY</a:t>
            </a:r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lang="en" b="0" i="0" u="none" baseline="0">
                <a:cs typeface="Arial" charset="0"/>
              </a:rPr>
              <a:t>The difference: severity and probability</a:t>
            </a:r>
          </a:p>
          <a:p>
            <a:pPr algn="l" rtl="0"/>
            <a:r>
              <a:rPr lang="en" b="0" i="0" u="none" baseline="0">
                <a:cs typeface="Arial" charset="0"/>
              </a:rPr>
              <a:t>Technological risk: </a:t>
            </a:r>
          </a:p>
          <a:p>
            <a:pPr lvl="1" algn="l" rtl="0"/>
            <a:r>
              <a:rPr lang="en" b="0" i="0" u="none" baseline="0">
                <a:cs typeface="Arial" charset="0"/>
              </a:rPr>
              <a:t>Serious (disastrous consequences)</a:t>
            </a:r>
          </a:p>
          <a:p>
            <a:pPr lvl="1" algn="l" rtl="0"/>
            <a:r>
              <a:rPr lang="en" b="0" i="0" u="none" baseline="0">
                <a:cs typeface="Arial" charset="0"/>
              </a:rPr>
              <a:t>Low probability (rare)</a:t>
            </a:r>
          </a:p>
          <a:p>
            <a:pPr algn="l" rtl="0"/>
            <a:r>
              <a:rPr lang="en" b="0" i="0" u="none" baseline="0">
                <a:cs typeface="Arial" charset="0"/>
              </a:rPr>
              <a:t>Workstation safety/risk</a:t>
            </a:r>
          </a:p>
          <a:p>
            <a:pPr lvl="1" algn="l" rtl="0"/>
            <a:r>
              <a:rPr lang="en" b="0" i="0" u="none" baseline="0">
                <a:cs typeface="Arial" charset="0"/>
              </a:rPr>
              <a:t>Moderate severity</a:t>
            </a:r>
          </a:p>
          <a:p>
            <a:pPr lvl="1" algn="l" rtl="0"/>
            <a:r>
              <a:rPr lang="en" b="0" i="0" u="none" baseline="0">
                <a:cs typeface="Arial" charset="0"/>
              </a:rPr>
              <a:t>Frequent, possible,…</a:t>
            </a:r>
            <a:endParaRPr lang="en" altLang="fr-FR">
              <a:cs typeface="Arial" charset="0"/>
            </a:endParaRPr>
          </a:p>
          <a:p>
            <a:endParaRPr lang="en" altLang="fr-FR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8F7ED2-E371-4346-B720-AD64D49B6ED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4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4" descr="17X27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38" y="3937000"/>
            <a:ext cx="19954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001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827463"/>
            <a:ext cx="1776412" cy="24622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 rot="1640812">
            <a:off x="2390775" y="5114925"/>
            <a:ext cx="4330700" cy="320675"/>
          </a:xfrm>
          <a:prstGeom prst="rightArrow">
            <a:avLst>
              <a:gd name="adj1" fmla="val 50000"/>
              <a:gd name="adj2" fmla="val 337624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" altLang="fr-FR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-1989205">
            <a:off x="2546350" y="4899025"/>
            <a:ext cx="4068763" cy="320675"/>
          </a:xfrm>
          <a:prstGeom prst="rightArrow">
            <a:avLst>
              <a:gd name="adj1" fmla="val 50000"/>
              <a:gd name="adj2" fmla="val 317203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" altLang="fr-FR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 rot="1637241">
            <a:off x="2794000" y="4324350"/>
            <a:ext cx="1881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" b="1" i="0" u="none" baseline="0"/>
              <a:t>Probability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 rot="-2040877">
            <a:off x="2678113" y="5262563"/>
            <a:ext cx="1344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" b="1" i="0" u="none" baseline="0"/>
              <a:t>Severity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35000"/>
          </a:xfrm>
        </p:spPr>
        <p:txBody>
          <a:bodyPr/>
          <a:lstStyle/>
          <a:p>
            <a:pPr algn="l" rtl="0">
              <a:defRPr/>
            </a:pPr>
            <a:r>
              <a:rPr lang="en" b="1" i="0" u="none" baseline="0" dirty="0"/>
              <a:t>FILM: Industrial catastrophes </a:t>
            </a:r>
            <a:r>
              <a:rPr lang="en" b="1" i="0" u="none" baseline="0" dirty="0" smtClean="0"/>
              <a:t/>
            </a:r>
            <a:br>
              <a:rPr lang="en" b="1" i="0" u="none" baseline="0" dirty="0" smtClean="0"/>
            </a:br>
            <a:r>
              <a:rPr lang="en" b="1" i="0" u="none" baseline="0" dirty="0" smtClean="0"/>
              <a:t>(</a:t>
            </a:r>
            <a:r>
              <a:rPr lang="en" b="1" i="0" u="none" baseline="0" dirty="0"/>
              <a:t>related to technological risks)</a:t>
            </a:r>
            <a:endParaRPr lang="en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F02175A-9310-1D45-9177-EE963B2EE0B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5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66888"/>
            <a:ext cx="673258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Dangerous phenomena</a:t>
            </a:r>
            <a:endParaRPr lang="en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F9649-1463-4940-9807-0850A5A8BAA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6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9459" name="ZoneTexte 5"/>
          <p:cNvSpPr txBox="1">
            <a:spLocks noChangeArrowheads="1"/>
          </p:cNvSpPr>
          <p:nvPr/>
        </p:nvSpPr>
        <p:spPr bwMode="auto">
          <a:xfrm>
            <a:off x="1547813" y="1484313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n" b="0" i="0" u="none" baseline="0" dirty="0"/>
              <a:t>     </a:t>
            </a:r>
            <a:r>
              <a:rPr lang="en" b="1" i="0" u="none" baseline="0" dirty="0">
                <a:solidFill>
                  <a:srgbClr val="00B0F0"/>
                </a:solidFill>
              </a:rPr>
              <a:t>THERMAL                                                                   </a:t>
            </a:r>
          </a:p>
          <a:p>
            <a:pPr algn="ctr" rtl="0"/>
            <a:r>
              <a:rPr lang="en" b="1" i="0" u="none" baseline="0" dirty="0">
                <a:solidFill>
                  <a:srgbClr val="00B0F0"/>
                </a:solidFill>
              </a:rPr>
              <a:t>FLOWS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813" y="1052513"/>
            <a:ext cx="4752975" cy="3132137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500" y="2636838"/>
            <a:ext cx="4895850" cy="20526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n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7088" y="3271838"/>
            <a:ext cx="18653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" b="1" i="0" u="none" baseline="0" dirty="0">
                <a:solidFill>
                  <a:schemeClr val="accent6">
                    <a:lumMod val="75000"/>
                  </a:schemeClr>
                </a:solidFill>
              </a:rPr>
              <a:t>OVERPRESSURE</a:t>
            </a:r>
          </a:p>
        </p:txBody>
      </p:sp>
      <p:sp>
        <p:nvSpPr>
          <p:cNvPr id="19463" name="ZoneTexte 9"/>
          <p:cNvSpPr txBox="1">
            <a:spLocks noChangeArrowheads="1"/>
          </p:cNvSpPr>
          <p:nvPr/>
        </p:nvSpPr>
        <p:spPr bwMode="auto">
          <a:xfrm>
            <a:off x="827088" y="5038725"/>
            <a:ext cx="5040312" cy="92233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" altLang="fr-FR" b="1">
              <a:solidFill>
                <a:srgbClr val="00B050"/>
              </a:solidFill>
            </a:endParaRPr>
          </a:p>
          <a:p>
            <a:pPr algn="l" rtl="0"/>
            <a:r>
              <a:rPr lang="en" b="1" i="0" u="none" baseline="0">
                <a:solidFill>
                  <a:srgbClr val="00B050"/>
                </a:solidFill>
              </a:rPr>
              <a:t>POLLUTION</a:t>
            </a:r>
          </a:p>
          <a:p>
            <a:endParaRPr lang="en" altLang="fr-FR" b="1">
              <a:solidFill>
                <a:srgbClr val="00B050"/>
              </a:solidFill>
            </a:endParaRPr>
          </a:p>
        </p:txBody>
      </p:sp>
      <p:sp>
        <p:nvSpPr>
          <p:cNvPr id="19464" name="ZoneTexte 10"/>
          <p:cNvSpPr txBox="1">
            <a:spLocks noChangeArrowheads="1"/>
          </p:cNvSpPr>
          <p:nvPr/>
        </p:nvSpPr>
        <p:spPr bwMode="auto">
          <a:xfrm>
            <a:off x="4140200" y="4894263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" altLang="fr-FR"/>
          </a:p>
        </p:txBody>
      </p:sp>
      <p:sp>
        <p:nvSpPr>
          <p:cNvPr id="19465" name="ZoneTexte 11"/>
          <p:cNvSpPr txBox="1">
            <a:spLocks noChangeArrowheads="1"/>
          </p:cNvSpPr>
          <p:nvPr/>
        </p:nvSpPr>
        <p:spPr bwMode="auto">
          <a:xfrm>
            <a:off x="6011863" y="5254625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b="1" i="0" u="none" baseline="0">
                <a:solidFill>
                  <a:srgbClr val="C00000"/>
                </a:solidFill>
              </a:rPr>
              <a:t>TOXICITY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Dangerous phenomena</a:t>
            </a:r>
            <a:endParaRPr lang="en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95FBDA2-15DC-294A-8AAA-77A49D4D210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7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7338" y="3411538"/>
            <a:ext cx="4788718" cy="232171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Leaks from flammable materials and ignition sources.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Ignition of a tank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POOL FIRE</a:t>
            </a:r>
          </a:p>
          <a:p>
            <a:pPr algn="ctr" rtl="0">
              <a:defRPr/>
            </a:pPr>
            <a:r>
              <a:rPr lang="en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Tank fire</a:t>
            </a:r>
            <a:endParaRPr lang="e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Image 9" descr="explor4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92" y="3037318"/>
            <a:ext cx="3518891" cy="2639169"/>
          </a:xfrm>
          <a:prstGeom prst="rect">
            <a:avLst/>
          </a:prstGeom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50" b="0" i="0" u="none" baseline="0" dirty="0"/>
              <a:t>H3SE integration kit - TCG 2.2 – Technological risk/Major incidents – V2</a:t>
            </a:r>
            <a:endParaRPr lang="en" alt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Dangerous phenomena</a:t>
            </a:r>
            <a:endParaRPr lang="en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BE0FE11-89AB-1D44-B9E3-166F54C9BA6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8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7744" y="1068263"/>
            <a:ext cx="439080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BOIL-OVER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6513" y="3068638"/>
            <a:ext cx="5759450" cy="2268537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en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n" sz="2000" b="1" i="0" u="none" baseline="0">
                <a:solidFill>
                  <a:schemeClr val="bg1"/>
                </a:solidFill>
              </a:rPr>
              <a:t>Hydrocarbon tank ignition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n" sz="2000" b="1" i="0" u="none" baseline="0">
                <a:solidFill>
                  <a:schemeClr val="bg1"/>
                </a:solidFill>
              </a:rPr>
              <a:t>Decreased level in the tank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n" sz="2000" b="1" i="0" u="none" baseline="0">
                <a:solidFill>
                  <a:schemeClr val="bg1"/>
                </a:solidFill>
              </a:rPr>
              <a:t>Explosive steaming of water at the bottom of the tank</a:t>
            </a:r>
          </a:p>
          <a:p>
            <a:pPr algn="ctr" rtl="0"/>
            <a:endParaRPr lang="en" altLang="fr-FR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 cstate="email"/>
          <a:srcRect t="34178" r="3183" b="34508"/>
          <a:stretch/>
        </p:blipFill>
        <p:spPr bwMode="auto">
          <a:xfrm>
            <a:off x="5795963" y="3015196"/>
            <a:ext cx="3131601" cy="22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n" b="1" i="0" u="none" baseline="0"/>
              <a:t>Dangerous phenomena</a:t>
            </a:r>
            <a:endParaRPr lang="en" dirty="0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B4D2B4C-5568-A342-8BC9-F3FF1CA8D8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9</a:t>
            </a:fld>
            <a:endParaRPr lang="e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4925" y="3141663"/>
            <a:ext cx="6302375" cy="21955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en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n" sz="2000" b="1" i="0" u="none" baseline="0">
                <a:solidFill>
                  <a:schemeClr val="bg1"/>
                </a:solidFill>
              </a:rPr>
              <a:t>Leaks from flammable materials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n" sz="2000" b="1" i="0" u="none" baseline="0">
                <a:solidFill>
                  <a:schemeClr val="bg1"/>
                </a:solidFill>
              </a:rPr>
              <a:t>Formation of a</a:t>
            </a:r>
            <a:r>
              <a:rPr lang="en" sz="2000" b="0" i="0" u="none" baseline="0">
                <a:solidFill>
                  <a:srgbClr val="FFFFFF"/>
                </a:solidFill>
              </a:rPr>
              <a:t> </a:t>
            </a:r>
            <a:r>
              <a:rPr lang="en" sz="2000" b="1" i="0" u="none" baseline="0">
                <a:solidFill>
                  <a:srgbClr val="FFFFFF"/>
                </a:solidFill>
              </a:rPr>
              <a:t>flammable gas cloud</a:t>
            </a:r>
            <a:endParaRPr lang="en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n" sz="2000" b="1" i="0" u="none" baseline="0">
                <a:solidFill>
                  <a:schemeClr val="bg1"/>
                </a:solidFill>
              </a:rPr>
              <a:t>Ignition and explosion of a gas cloud</a:t>
            </a:r>
          </a:p>
          <a:p>
            <a:pPr algn="l" rtl="0">
              <a:buFont typeface="Wingdings" charset="2"/>
              <a:buChar char="§"/>
            </a:pPr>
            <a:endParaRPr lang="en" alt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n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UVCE</a:t>
            </a:r>
          </a:p>
          <a:p>
            <a:pPr algn="ctr" rtl="0">
              <a:defRPr/>
            </a:pPr>
            <a:r>
              <a:rPr lang="en" sz="1400" b="0" i="0" u="none" baseline="0"/>
              <a:t>(Unconfined Vapor Cloud Explosion)</a:t>
            </a:r>
            <a:endParaRPr lang="en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Image 10" descr="0512-042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716" y="2951601"/>
            <a:ext cx="2385574" cy="2385574"/>
          </a:xfrm>
          <a:prstGeom prst="rect">
            <a:avLst/>
          </a:prstGeom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n" sz="1000" b="0" i="0" u="none" baseline="0" dirty="0"/>
              <a:t>H3SE integration kit - TCG 2.2 – Technological risk/Major incidents – V2</a:t>
            </a:r>
            <a:endParaRPr lang="en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AL-EN-dark red templat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N PPT DARK RED LOGO.pptx" id="{34FDB752-F90B-4A83-A6C4-9F21502A314C}" vid="{6DFEEC28-5B39-4E16-BB71-270AB66A25A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TOTAL-EN-dark red template</Template>
  <TotalTime>7</TotalTime>
  <Words>677</Words>
  <Application>Microsoft Office PowerPoint</Application>
  <PresentationFormat>Affichage à l'écran (4:3)</PresentationFormat>
  <Paragraphs>205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TOTAL-EN-dark red template</vt:lpstr>
      <vt:lpstr>Technological risks, Major Incidents</vt:lpstr>
      <vt:lpstr>Module objectives</vt:lpstr>
      <vt:lpstr>Possible consequences:</vt:lpstr>
      <vt:lpstr>TECHNOLOGICAL RISK/WORKSTATION SAFETY</vt:lpstr>
      <vt:lpstr>FILM: Industrial catastrophes  (related to technological risks)</vt:lpstr>
      <vt:lpstr>Dangerous phenomena</vt:lpstr>
      <vt:lpstr>Dangerous phenomena</vt:lpstr>
      <vt:lpstr>Dangerous phenomena</vt:lpstr>
      <vt:lpstr>Dangerous phenomena</vt:lpstr>
      <vt:lpstr>Dangerous phenomena</vt:lpstr>
      <vt:lpstr>Dangerous phenomena</vt:lpstr>
      <vt:lpstr>Dangerous phenomena</vt:lpstr>
      <vt:lpstr>FILM on the Piper Alpha catastrophe</vt:lpstr>
      <vt:lpstr>Lessons following the accidents</vt:lpstr>
      <vt:lpstr>Lessons following the accidents</vt:lpstr>
      <vt:lpstr>Focus on the HIPOs for major incidents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Technological risks, Major Incidents</dc:title>
  <dc:creator>J0489914</dc:creator>
  <cp:lastModifiedBy>J0489914</cp:lastModifiedBy>
  <cp:revision>1</cp:revision>
  <dcterms:created xsi:type="dcterms:W3CDTF">2017-09-22T12:04:32Z</dcterms:created>
  <dcterms:modified xsi:type="dcterms:W3CDTF">2017-09-22T12:11:37Z</dcterms:modified>
</cp:coreProperties>
</file>