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69" r:id="rId16"/>
    <p:sldId id="271" r:id="rId1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1" autoAdjust="0"/>
    <p:restoredTop sz="94692" autoAdjust="0"/>
  </p:normalViewPr>
  <p:slideViewPr>
    <p:cSldViewPr snapToObjects="1">
      <p:cViewPr>
        <p:scale>
          <a:sx n="121" d="100"/>
          <a:sy n="121" d="100"/>
        </p:scale>
        <p:origin x="-1368" y="-3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C1BF1ED-2C28-5745-BC21-9D9BDC90C5E2}" type="datetimeFigureOut">
              <a:rPr lang="fr-FR" altLang="fr-FR"/>
              <a:pPr/>
              <a:t>07/06/2017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254CAE5-4A3C-8A44-A138-2C458F66EB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4579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1492478-ED5F-264E-AAC9-57357D1393B9}" type="datetimeFigureOut">
              <a:rPr lang="fr-FR" altLang="fr-FR"/>
              <a:pPr/>
              <a:t>07/06/2017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87DAF0F-4BC9-9245-8824-487E54A2CF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8961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87DAF0F-4BC9-9245-8824-487E54A2CFA0}" type="slidenum">
              <a:rPr/>
              <a:pPr/>
              <a:t>2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val="77089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87DAF0F-4BC9-9245-8824-487E54A2CFA0}" type="slidenum">
              <a:rPr/>
              <a:pPr/>
              <a:t>16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val="213885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5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4CB4EE-ABE9-A248-96FC-08D3233B7C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137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CF888B7-619D-FA4E-B87C-003669B2BA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178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E79650-148D-6648-8E30-950B9CB442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639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99E780-9F89-814D-AE09-96FC2302B8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614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4EF02D-BD34-5F45-AA04-6D6404ED83C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92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0A2E59-42A3-C04F-BB07-803CBFA170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63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F57DAD-68CF-694B-B622-CC747970D9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119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D377C38-7974-5945-BF76-CAB636EE0A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966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09FE92-1FAE-A940-9B95-C5074A27C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715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2.2 – Risques technologiques / Accidents Majeurs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D2C3714-9671-E740-A6E7-09C0AC34AED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es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ea typeface="+mj-ea"/>
              </a:rPr>
              <a:t>Riesgos tecnológicos, accidentes mayores</a:t>
            </a:r>
            <a:endParaRPr lang="es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es" b="0" i="0" u="none" baseline="0">
                <a:cs typeface="Arial" charset="0"/>
              </a:rPr>
              <a:t>Kit de integración H3SE</a:t>
            </a:r>
          </a:p>
          <a:p>
            <a:pPr algn="l" rtl="0" eaLnBrk="1" hangingPunct="1"/>
            <a:r>
              <a:rPr lang="es" b="0" i="0" u="none" baseline="0">
                <a:cs typeface="Arial" charset="0"/>
              </a:rPr>
              <a:t>Módulo TCG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Fenómenos peligrosos</a:t>
            </a:r>
            <a:endParaRPr lang="es" dirty="0"/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46885D-48B3-3248-8D33-235E3A57509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00EA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24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DISPERSIÓN / ESPARCIMIENTO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827" y="3460404"/>
            <a:ext cx="5867400" cy="158432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es" altLang="fr-FR" sz="24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s" sz="2400" b="1" i="0" u="none" baseline="0">
                <a:solidFill>
                  <a:schemeClr val="bg1"/>
                </a:solidFill>
              </a:rPr>
              <a:t> </a:t>
            </a:r>
            <a:r>
              <a:rPr lang="es" sz="2000" b="1" i="0" u="none" baseline="0">
                <a:solidFill>
                  <a:schemeClr val="bg1"/>
                </a:solidFill>
              </a:rPr>
              <a:t>Dispersión de líquido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s" sz="2000" b="1" i="0" u="none" baseline="0">
                <a:solidFill>
                  <a:schemeClr val="bg1"/>
                </a:solidFill>
              </a:rPr>
              <a:t> Evaporación o fuga de gas 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s" sz="2000" b="1" i="0" u="none" baseline="0">
                <a:solidFill>
                  <a:schemeClr val="bg1"/>
                </a:solidFill>
              </a:rPr>
              <a:t> Formación de una nube de gas</a:t>
            </a:r>
          </a:p>
          <a:p>
            <a:pPr algn="l" rtl="0">
              <a:buFont typeface="Wingdings" charset="2"/>
              <a:buChar char="§"/>
            </a:pPr>
            <a:endParaRPr lang="es" altLang="fr-F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fr.ria.ru/images/19087/00/19087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3405967"/>
            <a:ext cx="2988000" cy="169320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Fenómenos peligrosos</a:t>
            </a:r>
            <a:endParaRPr lang="es" dirty="0"/>
          </a:p>
        </p:txBody>
      </p:sp>
      <p:sp>
        <p:nvSpPr>
          <p:cNvPr id="2457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68DBC13-3A08-A549-96A1-7B66864A329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4579" name="ZoneTexte 6"/>
          <p:cNvSpPr txBox="1">
            <a:spLocks noChangeArrowheads="1"/>
          </p:cNvSpPr>
          <p:nvPr/>
        </p:nvSpPr>
        <p:spPr bwMode="auto">
          <a:xfrm>
            <a:off x="1547813" y="1412875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     </a:t>
            </a:r>
            <a:r>
              <a:rPr lang="es" b="1" i="0" u="none" baseline="0">
                <a:solidFill>
                  <a:srgbClr val="00B0F0"/>
                </a:solidFill>
              </a:rPr>
              <a:t>FLUJOS                                                                   </a:t>
            </a:r>
          </a:p>
          <a:p>
            <a:pPr algn="l" rtl="0"/>
            <a:r>
              <a:rPr lang="es" b="1" i="0" u="none" baseline="0">
                <a:solidFill>
                  <a:srgbClr val="00B0F0"/>
                </a:solidFill>
              </a:rPr>
              <a:t>TÉRMICOS                                           </a:t>
            </a:r>
          </a:p>
        </p:txBody>
      </p:sp>
      <p:sp>
        <p:nvSpPr>
          <p:cNvPr id="24580" name="ZoneTexte 7"/>
          <p:cNvSpPr txBox="1">
            <a:spLocks noChangeArrowheads="1"/>
          </p:cNvSpPr>
          <p:nvPr/>
        </p:nvSpPr>
        <p:spPr bwMode="auto">
          <a:xfrm>
            <a:off x="3851275" y="981075"/>
            <a:ext cx="482441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Ø"/>
            </a:pPr>
            <a:r>
              <a:rPr lang="es" sz="1600" b="1" i="0" u="none" baseline="0"/>
              <a:t> Incendios de charco, </a:t>
            </a:r>
          </a:p>
          <a:p>
            <a:pPr algn="l" rtl="0"/>
            <a:r>
              <a:rPr lang="es" sz="1600" b="1" i="0" u="none" baseline="0"/>
              <a:t>    tanque y cubeta</a:t>
            </a:r>
          </a:p>
          <a:p>
            <a:pPr algn="l" rtl="0">
              <a:buFont typeface="Wingdings" charset="2"/>
              <a:buChar char="Ø"/>
            </a:pPr>
            <a:endParaRPr lang="es" altLang="fr-FR" sz="1600" b="1"/>
          </a:p>
          <a:p>
            <a:pPr algn="l" rtl="0">
              <a:buFont typeface="Wingdings" charset="2"/>
              <a:buChar char="Ø"/>
            </a:pPr>
            <a:r>
              <a:rPr lang="es" sz="1600" b="1" i="0" u="none" baseline="0"/>
              <a:t> Dardo de fuego</a:t>
            </a:r>
          </a:p>
          <a:p>
            <a:pPr algn="l" rtl="0">
              <a:buFont typeface="Wingdings" charset="2"/>
              <a:buChar char="Ø"/>
            </a:pPr>
            <a:endParaRPr lang="es" altLang="fr-FR" sz="1600" b="1"/>
          </a:p>
          <a:p>
            <a:pPr algn="l" rtl="0">
              <a:buFont typeface="Wingdings" charset="2"/>
              <a:buChar char="Ø"/>
            </a:pPr>
            <a:r>
              <a:rPr lang="es" sz="1600" b="1" i="0" u="none" baseline="0"/>
              <a:t> Boil over</a:t>
            </a:r>
          </a:p>
          <a:p>
            <a:pPr algn="l" rtl="0">
              <a:buFont typeface="Wingdings" charset="2"/>
              <a:buChar char="Ø"/>
            </a:pPr>
            <a:endParaRPr lang="es" altLang="fr-FR" sz="1600" b="1"/>
          </a:p>
          <a:p>
            <a:pPr algn="l" rtl="0">
              <a:buFont typeface="Wingdings" charset="2"/>
              <a:buChar char="Ø"/>
            </a:pPr>
            <a:endParaRPr lang="es" altLang="fr-FR" sz="1600" b="1"/>
          </a:p>
          <a:p>
            <a:pPr algn="l" rtl="0">
              <a:buFont typeface="Wingdings" charset="2"/>
              <a:buChar char="Ø"/>
            </a:pPr>
            <a:r>
              <a:rPr lang="es" sz="1600" b="1" i="0" u="none" baseline="0"/>
              <a:t> BLEVE</a:t>
            </a:r>
          </a:p>
          <a:p>
            <a:pPr algn="l" rtl="0">
              <a:buFont typeface="Wingdings" charset="2"/>
              <a:buChar char="Ø"/>
            </a:pPr>
            <a:endParaRPr lang="es" altLang="fr-FR" sz="1600" b="1"/>
          </a:p>
          <a:p>
            <a:pPr algn="l" rtl="0">
              <a:buFont typeface="Wingdings" charset="2"/>
              <a:buChar char="Ø"/>
            </a:pPr>
            <a:r>
              <a:rPr lang="es" sz="1600" b="1" i="0" u="none" baseline="0"/>
              <a:t>UVCE</a:t>
            </a:r>
          </a:p>
          <a:p>
            <a:endParaRPr lang="es" altLang="fr-FR" sz="1600" b="1"/>
          </a:p>
          <a:p>
            <a:pPr algn="l" rtl="0">
              <a:buFont typeface="Wingdings" charset="2"/>
              <a:buChar char="Ø"/>
            </a:pPr>
            <a:endParaRPr lang="es" altLang="fr-FR" sz="1600" b="1"/>
          </a:p>
          <a:p>
            <a:pPr algn="l" rtl="0">
              <a:buFont typeface="Wingdings" charset="2"/>
              <a:buChar char="Ø"/>
            </a:pPr>
            <a:r>
              <a:rPr lang="es" sz="1600" b="1" i="0" u="none" baseline="0"/>
              <a:t> Exceso de capacidad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7813" y="981075"/>
            <a:ext cx="4752975" cy="313213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2500" y="2565400"/>
            <a:ext cx="4895850" cy="20510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43663" y="3200400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b="1" i="0" u="none" baseline="0">
                <a:solidFill>
                  <a:schemeClr val="accent6">
                    <a:lumMod val="75000"/>
                  </a:schemeClr>
                </a:solidFill>
              </a:rPr>
              <a:t>SOBREPRESIÓN</a:t>
            </a:r>
          </a:p>
        </p:txBody>
      </p:sp>
      <p:sp>
        <p:nvSpPr>
          <p:cNvPr id="24584" name="ZoneTexte 11"/>
          <p:cNvSpPr txBox="1">
            <a:spLocks noChangeArrowheads="1"/>
          </p:cNvSpPr>
          <p:nvPr/>
        </p:nvSpPr>
        <p:spPr bwMode="auto">
          <a:xfrm>
            <a:off x="827088" y="4965700"/>
            <a:ext cx="5220000" cy="9239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s" altLang="fr-FR" b="1">
              <a:solidFill>
                <a:srgbClr val="00B050"/>
              </a:solidFill>
            </a:endParaRPr>
          </a:p>
          <a:p>
            <a:pPr algn="l" rtl="0"/>
            <a:r>
              <a:rPr lang="es" b="1" i="0" u="none" baseline="0">
                <a:solidFill>
                  <a:srgbClr val="00B050"/>
                </a:solidFill>
              </a:rPr>
              <a:t>CONTAMINACIÓN</a:t>
            </a:r>
          </a:p>
          <a:p>
            <a:endParaRPr lang="es" altLang="fr-FR" b="1">
              <a:solidFill>
                <a:srgbClr val="00B050"/>
              </a:solidFill>
            </a:endParaRPr>
          </a:p>
        </p:txBody>
      </p:sp>
      <p:sp>
        <p:nvSpPr>
          <p:cNvPr id="24585" name="ZoneTexte 12"/>
          <p:cNvSpPr txBox="1">
            <a:spLocks noChangeArrowheads="1"/>
          </p:cNvSpPr>
          <p:nvPr/>
        </p:nvSpPr>
        <p:spPr bwMode="auto">
          <a:xfrm>
            <a:off x="4140200" y="4822825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s" altLang="fr-FR"/>
          </a:p>
        </p:txBody>
      </p:sp>
      <p:sp>
        <p:nvSpPr>
          <p:cNvPr id="24586" name="ZoneTexte 13"/>
          <p:cNvSpPr txBox="1">
            <a:spLocks noChangeArrowheads="1"/>
          </p:cNvSpPr>
          <p:nvPr/>
        </p:nvSpPr>
        <p:spPr bwMode="auto">
          <a:xfrm>
            <a:off x="4067944" y="5040313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Ø"/>
            </a:pPr>
            <a:r>
              <a:rPr lang="es" b="0" i="0" u="none" baseline="0" dirty="0"/>
              <a:t> </a:t>
            </a:r>
            <a:r>
              <a:rPr lang="es" b="1" i="0" u="none" baseline="0" dirty="0"/>
              <a:t>Dispersión</a:t>
            </a:r>
          </a:p>
          <a:p>
            <a:pPr algn="l" rtl="0">
              <a:buFont typeface="Wingdings" charset="2"/>
              <a:buChar char="Ø"/>
            </a:pPr>
            <a:r>
              <a:rPr lang="es" b="1" i="0" u="none" baseline="0" dirty="0"/>
              <a:t> Esparcimiento</a:t>
            </a:r>
          </a:p>
        </p:txBody>
      </p:sp>
      <p:sp>
        <p:nvSpPr>
          <p:cNvPr id="24587" name="ZoneTexte 14"/>
          <p:cNvSpPr txBox="1">
            <a:spLocks noChangeArrowheads="1"/>
          </p:cNvSpPr>
          <p:nvPr/>
        </p:nvSpPr>
        <p:spPr bwMode="auto">
          <a:xfrm>
            <a:off x="6011863" y="518160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>
                <a:solidFill>
                  <a:srgbClr val="C00000"/>
                </a:solidFill>
              </a:rPr>
              <a:t>TOXICIDAD</a:t>
            </a:r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Fenómenos peligrosos</a:t>
            </a:r>
            <a:endParaRPr lang="es" dirty="0"/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7D7DB3E-DE49-D845-8E50-8E87F583C7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3" name="ZoneTexte 5"/>
          <p:cNvSpPr txBox="1">
            <a:spLocks noChangeArrowheads="1"/>
          </p:cNvSpPr>
          <p:nvPr/>
        </p:nvSpPr>
        <p:spPr bwMode="auto">
          <a:xfrm>
            <a:off x="1014413" y="1054100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     </a:t>
            </a:r>
            <a:r>
              <a:rPr lang="es" b="1" i="0" u="none" baseline="0">
                <a:solidFill>
                  <a:srgbClr val="00B0F0"/>
                </a:solidFill>
              </a:rPr>
              <a:t>FLUJOS                                                                   </a:t>
            </a:r>
          </a:p>
          <a:p>
            <a:pPr algn="l" rtl="0"/>
            <a:r>
              <a:rPr lang="es" b="1" i="0" u="none" baseline="0">
                <a:solidFill>
                  <a:srgbClr val="00B0F0"/>
                </a:solidFill>
              </a:rPr>
              <a:t>TÉRMICOS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150" y="981075"/>
            <a:ext cx="5651500" cy="3311525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975" y="1989138"/>
            <a:ext cx="6048375" cy="27717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13488" y="2492375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b="1" i="0" u="none" baseline="0">
                <a:solidFill>
                  <a:schemeClr val="accent6">
                    <a:lumMod val="75000"/>
                  </a:schemeClr>
                </a:solidFill>
              </a:rPr>
              <a:t>SOBREPRESIÓN</a:t>
            </a:r>
          </a:p>
        </p:txBody>
      </p:sp>
      <p:sp>
        <p:nvSpPr>
          <p:cNvPr id="25607" name="ZoneTexte 9"/>
          <p:cNvSpPr txBox="1">
            <a:spLocks noChangeArrowheads="1"/>
          </p:cNvSpPr>
          <p:nvPr/>
        </p:nvSpPr>
        <p:spPr bwMode="auto">
          <a:xfrm>
            <a:off x="798513" y="5157788"/>
            <a:ext cx="5040312" cy="104298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s" altLang="fr-FR" b="1">
              <a:solidFill>
                <a:srgbClr val="00B050"/>
              </a:solidFill>
            </a:endParaRPr>
          </a:p>
          <a:p>
            <a:pPr algn="l" rtl="0"/>
            <a:r>
              <a:rPr lang="es" b="1" i="0" u="none" baseline="0">
                <a:solidFill>
                  <a:srgbClr val="00B050"/>
                </a:solidFill>
              </a:rPr>
              <a:t>CONTAMINACIÓN</a:t>
            </a:r>
          </a:p>
          <a:p>
            <a:endParaRPr lang="es" altLang="fr-FR" b="1">
              <a:solidFill>
                <a:srgbClr val="00B050"/>
              </a:solidFill>
            </a:endParaRPr>
          </a:p>
        </p:txBody>
      </p:sp>
      <p:sp>
        <p:nvSpPr>
          <p:cNvPr id="25608" name="ZoneTexte 10"/>
          <p:cNvSpPr txBox="1">
            <a:spLocks noChangeArrowheads="1"/>
          </p:cNvSpPr>
          <p:nvPr/>
        </p:nvSpPr>
        <p:spPr bwMode="auto">
          <a:xfrm>
            <a:off x="4572000" y="4941888"/>
            <a:ext cx="3960813" cy="125888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s" altLang="fr-FR"/>
          </a:p>
        </p:txBody>
      </p:sp>
      <p:sp>
        <p:nvSpPr>
          <p:cNvPr id="25609" name="ZoneTexte 11"/>
          <p:cNvSpPr txBox="1">
            <a:spLocks noChangeArrowheads="1"/>
          </p:cNvSpPr>
          <p:nvPr/>
        </p:nvSpPr>
        <p:spPr bwMode="auto">
          <a:xfrm>
            <a:off x="6702425" y="494188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>
                <a:solidFill>
                  <a:srgbClr val="C00000"/>
                </a:solidFill>
              </a:rPr>
              <a:t>TOXICIDAD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54388" y="11969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2400" b="1" i="0" u="none" baseline="0">
                <a:solidFill>
                  <a:schemeClr val="tx1"/>
                </a:solidFill>
              </a:rPr>
              <a:t>BUNCEFIELD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79788" y="2133600"/>
            <a:ext cx="2603500" cy="2508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2400" b="1" i="0" u="none" baseline="0">
                <a:solidFill>
                  <a:schemeClr val="tx1"/>
                </a:solidFill>
              </a:rPr>
              <a:t>FEYZIN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354388" y="29241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2400" b="1" i="0" u="none" baseline="0">
                <a:solidFill>
                  <a:schemeClr val="tx1"/>
                </a:solidFill>
              </a:rPr>
              <a:t>LA MEDE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354388" y="3608388"/>
            <a:ext cx="2628900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2400" b="1" i="0" u="none" baseline="0">
                <a:solidFill>
                  <a:schemeClr val="tx1"/>
                </a:solidFill>
              </a:rPr>
              <a:t>TEXAS-CITY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382838" y="4437063"/>
            <a:ext cx="2627312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2400" b="1" i="0" u="none" baseline="0">
                <a:solidFill>
                  <a:schemeClr val="tx1"/>
                </a:solidFill>
              </a:rPr>
              <a:t>A Z F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2527300" y="5226545"/>
            <a:ext cx="2627313" cy="8667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2000" b="1" i="0" u="none" baseline="0">
                <a:solidFill>
                  <a:schemeClr val="tx1"/>
                </a:solidFill>
              </a:rPr>
              <a:t>SEVESO</a:t>
            </a:r>
          </a:p>
          <a:p>
            <a:pPr algn="ctr" rtl="0">
              <a:defRPr/>
            </a:pPr>
            <a:r>
              <a:rPr lang="es" sz="2000" b="1" i="0" u="none" baseline="0">
                <a:solidFill>
                  <a:schemeClr val="tx1"/>
                </a:solidFill>
              </a:rPr>
              <a:t>BUNCEFIELD</a:t>
            </a:r>
          </a:p>
          <a:p>
            <a:pPr algn="ctr" rtl="0">
              <a:defRPr/>
            </a:pPr>
            <a:r>
              <a:rPr lang="es" sz="2000" b="1" i="0" u="none" baseline="0">
                <a:solidFill>
                  <a:schemeClr val="tx1"/>
                </a:solidFill>
              </a:rPr>
              <a:t>MACONDO</a:t>
            </a:r>
            <a:endParaRPr lang="es" sz="2000" b="1" dirty="0">
              <a:solidFill>
                <a:schemeClr val="tx1"/>
              </a:solidFill>
            </a:endParaRPr>
          </a:p>
        </p:txBody>
      </p:sp>
      <p:sp>
        <p:nvSpPr>
          <p:cNvPr id="25617" name="Rectangle 19"/>
          <p:cNvSpPr>
            <a:spLocks noChangeArrowheads="1"/>
          </p:cNvSpPr>
          <p:nvPr/>
        </p:nvSpPr>
        <p:spPr bwMode="auto">
          <a:xfrm>
            <a:off x="6715125" y="1125538"/>
            <a:ext cx="1787525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/>
              <a:t> tanque y cubeta</a:t>
            </a:r>
            <a:endParaRPr lang="es" altLang="fr-FR"/>
          </a:p>
        </p:txBody>
      </p:sp>
      <p:sp>
        <p:nvSpPr>
          <p:cNvPr id="21" name="Flèche droite 20"/>
          <p:cNvSpPr/>
          <p:nvPr/>
        </p:nvSpPr>
        <p:spPr>
          <a:xfrm>
            <a:off x="6054725" y="1233488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6702425" y="2060575"/>
            <a:ext cx="9540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/>
              <a:t>BLEVE</a:t>
            </a:r>
            <a:endParaRPr lang="es" altLang="fr-FR"/>
          </a:p>
        </p:txBody>
      </p:sp>
      <p:sp>
        <p:nvSpPr>
          <p:cNvPr id="25" name="Flèche droite 24"/>
          <p:cNvSpPr/>
          <p:nvPr/>
        </p:nvSpPr>
        <p:spPr>
          <a:xfrm>
            <a:off x="6054725" y="213360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6740525" y="2916238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/>
              <a:t>UVCE</a:t>
            </a:r>
          </a:p>
        </p:txBody>
      </p:sp>
      <p:sp>
        <p:nvSpPr>
          <p:cNvPr id="27" name="Flèche droite 26"/>
          <p:cNvSpPr/>
          <p:nvPr/>
        </p:nvSpPr>
        <p:spPr>
          <a:xfrm>
            <a:off x="6054725" y="2924175"/>
            <a:ext cx="647700" cy="252413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25625" name="Rectangle 27"/>
          <p:cNvSpPr>
            <a:spLocks noChangeArrowheads="1"/>
          </p:cNvSpPr>
          <p:nvPr/>
        </p:nvSpPr>
        <p:spPr bwMode="auto">
          <a:xfrm>
            <a:off x="6740525" y="3573463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/>
              <a:t>UVCE</a:t>
            </a:r>
          </a:p>
        </p:txBody>
      </p:sp>
      <p:sp>
        <p:nvSpPr>
          <p:cNvPr id="29" name="Flèche droite 28"/>
          <p:cNvSpPr/>
          <p:nvPr/>
        </p:nvSpPr>
        <p:spPr>
          <a:xfrm>
            <a:off x="6054725" y="3608388"/>
            <a:ext cx="647700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25627" name="Rectangle 29"/>
          <p:cNvSpPr>
            <a:spLocks noChangeArrowheads="1"/>
          </p:cNvSpPr>
          <p:nvPr/>
        </p:nvSpPr>
        <p:spPr bwMode="auto">
          <a:xfrm>
            <a:off x="5911850" y="5337280"/>
            <a:ext cx="1800000" cy="6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 dirty="0"/>
              <a:t>Dispersión, esparcimiento</a:t>
            </a:r>
          </a:p>
          <a:p>
            <a:endParaRPr lang="es" altLang="fr-FR" b="1" dirty="0"/>
          </a:p>
        </p:txBody>
      </p:sp>
      <p:sp>
        <p:nvSpPr>
          <p:cNvPr id="31" name="Flèche droite 30"/>
          <p:cNvSpPr/>
          <p:nvPr/>
        </p:nvSpPr>
        <p:spPr>
          <a:xfrm>
            <a:off x="5191125" y="558924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25629" name="Rectangle 31"/>
          <p:cNvSpPr>
            <a:spLocks noChangeArrowheads="1"/>
          </p:cNvSpPr>
          <p:nvPr/>
        </p:nvSpPr>
        <p:spPr bwMode="auto">
          <a:xfrm>
            <a:off x="6309389" y="4320143"/>
            <a:ext cx="128753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/>
              <a:t>Explosión</a:t>
            </a:r>
            <a:endParaRPr lang="es" altLang="fr-FR" b="1" dirty="0"/>
          </a:p>
        </p:txBody>
      </p:sp>
      <p:sp>
        <p:nvSpPr>
          <p:cNvPr id="33" name="Flèche droite 33"/>
          <p:cNvSpPr/>
          <p:nvPr/>
        </p:nvSpPr>
        <p:spPr>
          <a:xfrm>
            <a:off x="5046663" y="4437063"/>
            <a:ext cx="1262726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3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PELÍCULA sobre la catástrofe de Piper ALpha</a:t>
            </a:r>
            <a:endParaRPr lang="es" dirty="0"/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523B056-1DC8-D94C-9707-F000A3D0445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6628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9690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33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1000" b="1" i="0" u="none" baseline="0" dirty="0">
                <a:solidFill>
                  <a:schemeClr val="tx1"/>
                </a:solidFill>
                <a:cs typeface="Arial" pitchFamily="34" charset="0"/>
              </a:rPr>
              <a:t>Normas </a:t>
            </a:r>
            <a:r>
              <a:rPr lang="es" sz="1000" b="1" i="0" u="none" baseline="0" dirty="0" smtClean="0">
                <a:solidFill>
                  <a:schemeClr val="tx1"/>
                </a:solidFill>
                <a:cs typeface="Arial" pitchFamily="34" charset="0"/>
              </a:rPr>
              <a:t>internacionales</a:t>
            </a:r>
            <a:endParaRPr lang="es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20113" cy="635000"/>
          </a:xfrm>
        </p:spPr>
        <p:txBody>
          <a:bodyPr/>
          <a:lstStyle/>
          <a:p>
            <a:pPr algn="l" rtl="0">
              <a:defRPr/>
            </a:pPr>
            <a:r>
              <a:rPr lang="es" b="1" i="0" u="none" baseline="0" dirty="0"/>
              <a:t>Las lecciones aprendidas a raíz de los accidentes</a:t>
            </a:r>
            <a:endParaRPr lang="es" dirty="0"/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73A03EC-CB12-9B42-96E9-A60C630627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14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838200" cy="646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900" b="1" i="0" u="none" baseline="0">
                <a:solidFill>
                  <a:srgbClr val="000000"/>
                </a:solidFill>
              </a:rPr>
              <a:t>FEYZIN 1966</a:t>
            </a:r>
          </a:p>
          <a:p>
            <a:pPr algn="ctr" rtl="0"/>
            <a:r>
              <a:rPr lang="es" sz="900" b="1" i="0" u="none" baseline="0">
                <a:solidFill>
                  <a:srgbClr val="000000"/>
                </a:solidFill>
              </a:rPr>
              <a:t>18 muertos / 84 heridos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sz="1050" b="1" i="0" u="none" baseline="0"/>
              <a:t>Años 60</a:t>
            </a:r>
            <a:endParaRPr lang="es" sz="1050" b="1" dirty="0"/>
          </a:p>
        </p:txBody>
      </p:sp>
      <p:sp>
        <p:nvSpPr>
          <p:cNvPr id="27656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1" i="0" u="none" baseline="0"/>
              <a:t>Hoy</a:t>
            </a:r>
            <a:endParaRPr lang="es" altLang="fr-FR" sz="800" b="1"/>
          </a:p>
        </p:txBody>
      </p:sp>
      <p:sp>
        <p:nvSpPr>
          <p:cNvPr id="27657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1" i="0" u="none" baseline="0"/>
              <a:t>1990</a:t>
            </a:r>
            <a:endParaRPr lang="es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es" sz="1000" b="1" i="0" u="none" baseline="0">
                <a:solidFill>
                  <a:srgbClr val="FF0000"/>
                </a:solidFill>
              </a:rPr>
              <a:t>SEVESO</a:t>
            </a:r>
          </a:p>
          <a:p>
            <a:pPr algn="ctr" rtl="0">
              <a:defRPr/>
            </a:pPr>
            <a:r>
              <a:rPr lang="es" sz="1000" b="1" i="0" u="none" baseline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es" b="1" i="0" u="none" baseline="0"/>
              <a:t>BHOPAL </a:t>
            </a:r>
            <a:r>
              <a:rPr lang="es"/>
              <a:t/>
            </a:r>
            <a:br>
              <a:rPr lang="es"/>
            </a:br>
            <a:r>
              <a:rPr lang="es" b="1" i="0" u="none" baseline="0"/>
              <a:t>1984</a:t>
            </a:r>
          </a:p>
          <a:p>
            <a:pPr rtl="0">
              <a:defRPr/>
            </a:pPr>
            <a:r>
              <a:rPr lang="es" b="1" i="0" u="none" baseline="0"/>
              <a:t>+ de 3500 muertos</a:t>
            </a:r>
            <a:endParaRPr lang="es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es" b="1" i="0" u="none" baseline="0"/>
              <a:t>LA MEDE</a:t>
            </a:r>
          </a:p>
          <a:p>
            <a:pPr rtl="0">
              <a:defRPr/>
            </a:pPr>
            <a:r>
              <a:rPr lang="es" b="1" i="0" u="none" baseline="0"/>
              <a:t>1992</a:t>
            </a:r>
          </a:p>
          <a:p>
            <a:pPr rtl="0">
              <a:defRPr/>
            </a:pPr>
            <a:r>
              <a:rPr lang="es" b="1" i="0" u="none" baseline="0"/>
              <a:t>6 muertos</a:t>
            </a:r>
            <a:endParaRPr lang="es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8" y="1474788"/>
            <a:ext cx="674687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es" b="1" i="0" u="none" baseline="0"/>
              <a:t>A Z F </a:t>
            </a:r>
            <a:r>
              <a:rPr lang="es"/>
              <a:t/>
            </a:r>
            <a:br>
              <a:rPr lang="es"/>
            </a:br>
            <a:r>
              <a:rPr lang="es" b="1" i="0" u="none" baseline="0"/>
              <a:t>2001</a:t>
            </a:r>
          </a:p>
          <a:p>
            <a:pPr rtl="0">
              <a:defRPr/>
            </a:pPr>
            <a:r>
              <a:rPr lang="es" b="1" i="0" u="none" baseline="0"/>
              <a:t>30 muertos</a:t>
            </a:r>
            <a:endParaRPr lang="es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900" b="1" i="0" u="none" baseline="0">
                <a:solidFill>
                  <a:srgbClr val="000000"/>
                </a:solidFill>
              </a:rPr>
              <a:t>BUNCEFIELD 2005</a:t>
            </a:r>
          </a:p>
          <a:p>
            <a:pPr algn="ctr" rtl="0"/>
            <a:r>
              <a:rPr lang="es" sz="900" b="1" i="0" u="none" baseline="0">
                <a:solidFill>
                  <a:srgbClr val="000000"/>
                </a:solidFill>
              </a:rPr>
              <a:t>Daños &gt; 1G€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899592" y="3459163"/>
            <a:ext cx="1836000" cy="4667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000" b="1" i="0" u="none" baseline="0"/>
              <a:t>Ley sobre las instalaciones clasificadas</a:t>
            </a:r>
            <a:r>
              <a:rPr lang="es" sz="1000" b="1"/>
              <a:t/>
            </a:r>
            <a:br>
              <a:rPr lang="es" sz="1000" b="1"/>
            </a:br>
            <a:r>
              <a:rPr lang="es" sz="1000" b="1" i="0" u="none" baseline="0"/>
              <a:t>1976</a:t>
            </a:r>
            <a:endParaRPr lang="es" altLang="fr-FR" sz="100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1000" b="1" i="0" u="none" baseline="0">
                <a:solidFill>
                  <a:schemeClr val="tx1"/>
                </a:solidFill>
                <a:cs typeface="Arial" pitchFamily="34" charset="0"/>
              </a:rPr>
              <a:t>Directiva europea</a:t>
            </a:r>
          </a:p>
          <a:p>
            <a:pPr algn="ctr" rtl="0">
              <a:defRPr/>
            </a:pPr>
            <a:r>
              <a:rPr lang="es" sz="1000" b="1" i="0" u="none" baseline="0">
                <a:solidFill>
                  <a:schemeClr val="tx1"/>
                </a:solidFill>
                <a:cs typeface="Arial" pitchFamily="34" charset="0"/>
              </a:rPr>
              <a:t>Seveso I,1982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1000" b="1" i="0" u="none" baseline="0">
                <a:solidFill>
                  <a:schemeClr val="tx1"/>
                </a:solidFill>
                <a:cs typeface="Arial" pitchFamily="34" charset="0"/>
              </a:rPr>
              <a:t>Seveso II</a:t>
            </a:r>
            <a:r>
              <a:rPr lang="es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s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es" sz="1000" b="1" i="0" u="none" baseline="0">
                <a:solidFill>
                  <a:schemeClr val="tx1"/>
                </a:solidFill>
                <a:cs typeface="Arial" pitchFamily="34" charset="0"/>
              </a:rPr>
              <a:t>1996</a:t>
            </a:r>
            <a:endParaRPr lang="es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1000" b="1" i="0" u="none" baseline="0">
                <a:solidFill>
                  <a:schemeClr val="tx1"/>
                </a:solidFill>
                <a:cs typeface="Arial" pitchFamily="34" charset="0"/>
              </a:rPr>
              <a:t>Seveso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es" b="1" i="0" u="none" baseline="0"/>
              <a:t>Erika</a:t>
            </a:r>
            <a:r>
              <a:rPr lang="es"/>
              <a:t/>
            </a:r>
            <a:br>
              <a:rPr lang="es"/>
            </a:br>
            <a:r>
              <a:rPr lang="es" b="1" i="0" u="none" baseline="0"/>
              <a:t>1999</a:t>
            </a:r>
            <a:endParaRPr lang="es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69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es" b="1" i="0" u="none" baseline="0"/>
              <a:t>Piper Alpha 1988</a:t>
            </a:r>
          </a:p>
          <a:p>
            <a:pPr rtl="0">
              <a:defRPr/>
            </a:pPr>
            <a:r>
              <a:rPr lang="es" b="1" i="0" u="none" baseline="0"/>
              <a:t>168 muertos</a:t>
            </a:r>
            <a:endParaRPr lang="es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27678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200" b="0" i="0" u="none" baseline="0"/>
              <a:t>Legislación de </a:t>
            </a:r>
            <a:r>
              <a:rPr lang="es" sz="1200"/>
              <a:t/>
            </a:r>
            <a:br>
              <a:rPr lang="es" sz="1200"/>
            </a:br>
            <a:r>
              <a:rPr lang="es" sz="1200" b="0" i="0" u="none" baseline="0"/>
              <a:t>Francia / </a:t>
            </a:r>
            <a:r>
              <a:rPr lang="es" sz="1200"/>
              <a:t/>
            </a:r>
            <a:br>
              <a:rPr lang="es" sz="1200"/>
            </a:br>
            <a:r>
              <a:rPr lang="es" sz="1200" b="0" i="0" u="none" baseline="0"/>
              <a:t>Europa</a:t>
            </a:r>
          </a:p>
        </p:txBody>
      </p:sp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005763" y="2027238"/>
            <a:ext cx="971550" cy="5078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900" b="1" i="0" u="none" baseline="0">
                <a:solidFill>
                  <a:srgbClr val="000000"/>
                </a:solidFill>
              </a:rPr>
              <a:t>MACONDO</a:t>
            </a:r>
            <a:r>
              <a:rPr lang="es" sz="900" b="1">
                <a:solidFill>
                  <a:srgbClr val="000000"/>
                </a:solidFill>
              </a:rPr>
              <a:t/>
            </a:r>
            <a:br>
              <a:rPr lang="es" sz="900" b="1">
                <a:solidFill>
                  <a:srgbClr val="000000"/>
                </a:solidFill>
              </a:rPr>
            </a:br>
            <a:r>
              <a:rPr lang="es" sz="900" b="1" i="0" u="none" baseline="0">
                <a:solidFill>
                  <a:srgbClr val="000000"/>
                </a:solidFill>
              </a:rPr>
              <a:t>2005</a:t>
            </a:r>
            <a:endParaRPr lang="es" altLang="fr-FR" sz="900" b="1" dirty="0">
              <a:solidFill>
                <a:srgbClr val="000000"/>
              </a:solidFill>
            </a:endParaRPr>
          </a:p>
          <a:p>
            <a:pPr algn="ctr" rtl="0"/>
            <a:r>
              <a:rPr lang="es" sz="900" b="1" i="0" u="none" baseline="0">
                <a:solidFill>
                  <a:srgbClr val="000000"/>
                </a:solidFill>
              </a:rPr>
              <a:t>Daños &gt; 1G€</a:t>
            </a:r>
          </a:p>
        </p:txBody>
      </p:sp>
      <p:sp>
        <p:nvSpPr>
          <p:cNvPr id="3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1000" b="1" i="0" u="none" baseline="0" dirty="0">
                <a:solidFill>
                  <a:schemeClr val="tx1"/>
                </a:solidFill>
                <a:cs typeface="Arial" pitchFamily="34" charset="0"/>
              </a:rPr>
              <a:t>Normas </a:t>
            </a:r>
            <a:r>
              <a:rPr lang="es" sz="1000" b="1" i="0" u="none" baseline="0" dirty="0" smtClean="0">
                <a:solidFill>
                  <a:schemeClr val="tx1"/>
                </a:solidFill>
                <a:cs typeface="Arial" pitchFamily="34" charset="0"/>
              </a:rPr>
              <a:t>internacionales</a:t>
            </a:r>
            <a:endParaRPr lang="es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43925" cy="635000"/>
          </a:xfrm>
        </p:spPr>
        <p:txBody>
          <a:bodyPr/>
          <a:lstStyle/>
          <a:p>
            <a:pPr algn="l" rtl="0">
              <a:defRPr/>
            </a:pPr>
            <a:r>
              <a:rPr lang="es" b="1" i="0" u="none" baseline="0" dirty="0"/>
              <a:t>Las lecciones aprendidas a raíz de los accidentes</a:t>
            </a:r>
            <a:endParaRPr lang="es" dirty="0"/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2C6EDE9-A943-2643-83CD-A0E9459D5FA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15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838200" cy="646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900" b="1" i="0" u="none" baseline="0">
                <a:solidFill>
                  <a:srgbClr val="000000"/>
                </a:solidFill>
              </a:rPr>
              <a:t>FEYZIN 1966</a:t>
            </a:r>
          </a:p>
          <a:p>
            <a:pPr algn="ctr" rtl="0"/>
            <a:r>
              <a:rPr lang="es" sz="900" b="1" i="0" u="none" baseline="0">
                <a:solidFill>
                  <a:srgbClr val="000000"/>
                </a:solidFill>
              </a:rPr>
              <a:t>18 muertos / 84 heridos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sz="1050" b="1" i="0" u="none" baseline="0"/>
              <a:t>Años 60</a:t>
            </a:r>
            <a:endParaRPr lang="es" sz="1050" b="1" dirty="0"/>
          </a:p>
        </p:txBody>
      </p:sp>
      <p:sp>
        <p:nvSpPr>
          <p:cNvPr id="28680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1" i="0" u="none" baseline="0"/>
              <a:t>Hoy</a:t>
            </a:r>
            <a:endParaRPr lang="es" altLang="fr-FR" sz="800" b="1"/>
          </a:p>
        </p:txBody>
      </p:sp>
      <p:sp>
        <p:nvSpPr>
          <p:cNvPr id="28681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sz="1000" b="1" i="0" u="none" baseline="0"/>
              <a:t>1990</a:t>
            </a:r>
            <a:endParaRPr lang="es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es" sz="1000" b="1" i="0" u="none" baseline="0">
                <a:solidFill>
                  <a:srgbClr val="FF0000"/>
                </a:solidFill>
              </a:rPr>
              <a:t>SEVESO</a:t>
            </a:r>
          </a:p>
          <a:p>
            <a:pPr algn="ctr" rtl="0">
              <a:defRPr/>
            </a:pPr>
            <a:r>
              <a:rPr lang="es" sz="1000" b="1" i="0" u="none" baseline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es" b="1" i="0" u="none" baseline="0"/>
              <a:t>BHOPAL </a:t>
            </a:r>
            <a:r>
              <a:rPr lang="es"/>
              <a:t/>
            </a:r>
            <a:br>
              <a:rPr lang="es"/>
            </a:br>
            <a:r>
              <a:rPr lang="es" b="1" i="0" u="none" baseline="0"/>
              <a:t>1984</a:t>
            </a:r>
          </a:p>
          <a:p>
            <a:pPr rtl="0">
              <a:defRPr/>
            </a:pPr>
            <a:r>
              <a:rPr lang="es" b="1" i="0" u="none" baseline="0"/>
              <a:t>+ de 3500 muertos</a:t>
            </a:r>
            <a:endParaRPr lang="es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es" b="1" i="0" u="none" baseline="0"/>
              <a:t>LA MEDE</a:t>
            </a:r>
          </a:p>
          <a:p>
            <a:pPr rtl="0">
              <a:defRPr/>
            </a:pPr>
            <a:r>
              <a:rPr lang="es" b="1" i="0" u="none" baseline="0"/>
              <a:t>1992</a:t>
            </a:r>
          </a:p>
          <a:p>
            <a:pPr rtl="0">
              <a:defRPr/>
            </a:pPr>
            <a:r>
              <a:rPr lang="es" b="1" i="0" u="none" baseline="0"/>
              <a:t>6 muertos</a:t>
            </a:r>
            <a:endParaRPr lang="es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7" y="1474788"/>
            <a:ext cx="82800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es" b="1" i="0" u="none" baseline="0" dirty="0"/>
              <a:t>A Z F </a:t>
            </a:r>
            <a:r>
              <a:rPr lang="es" dirty="0"/>
              <a:t/>
            </a:r>
            <a:br>
              <a:rPr lang="es" dirty="0"/>
            </a:br>
            <a:r>
              <a:rPr lang="es" b="1" i="0" u="none" baseline="0" dirty="0"/>
              <a:t>2001</a:t>
            </a:r>
          </a:p>
          <a:p>
            <a:pPr rtl="0">
              <a:defRPr/>
            </a:pPr>
            <a:r>
              <a:rPr lang="es" b="1" i="0" u="none" baseline="0" dirty="0"/>
              <a:t>30 muertos</a:t>
            </a:r>
            <a:endParaRPr lang="es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900" b="1" i="0" u="none" baseline="0">
                <a:solidFill>
                  <a:srgbClr val="000000"/>
                </a:solidFill>
              </a:rPr>
              <a:t>BUNCEFIELD 2005</a:t>
            </a:r>
          </a:p>
          <a:p>
            <a:pPr algn="ctr" rtl="0"/>
            <a:r>
              <a:rPr lang="es" sz="900" b="1" i="0" u="none" baseline="0">
                <a:solidFill>
                  <a:srgbClr val="000000"/>
                </a:solidFill>
              </a:rPr>
              <a:t>Daños &gt; 1G€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876300" y="3459163"/>
            <a:ext cx="1814513" cy="4667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000" b="1" i="0" u="none" baseline="0" dirty="0"/>
              <a:t>Ley sobre las instalaciones clasificadas</a:t>
            </a:r>
            <a:r>
              <a:rPr lang="es" sz="1000" b="1" dirty="0"/>
              <a:t/>
            </a:r>
            <a:br>
              <a:rPr lang="es" sz="1000" b="1" dirty="0"/>
            </a:br>
            <a:r>
              <a:rPr lang="es" sz="1000" b="1" i="0" u="none" baseline="0" dirty="0"/>
              <a:t>1976</a:t>
            </a:r>
            <a:endParaRPr lang="es" altLang="fr-FR" sz="1000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1000" b="1" i="0" u="none" baseline="0">
                <a:solidFill>
                  <a:schemeClr val="tx1"/>
                </a:solidFill>
                <a:cs typeface="Arial" pitchFamily="34" charset="0"/>
              </a:rPr>
              <a:t>Directiva europea</a:t>
            </a:r>
          </a:p>
          <a:p>
            <a:pPr algn="ctr" rtl="0">
              <a:defRPr/>
            </a:pPr>
            <a:r>
              <a:rPr lang="es" sz="1000" b="1" i="0" u="none" baseline="0">
                <a:solidFill>
                  <a:schemeClr val="tx1"/>
                </a:solidFill>
                <a:cs typeface="Arial" pitchFamily="34" charset="0"/>
              </a:rPr>
              <a:t>Seveso I,1982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1000" b="1" i="0" u="none" baseline="0">
                <a:solidFill>
                  <a:schemeClr val="tx1"/>
                </a:solidFill>
                <a:cs typeface="Arial" pitchFamily="34" charset="0"/>
              </a:rPr>
              <a:t>Seveso II</a:t>
            </a:r>
            <a:r>
              <a:rPr lang="es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s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es" sz="1000" b="1" i="0" u="none" baseline="0">
                <a:solidFill>
                  <a:schemeClr val="tx1"/>
                </a:solidFill>
                <a:cs typeface="Arial" pitchFamily="34" charset="0"/>
              </a:rPr>
              <a:t>1996</a:t>
            </a:r>
            <a:endParaRPr lang="es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1000" b="1" i="0" u="none" baseline="0">
                <a:solidFill>
                  <a:schemeClr val="tx1"/>
                </a:solidFill>
                <a:cs typeface="Arial" pitchFamily="34" charset="0"/>
              </a:rPr>
              <a:t>Seveso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es" b="1" i="0" u="none" baseline="0"/>
              <a:t>Erika</a:t>
            </a:r>
            <a:r>
              <a:rPr lang="es"/>
              <a:t/>
            </a:r>
            <a:br>
              <a:rPr lang="es"/>
            </a:br>
            <a:r>
              <a:rPr lang="es" b="1" i="0" u="none" baseline="0"/>
              <a:t>1999</a:t>
            </a:r>
            <a:endParaRPr lang="es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s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es" b="1" i="0" u="none" baseline="0"/>
              <a:t>Piper Alpha 1988</a:t>
            </a:r>
          </a:p>
          <a:p>
            <a:pPr rtl="0">
              <a:defRPr/>
            </a:pPr>
            <a:r>
              <a:rPr lang="es" b="1" i="0" u="none" baseline="0"/>
              <a:t>168 muertos</a:t>
            </a:r>
            <a:endParaRPr lang="es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28702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200" b="0" i="0" u="none" baseline="0"/>
              <a:t>Legislación de </a:t>
            </a:r>
            <a:r>
              <a:rPr lang="es" sz="1200"/>
              <a:t/>
            </a:r>
            <a:br>
              <a:rPr lang="es" sz="1200"/>
            </a:br>
            <a:r>
              <a:rPr lang="es" sz="1200" b="0" i="0" u="none" baseline="0"/>
              <a:t>Francia / </a:t>
            </a:r>
            <a:r>
              <a:rPr lang="es" sz="1200"/>
              <a:t/>
            </a:r>
            <a:br>
              <a:rPr lang="es" sz="1200"/>
            </a:br>
            <a:r>
              <a:rPr lang="es" sz="1200" b="0" i="0" u="none" baseline="0"/>
              <a:t>Europa</a:t>
            </a:r>
          </a:p>
        </p:txBody>
      </p:sp>
      <p:pic>
        <p:nvPicPr>
          <p:cNvPr id="2870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4925" y="52308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lèche droite rayée 79"/>
          <p:cNvSpPr/>
          <p:nvPr/>
        </p:nvSpPr>
        <p:spPr>
          <a:xfrm>
            <a:off x="5599113" y="4703763"/>
            <a:ext cx="3436937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800" b="0" i="0" u="none" baseline="0">
                <a:solidFill>
                  <a:schemeClr val="tx1"/>
                </a:solidFill>
              </a:rPr>
              <a:t>Normas de seguridad para ingeniería, diseño</a:t>
            </a: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44789" r="78906" b="46661"/>
          <a:stretch>
            <a:fillRect/>
          </a:stretch>
        </p:blipFill>
        <p:spPr bwMode="auto">
          <a:xfrm>
            <a:off x="4914900" y="4695825"/>
            <a:ext cx="649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lèche droite rayée 85"/>
          <p:cNvSpPr/>
          <p:nvPr/>
        </p:nvSpPr>
        <p:spPr>
          <a:xfrm>
            <a:off x="6319838" y="5095875"/>
            <a:ext cx="2716212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800" b="0" i="0" u="none" baseline="0">
                <a:solidFill>
                  <a:schemeClr val="tx1"/>
                </a:solidFill>
              </a:rPr>
              <a:t>Un sistema de gestión HSE</a:t>
            </a:r>
          </a:p>
        </p:txBody>
      </p:sp>
      <p:pic>
        <p:nvPicPr>
          <p:cNvPr id="28707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1"/>
          <a:stretch>
            <a:fillRect/>
          </a:stretch>
        </p:blipFill>
        <p:spPr bwMode="auto">
          <a:xfrm>
            <a:off x="5651500" y="4992688"/>
            <a:ext cx="600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Flèche droite rayée 93"/>
          <p:cNvSpPr/>
          <p:nvPr/>
        </p:nvSpPr>
        <p:spPr>
          <a:xfrm>
            <a:off x="6902450" y="5565775"/>
            <a:ext cx="21336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800" b="0" i="0" u="none" baseline="0" dirty="0">
                <a:solidFill>
                  <a:schemeClr val="tx1"/>
                </a:solidFill>
              </a:rPr>
              <a:t>Campañas sobre el comportamiento HSE</a:t>
            </a:r>
          </a:p>
        </p:txBody>
      </p:sp>
      <p:pic>
        <p:nvPicPr>
          <p:cNvPr id="28710" name="Picture 15" descr="Image-1-dans-Règles-d'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5702300"/>
            <a:ext cx="138112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7" t="1859" r="2522" b="81279"/>
          <a:stretch>
            <a:fillRect/>
          </a:stretch>
        </p:blipFill>
        <p:spPr bwMode="auto">
          <a:xfrm>
            <a:off x="5091113" y="5576888"/>
            <a:ext cx="4048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Flèche droite rayée 97"/>
          <p:cNvSpPr/>
          <p:nvPr/>
        </p:nvSpPr>
        <p:spPr>
          <a:xfrm>
            <a:off x="6203950" y="5949950"/>
            <a:ext cx="28321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800" b="0" i="0" u="none" baseline="0">
                <a:solidFill>
                  <a:schemeClr val="tx1"/>
                </a:solidFill>
              </a:rPr>
              <a:t>Experiencia adquirida y evolución de las normas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005763" y="2027238"/>
            <a:ext cx="971550" cy="5078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900" b="1" i="0" u="none" baseline="0">
                <a:solidFill>
                  <a:srgbClr val="000000"/>
                </a:solidFill>
              </a:rPr>
              <a:t>MACONDO</a:t>
            </a:r>
            <a:r>
              <a:rPr lang="es" sz="900" b="1">
                <a:solidFill>
                  <a:srgbClr val="000000"/>
                </a:solidFill>
              </a:rPr>
              <a:t/>
            </a:r>
            <a:br>
              <a:rPr lang="es" sz="900" b="1">
                <a:solidFill>
                  <a:srgbClr val="000000"/>
                </a:solidFill>
              </a:rPr>
            </a:br>
            <a:r>
              <a:rPr lang="es" sz="900" b="1" i="0" u="none" baseline="0">
                <a:solidFill>
                  <a:srgbClr val="000000"/>
                </a:solidFill>
              </a:rPr>
              <a:t>2005</a:t>
            </a:r>
            <a:endParaRPr lang="es" altLang="fr-FR" sz="900" b="1" dirty="0">
              <a:solidFill>
                <a:srgbClr val="000000"/>
              </a:solidFill>
            </a:endParaRPr>
          </a:p>
          <a:p>
            <a:pPr algn="ctr" rtl="0"/>
            <a:r>
              <a:rPr lang="es" sz="900" b="1" i="0" u="none" baseline="0">
                <a:solidFill>
                  <a:srgbClr val="000000"/>
                </a:solidFill>
              </a:rPr>
              <a:t>Daños &gt; 1G€</a:t>
            </a:r>
          </a:p>
        </p:txBody>
      </p:sp>
      <p:sp>
        <p:nvSpPr>
          <p:cNvPr id="4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Centrarse en los HIPO para los accidentes mayores</a:t>
            </a:r>
            <a:endParaRPr lang="es" dirty="0"/>
          </a:p>
        </p:txBody>
      </p:sp>
      <p:sp>
        <p:nvSpPr>
          <p:cNvPr id="2969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es" b="0" i="0" u="none" baseline="0">
                <a:cs typeface="Arial" charset="0"/>
              </a:rPr>
              <a:t>Los incidentes de potencial alto en términos de consecuencias (HIPO = HIgh POtential) son precursores de accidentes tecnológicos.</a:t>
            </a:r>
          </a:p>
          <a:p>
            <a:pPr algn="just" rtl="0"/>
            <a:endParaRPr lang="es" altLang="fr-FR" smtClean="0">
              <a:cs typeface="Arial" charset="0"/>
            </a:endParaRPr>
          </a:p>
          <a:p>
            <a:pPr algn="just" rtl="0"/>
            <a:r>
              <a:rPr lang="es" b="0" i="0" u="none" baseline="0">
                <a:cs typeface="Arial" charset="0"/>
              </a:rPr>
              <a:t>El TRIR mide el índice de frecuencia de los accidentes.</a:t>
            </a:r>
          </a:p>
          <a:p>
            <a:pPr algn="just" rtl="0"/>
            <a:endParaRPr lang="es" altLang="fr-FR" dirty="0">
              <a:cs typeface="Arial" charset="0"/>
            </a:endParaRPr>
          </a:p>
          <a:p>
            <a:pPr algn="just" rtl="0"/>
            <a:r>
              <a:rPr lang="es" b="0" i="0" u="none" baseline="0">
                <a:cs typeface="Arial" charset="0"/>
              </a:rPr>
              <a:t>El TRIR no permite anticiparse a los accidentes mortales ni a los accidentes mayores.</a:t>
            </a:r>
          </a:p>
          <a:p>
            <a:pPr algn="just" rtl="0"/>
            <a:endParaRPr lang="es" altLang="fr-FR" dirty="0">
              <a:cs typeface="Arial" charset="0"/>
            </a:endParaRPr>
          </a:p>
          <a:p>
            <a:pPr algn="just" rtl="0"/>
            <a:endParaRPr lang="es" altLang="fr-FR" dirty="0">
              <a:cs typeface="Arial" charset="0"/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A9ADAF3-0ABA-6640-84E0-71F3ECA537D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16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66692" y="6576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Los objetivos del módulo</a:t>
            </a:r>
            <a:endParaRPr lang="es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AE5A7D1-9B5E-FC4D-BF3E-22135358341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l" rtl="0">
              <a:buFont typeface="Lucida Grande" charset="0"/>
              <a:buNone/>
              <a:defRPr/>
            </a:pPr>
            <a:r>
              <a:rPr lang="es" b="0" i="0" u="none" baseline="0">
                <a:cs typeface="Arial" charset="0"/>
              </a:rPr>
              <a:t>Después de este módulo:</a:t>
            </a:r>
            <a:endParaRPr lang="es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  <a:defRPr/>
            </a:pPr>
            <a:r>
              <a:rPr lang="es" b="0" i="0" u="none" baseline="0"/>
              <a:t>Sabrán lo que representa el riesgo tecnológico.</a:t>
            </a:r>
          </a:p>
          <a:p>
            <a:pPr algn="l" rtl="0">
              <a:spcAft>
                <a:spcPts val="1500"/>
              </a:spcAft>
              <a:defRPr/>
            </a:pPr>
            <a:r>
              <a:rPr lang="es" b="0" i="0" u="none" baseline="0"/>
              <a:t>Conocerán la accidentología principal del Grupo Total y el sector petrolífero. </a:t>
            </a:r>
          </a:p>
          <a:p>
            <a:pPr algn="l" rtl="0">
              <a:spcAft>
                <a:spcPts val="1500"/>
              </a:spcAft>
              <a:defRPr/>
            </a:pPr>
            <a:r>
              <a:rPr lang="es" b="0" i="0" u="none" baseline="0"/>
              <a:t>Habrán entendido que la industria (y el Grupo Total) ha aprendido lecciones de los accidentes mayores.</a:t>
            </a:r>
          </a:p>
          <a:p>
            <a:pPr algn="l" rtl="0">
              <a:spcAft>
                <a:spcPts val="1500"/>
              </a:spcAft>
              <a:defRPr/>
            </a:pPr>
            <a:r>
              <a:rPr lang="es" b="0" i="0" u="none" baseline="0"/>
              <a:t>Habrán entendido que el riesgo tecnológico y el riesgo en el puesto de trabajo no tienen una relación directa.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Cuáles son las consecuencias posibles:</a:t>
            </a:r>
            <a:endParaRPr lang="es" dirty="0"/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A5A0B47B-32DD-D84B-ADCA-DB135AB203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9811"/>
              </p:ext>
            </p:extLst>
          </p:nvPr>
        </p:nvGraphicFramePr>
        <p:xfrm>
          <a:off x="1403350" y="1989138"/>
          <a:ext cx="6096000" cy="3406140"/>
        </p:xfrm>
        <a:graphic>
          <a:graphicData uri="http://schemas.openxmlformats.org/drawingml/2006/table">
            <a:tbl>
              <a:tblPr/>
              <a:tblGrid>
                <a:gridCol w="3767138"/>
                <a:gridCol w="2328862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Accidente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¿Consecuencias?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Marea negra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 coche se sale de la carretera y da 4 vueltas de campana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Caída de una persona de un andamio</a:t>
                      </a:r>
                      <a:endParaRPr kumimoji="0" lang="es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Explosión de un conducto de 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Fuego en un tanque de almacenamiento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Caída en una escalera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b="1" i="0" u="none" cap="none" baseline="0">
                <a:cs typeface="Arial" charset="0"/>
              </a:rPr>
              <a:t>RIESGO TECNOLÓGICO / SEGURIDAD EN EL PUESTO DE TRABAJO</a:t>
            </a:r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lang="es" b="0" i="0" u="none" baseline="0">
                <a:cs typeface="Arial" charset="0"/>
              </a:rPr>
              <a:t>La diferencia: la gravedad y la probabilidad</a:t>
            </a:r>
          </a:p>
          <a:p>
            <a:pPr algn="l" rtl="0"/>
            <a:r>
              <a:rPr lang="es" b="0" i="0" u="none" baseline="0">
                <a:cs typeface="Arial" charset="0"/>
              </a:rPr>
              <a:t>Riesgo tecnológico: </a:t>
            </a:r>
          </a:p>
          <a:p>
            <a:pPr lvl="1" algn="l" rtl="0"/>
            <a:r>
              <a:rPr lang="es" b="0" i="0" u="none" baseline="0">
                <a:cs typeface="Arial" charset="0"/>
              </a:rPr>
              <a:t>Gravedad alta (consecuencias desastrosas)</a:t>
            </a:r>
          </a:p>
          <a:p>
            <a:pPr lvl="1" algn="l" rtl="0"/>
            <a:r>
              <a:rPr lang="es" b="0" i="0" u="none" baseline="0">
                <a:cs typeface="Arial" charset="0"/>
              </a:rPr>
              <a:t>Escasa probabilidad (raro)</a:t>
            </a:r>
          </a:p>
          <a:p>
            <a:pPr algn="l" rtl="0"/>
            <a:r>
              <a:rPr lang="es" b="0" i="0" u="none" baseline="0">
                <a:cs typeface="Arial" charset="0"/>
              </a:rPr>
              <a:t>Riesgo/seguridad en el puesto de trabajo</a:t>
            </a:r>
          </a:p>
          <a:p>
            <a:pPr lvl="1" algn="l" rtl="0"/>
            <a:r>
              <a:rPr lang="es" b="0" i="0" u="none" baseline="0">
                <a:cs typeface="Arial" charset="0"/>
              </a:rPr>
              <a:t>Gravedad moderada</a:t>
            </a:r>
          </a:p>
          <a:p>
            <a:pPr lvl="1" algn="l" rtl="0"/>
            <a:r>
              <a:rPr lang="es" b="0" i="0" u="none" baseline="0">
                <a:cs typeface="Arial" charset="0"/>
              </a:rPr>
              <a:t>Frecuente, posible, …</a:t>
            </a:r>
            <a:endParaRPr lang="es" altLang="fr-FR">
              <a:cs typeface="Arial" charset="0"/>
            </a:endParaRPr>
          </a:p>
          <a:p>
            <a:endParaRPr lang="es" altLang="fr-FR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8F7ED2-E371-4346-B720-AD64D49B6ED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4" descr="17X27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937000"/>
            <a:ext cx="19954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001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827463"/>
            <a:ext cx="1776412" cy="24622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 rot="1640812">
            <a:off x="2390775" y="5114925"/>
            <a:ext cx="4330700" cy="320675"/>
          </a:xfrm>
          <a:prstGeom prst="rightArrow">
            <a:avLst>
              <a:gd name="adj1" fmla="val 50000"/>
              <a:gd name="adj2" fmla="val 337624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s" altLang="fr-FR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-1989205">
            <a:off x="2546350" y="4899025"/>
            <a:ext cx="4068763" cy="320675"/>
          </a:xfrm>
          <a:prstGeom prst="rightArrow">
            <a:avLst>
              <a:gd name="adj1" fmla="val 50000"/>
              <a:gd name="adj2" fmla="val 317203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s" altLang="fr-FR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 rot="1637241">
            <a:off x="2794000" y="4324350"/>
            <a:ext cx="1881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s" b="1" i="0" u="none" baseline="0"/>
              <a:t>Probabilidad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 rot="-2040877">
            <a:off x="2678113" y="5262563"/>
            <a:ext cx="1344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s" b="1" i="0" u="none" baseline="0"/>
              <a:t>Gravedad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PELÍCULA: Las catástrofes industriales (relacionadas con riesgos tecnológicos)</a:t>
            </a:r>
            <a:endParaRPr lang="es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F02175A-9310-1D45-9177-EE963B2EE0B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66888"/>
            <a:ext cx="673258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Fenómenos peligrosos</a:t>
            </a:r>
            <a:endParaRPr lang="es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AEF9649-1463-4940-9807-0850A5A8BAA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9459" name="ZoneTexte 5"/>
          <p:cNvSpPr txBox="1">
            <a:spLocks noChangeArrowheads="1"/>
          </p:cNvSpPr>
          <p:nvPr/>
        </p:nvSpPr>
        <p:spPr bwMode="auto">
          <a:xfrm>
            <a:off x="1547813" y="1484313"/>
            <a:ext cx="187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     </a:t>
            </a:r>
            <a:r>
              <a:rPr lang="es" b="1" i="0" u="none" baseline="0">
                <a:solidFill>
                  <a:srgbClr val="00B0F0"/>
                </a:solidFill>
              </a:rPr>
              <a:t>FLUJOS                                                                   </a:t>
            </a:r>
          </a:p>
          <a:p>
            <a:pPr algn="l" rtl="0"/>
            <a:r>
              <a:rPr lang="es" b="1" i="0" u="none" baseline="0">
                <a:solidFill>
                  <a:srgbClr val="00B0F0"/>
                </a:solidFill>
              </a:rPr>
              <a:t>TÉRMICOS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813" y="1052513"/>
            <a:ext cx="4752975" cy="3132137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500" y="2636838"/>
            <a:ext cx="4895850" cy="20526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43663" y="3271838"/>
            <a:ext cx="18653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b="1" i="0" u="none" baseline="0">
                <a:solidFill>
                  <a:schemeClr val="accent6">
                    <a:lumMod val="75000"/>
                  </a:schemeClr>
                </a:solidFill>
              </a:rPr>
              <a:t>SOBREPRESIÓN</a:t>
            </a:r>
          </a:p>
        </p:txBody>
      </p:sp>
      <p:sp>
        <p:nvSpPr>
          <p:cNvPr id="19463" name="ZoneTexte 9"/>
          <p:cNvSpPr txBox="1">
            <a:spLocks noChangeArrowheads="1"/>
          </p:cNvSpPr>
          <p:nvPr/>
        </p:nvSpPr>
        <p:spPr bwMode="auto">
          <a:xfrm>
            <a:off x="827088" y="5038725"/>
            <a:ext cx="5040312" cy="92233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s" altLang="fr-FR" b="1">
              <a:solidFill>
                <a:srgbClr val="00B050"/>
              </a:solidFill>
            </a:endParaRPr>
          </a:p>
          <a:p>
            <a:pPr algn="l" rtl="0"/>
            <a:r>
              <a:rPr lang="es" b="1" i="0" u="none" baseline="0">
                <a:solidFill>
                  <a:srgbClr val="00B050"/>
                </a:solidFill>
              </a:rPr>
              <a:t>CONTAMINACIÓN</a:t>
            </a:r>
          </a:p>
          <a:p>
            <a:endParaRPr lang="es" altLang="fr-FR" b="1">
              <a:solidFill>
                <a:srgbClr val="00B050"/>
              </a:solidFill>
            </a:endParaRPr>
          </a:p>
        </p:txBody>
      </p:sp>
      <p:sp>
        <p:nvSpPr>
          <p:cNvPr id="19464" name="ZoneTexte 10"/>
          <p:cNvSpPr txBox="1">
            <a:spLocks noChangeArrowheads="1"/>
          </p:cNvSpPr>
          <p:nvPr/>
        </p:nvSpPr>
        <p:spPr bwMode="auto">
          <a:xfrm>
            <a:off x="4140200" y="4894263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s" altLang="fr-FR"/>
          </a:p>
        </p:txBody>
      </p:sp>
      <p:sp>
        <p:nvSpPr>
          <p:cNvPr id="19465" name="ZoneTexte 11"/>
          <p:cNvSpPr txBox="1">
            <a:spLocks noChangeArrowheads="1"/>
          </p:cNvSpPr>
          <p:nvPr/>
        </p:nvSpPr>
        <p:spPr bwMode="auto">
          <a:xfrm>
            <a:off x="6011863" y="5254625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>
                <a:solidFill>
                  <a:srgbClr val="C00000"/>
                </a:solidFill>
              </a:rPr>
              <a:t>TOXICIDAD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Fenómenos peligrosos</a:t>
            </a:r>
            <a:endParaRPr lang="es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95FBDA2-15DC-294A-8AAA-77A49D4D210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7338" y="3411538"/>
            <a:ext cx="4788718" cy="232171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s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Fuga de materias inflamables e ignición.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s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Ignición de un depósito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763688" y="764704"/>
            <a:ext cx="5976663" cy="1728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4000" b="0" i="0" u="none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INCENDIO DE CHARCO</a:t>
            </a:r>
          </a:p>
          <a:p>
            <a:pPr algn="ctr" rtl="0">
              <a:defRPr/>
            </a:pPr>
            <a:r>
              <a:rPr lang="es" sz="4000" b="0" i="0" u="none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Incendio de tanque</a:t>
            </a:r>
            <a:endParaRPr lang="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Image 9" descr="explor4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92" y="3037318"/>
            <a:ext cx="3518891" cy="2639169"/>
          </a:xfrm>
          <a:prstGeom prst="rect">
            <a:avLst/>
          </a:prstGeom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Fenómenos peligrosos</a:t>
            </a:r>
            <a:endParaRPr lang="es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BE0FE11-89AB-1D44-B9E3-166F54C9BA6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7744" y="1068263"/>
            <a:ext cx="439080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BOIL- OVER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6513" y="3068638"/>
            <a:ext cx="5759450" cy="2268537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es" altLang="fr-FR" sz="20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s" sz="2000" b="1" i="0" u="none" baseline="0">
                <a:solidFill>
                  <a:schemeClr val="bg1"/>
                </a:solidFill>
              </a:rPr>
              <a:t>Ignición de una cuba de hidrocarburos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s" sz="2000" b="1" i="0" u="none" baseline="0">
                <a:solidFill>
                  <a:schemeClr val="bg1"/>
                </a:solidFill>
              </a:rPr>
              <a:t>Reducción del nivel en la cuba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s" sz="2000" b="1" i="0" u="none" baseline="0">
                <a:solidFill>
                  <a:schemeClr val="bg1"/>
                </a:solidFill>
              </a:rPr>
              <a:t>Vaporización explosiva del agua en el fondo de la cuba</a:t>
            </a:r>
          </a:p>
          <a:p>
            <a:pPr algn="ctr" rtl="0"/>
            <a:endParaRPr lang="es" altLang="fr-FR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 cstate="email"/>
          <a:srcRect t="34178" r="3183" b="34508"/>
          <a:stretch/>
        </p:blipFill>
        <p:spPr bwMode="auto">
          <a:xfrm>
            <a:off x="5795963" y="3015196"/>
            <a:ext cx="3131601" cy="22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Fenómenos peligrosos</a:t>
            </a:r>
            <a:endParaRPr lang="es" dirty="0"/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B4D2B4C-5568-A342-8BC9-F3FF1CA8D8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es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4925" y="3141663"/>
            <a:ext cx="6302375" cy="21955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es" altLang="fr-FR" sz="24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s" sz="2000" b="1" i="0" u="none" baseline="0">
                <a:solidFill>
                  <a:schemeClr val="bg1"/>
                </a:solidFill>
              </a:rPr>
              <a:t>Fuga de materias inflamables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s" sz="2000" b="1" i="0" u="none" baseline="0">
                <a:solidFill>
                  <a:schemeClr val="bg1"/>
                </a:solidFill>
              </a:rPr>
              <a:t>Formación de una</a:t>
            </a:r>
            <a:r>
              <a:rPr lang="es" sz="2000" b="1" i="0" u="none" baseline="0">
                <a:solidFill>
                  <a:srgbClr val="FFFFFF"/>
                </a:solidFill>
              </a:rPr>
              <a:t> nube de gas inflamable</a:t>
            </a:r>
            <a:endParaRPr lang="es" altLang="fr-FR" sz="20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es" sz="2000" b="1" i="0" u="none" baseline="0">
                <a:solidFill>
                  <a:schemeClr val="bg1"/>
                </a:solidFill>
              </a:rPr>
              <a:t>Ignición y explosión de la nube de gas</a:t>
            </a:r>
          </a:p>
          <a:p>
            <a:pPr algn="l" rtl="0">
              <a:buFont typeface="Wingdings" charset="2"/>
              <a:buChar char="§"/>
            </a:pPr>
            <a:endParaRPr lang="es" alt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es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UVCE</a:t>
            </a:r>
          </a:p>
          <a:p>
            <a:pPr algn="ctr" rtl="0">
              <a:defRPr/>
            </a:pPr>
            <a:r>
              <a:rPr lang="es" sz="1400" b="0" i="0" u="none" baseline="0"/>
              <a:t>(Unconfined Vapour Cloud Explosion)</a:t>
            </a:r>
            <a:endParaRPr lang="e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Image 10" descr="0512-042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716" y="2951601"/>
            <a:ext cx="2385574" cy="2385574"/>
          </a:xfrm>
          <a:prstGeom prst="rect">
            <a:avLst/>
          </a:prstGeom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0" i="0" u="none" baseline="0"/>
              <a:t>Kit de integración H3SE - TCG 2.2 – Riesgos tecnológicos / Accidentes mayores – V2</a:t>
            </a:r>
            <a:endParaRPr lang="e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940</TotalTime>
  <Words>803</Words>
  <Application>Microsoft Office PowerPoint</Application>
  <PresentationFormat>Affichage à l'écran (4:3)</PresentationFormat>
  <Paragraphs>205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fr_total_modele_rouge_fonce</vt:lpstr>
      <vt:lpstr>Riesgos tecnológicos, accidentes mayores</vt:lpstr>
      <vt:lpstr>Los objetivos del módulo</vt:lpstr>
      <vt:lpstr>Cuáles son las consecuencias posibles:</vt:lpstr>
      <vt:lpstr>RIESGO TECNOLÓGICO / SEGURIDAD EN EL PUESTO DE TRABAJO</vt:lpstr>
      <vt:lpstr>PELÍCULA: Las catástrofes industriales (relacionadas con riesgos tecnológicos)</vt:lpstr>
      <vt:lpstr>Fenómenos peligrosos</vt:lpstr>
      <vt:lpstr>Fenómenos peligrosos</vt:lpstr>
      <vt:lpstr>Fenómenos peligrosos</vt:lpstr>
      <vt:lpstr>Fenómenos peligrosos</vt:lpstr>
      <vt:lpstr>Fenómenos peligrosos</vt:lpstr>
      <vt:lpstr>Fenómenos peligrosos</vt:lpstr>
      <vt:lpstr>Fenómenos peligrosos</vt:lpstr>
      <vt:lpstr>PELÍCULA sobre la catástrofe de Piper ALpha</vt:lpstr>
      <vt:lpstr>Las lecciones aprendidas a raíz de los accidentes</vt:lpstr>
      <vt:lpstr>Las lecciones aprendidas a raíz de los accidentes</vt:lpstr>
      <vt:lpstr>Centrarse en los HIPO para los accidentes mayores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84</cp:revision>
  <dcterms:created xsi:type="dcterms:W3CDTF">2015-09-07T13:13:13Z</dcterms:created>
  <dcterms:modified xsi:type="dcterms:W3CDTF">2017-06-07T19:39:56Z</dcterms:modified>
</cp:coreProperties>
</file>