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92" autoAdjust="0"/>
  </p:normalViewPr>
  <p:slideViewPr>
    <p:cSldViewPr snapToObjects="1" showGuides="1">
      <p:cViewPr varScale="1">
        <p:scale>
          <a:sx n="102" d="100"/>
          <a:sy n="102" d="100"/>
        </p:scale>
        <p:origin x="-96" y="-156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AF0F-4BC9-9245-8824-487E54A2CFA0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7089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AF0F-4BC9-9245-8824-487E54A2CFA0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13885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ea typeface="+mj-ea"/>
              </a:rPr>
              <a:t>Risques technologiques, accidents majeurs</a:t>
            </a:r>
            <a:endParaRPr lang="fr-FR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r>
              <a:rPr lang="fr-FR" altLang="fr-FR" dirty="0" smtClean="0">
                <a:cs typeface="Arial" pitchFamily="34" charset="0"/>
              </a:rPr>
              <a:t>Formation Sécurité des Nouveaux Embauchés</a:t>
            </a:r>
          </a:p>
          <a:p>
            <a:pPr eaLnBrk="1" hangingPunct="1"/>
            <a:r>
              <a:rPr lang="fr-FR" altLang="fr-FR" dirty="0" smtClean="0">
                <a:cs typeface="Arial" charset="0"/>
              </a:rPr>
              <a:t>Module </a:t>
            </a:r>
            <a:r>
              <a:rPr lang="fr-FR" altLang="fr-FR" dirty="0">
                <a:cs typeface="Arial" charset="0"/>
              </a:rPr>
              <a:t>TCG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Phénomènes dangereux</a:t>
            </a:r>
            <a:endParaRPr lang="fr-FR" dirty="0"/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F46885D-48B3-3248-8D33-235E3A575092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00EA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DISPERSION / ÉPANDAGE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827" y="3460404"/>
            <a:ext cx="5867400" cy="158432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 typeface="Wingdings" charset="2"/>
              <a:buChar char="§"/>
            </a:pPr>
            <a:endParaRPr lang="fr-FR" altLang="fr-FR" sz="2400" b="1" dirty="0">
              <a:solidFill>
                <a:schemeClr val="bg1"/>
              </a:solidFill>
            </a:endParaRPr>
          </a:p>
          <a:p>
            <a:pPr marL="177800" indent="-166688">
              <a:spcAft>
                <a:spcPts val="1200"/>
              </a:spcAft>
              <a:buFont typeface="Wingdings" charset="2"/>
              <a:buChar char="§"/>
            </a:pPr>
            <a:r>
              <a:rPr lang="fr-FR" altLang="fr-FR" sz="2400" b="1" dirty="0">
                <a:solidFill>
                  <a:schemeClr val="bg1"/>
                </a:solidFill>
              </a:rPr>
              <a:t> </a:t>
            </a:r>
            <a:r>
              <a:rPr lang="fr-FR" altLang="fr-FR" sz="2000" b="1" dirty="0">
                <a:solidFill>
                  <a:schemeClr val="bg1"/>
                </a:solidFill>
              </a:rPr>
              <a:t>Épandage de liquide</a:t>
            </a:r>
          </a:p>
          <a:p>
            <a:pPr marL="177800" indent="-166688">
              <a:spcAft>
                <a:spcPts val="1200"/>
              </a:spcAft>
              <a:buFont typeface="Wingdings" charset="2"/>
              <a:buChar char="§"/>
            </a:pPr>
            <a:r>
              <a:rPr lang="fr-FR" altLang="fr-FR" sz="2000" b="1" dirty="0">
                <a:solidFill>
                  <a:schemeClr val="bg1"/>
                </a:solidFill>
              </a:rPr>
              <a:t> Évaporation ou fuite de gaz </a:t>
            </a:r>
          </a:p>
          <a:p>
            <a:pPr marL="177800" indent="-166688">
              <a:spcAft>
                <a:spcPts val="1200"/>
              </a:spcAft>
              <a:buFont typeface="Wingdings" charset="2"/>
              <a:buChar char="§"/>
            </a:pPr>
            <a:r>
              <a:rPr lang="fr-FR" altLang="fr-FR" sz="2000" b="1" dirty="0">
                <a:solidFill>
                  <a:schemeClr val="bg1"/>
                </a:solidFill>
              </a:rPr>
              <a:t> Formation d’un nuage de gaz</a:t>
            </a:r>
          </a:p>
          <a:p>
            <a:pPr>
              <a:buFont typeface="Wingdings" charset="2"/>
              <a:buChar char="§"/>
            </a:pPr>
            <a:endParaRPr lang="fr-FR" altLang="fr-F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fr.ria.ru/images/19087/00/19087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3405967"/>
            <a:ext cx="2988000" cy="169320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Phénomènes dangereux</a:t>
            </a:r>
            <a:endParaRPr lang="fr-FR" dirty="0"/>
          </a:p>
        </p:txBody>
      </p:sp>
      <p:sp>
        <p:nvSpPr>
          <p:cNvPr id="24578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68DBC13-3A08-A549-96A1-7B66864A3294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4579" name="ZoneTexte 6"/>
          <p:cNvSpPr txBox="1">
            <a:spLocks noChangeArrowheads="1"/>
          </p:cNvSpPr>
          <p:nvPr/>
        </p:nvSpPr>
        <p:spPr bwMode="auto">
          <a:xfrm>
            <a:off x="1547813" y="1412875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/>
              <a:t>     </a:t>
            </a:r>
            <a:r>
              <a:rPr lang="fr-FR" altLang="fr-FR" b="1">
                <a:solidFill>
                  <a:srgbClr val="00B0F0"/>
                </a:solidFill>
              </a:rPr>
              <a:t>FLUX                                                                   </a:t>
            </a:r>
          </a:p>
          <a:p>
            <a:r>
              <a:rPr lang="fr-FR" altLang="fr-FR" b="1">
                <a:solidFill>
                  <a:srgbClr val="00B0F0"/>
                </a:solidFill>
              </a:rPr>
              <a:t>THERMIQUES                                           </a:t>
            </a:r>
          </a:p>
        </p:txBody>
      </p:sp>
      <p:sp>
        <p:nvSpPr>
          <p:cNvPr id="24580" name="ZoneTexte 7"/>
          <p:cNvSpPr txBox="1">
            <a:spLocks noChangeArrowheads="1"/>
          </p:cNvSpPr>
          <p:nvPr/>
        </p:nvSpPr>
        <p:spPr bwMode="auto">
          <a:xfrm>
            <a:off x="3851275" y="981075"/>
            <a:ext cx="482441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 typeface="Wingdings" charset="2"/>
              <a:buChar char="Ø"/>
            </a:pPr>
            <a:r>
              <a:rPr lang="fr-FR" altLang="fr-FR" sz="1600" b="1"/>
              <a:t> Feux de nappe, </a:t>
            </a:r>
          </a:p>
          <a:p>
            <a:r>
              <a:rPr lang="fr-FR" altLang="fr-FR" sz="1600" b="1"/>
              <a:t>    bac et cuvette</a:t>
            </a:r>
          </a:p>
          <a:p>
            <a:pPr>
              <a:buFont typeface="Wingdings" charset="2"/>
              <a:buChar char="Ø"/>
            </a:pPr>
            <a:endParaRPr lang="fr-FR" altLang="fr-FR" sz="1600" b="1"/>
          </a:p>
          <a:p>
            <a:pPr>
              <a:buFont typeface="Wingdings" charset="2"/>
              <a:buChar char="Ø"/>
            </a:pPr>
            <a:r>
              <a:rPr lang="fr-FR" altLang="fr-FR" sz="1600" b="1"/>
              <a:t> Jet enflammé</a:t>
            </a:r>
          </a:p>
          <a:p>
            <a:pPr>
              <a:buFont typeface="Wingdings" charset="2"/>
              <a:buChar char="Ø"/>
            </a:pPr>
            <a:endParaRPr lang="fr-FR" altLang="fr-FR" sz="1600" b="1"/>
          </a:p>
          <a:p>
            <a:pPr>
              <a:buFont typeface="Wingdings" charset="2"/>
              <a:buChar char="Ø"/>
            </a:pPr>
            <a:r>
              <a:rPr lang="fr-FR" altLang="fr-FR" sz="1600" b="1"/>
              <a:t> Boil over</a:t>
            </a:r>
          </a:p>
          <a:p>
            <a:pPr>
              <a:buFont typeface="Wingdings" charset="2"/>
              <a:buChar char="Ø"/>
            </a:pPr>
            <a:endParaRPr lang="fr-FR" altLang="fr-FR" sz="1600" b="1"/>
          </a:p>
          <a:p>
            <a:pPr>
              <a:buFont typeface="Wingdings" charset="2"/>
              <a:buChar char="Ø"/>
            </a:pPr>
            <a:endParaRPr lang="fr-FR" altLang="fr-FR" sz="1600" b="1"/>
          </a:p>
          <a:p>
            <a:pPr>
              <a:buFont typeface="Wingdings" charset="2"/>
              <a:buChar char="Ø"/>
            </a:pPr>
            <a:r>
              <a:rPr lang="fr-FR" altLang="fr-FR" sz="1600" b="1"/>
              <a:t> BLEVE</a:t>
            </a:r>
          </a:p>
          <a:p>
            <a:pPr>
              <a:buFont typeface="Wingdings" charset="2"/>
              <a:buChar char="Ø"/>
            </a:pPr>
            <a:endParaRPr lang="fr-FR" altLang="fr-FR" sz="1600" b="1"/>
          </a:p>
          <a:p>
            <a:pPr>
              <a:buFont typeface="Wingdings" charset="2"/>
              <a:buChar char="Ø"/>
            </a:pPr>
            <a:r>
              <a:rPr lang="fr-FR" altLang="fr-FR" sz="1600" b="1"/>
              <a:t>UVCE</a:t>
            </a:r>
          </a:p>
          <a:p>
            <a:endParaRPr lang="fr-FR" altLang="fr-FR" sz="1600" b="1"/>
          </a:p>
          <a:p>
            <a:pPr>
              <a:buFont typeface="Wingdings" charset="2"/>
              <a:buChar char="Ø"/>
            </a:pPr>
            <a:endParaRPr lang="fr-FR" altLang="fr-FR" sz="1600" b="1"/>
          </a:p>
          <a:p>
            <a:pPr>
              <a:buFont typeface="Wingdings" charset="2"/>
              <a:buChar char="Ø"/>
            </a:pPr>
            <a:r>
              <a:rPr lang="fr-FR" altLang="fr-FR" sz="1600" b="1"/>
              <a:t> Eclatement de capacité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7813" y="981075"/>
            <a:ext cx="4752975" cy="313213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2500" y="2565400"/>
            <a:ext cx="4895850" cy="20510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43663" y="3200400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SURPRESSION</a:t>
            </a:r>
          </a:p>
        </p:txBody>
      </p:sp>
      <p:sp>
        <p:nvSpPr>
          <p:cNvPr id="24584" name="ZoneTexte 11"/>
          <p:cNvSpPr txBox="1">
            <a:spLocks noChangeArrowheads="1"/>
          </p:cNvSpPr>
          <p:nvPr/>
        </p:nvSpPr>
        <p:spPr bwMode="auto">
          <a:xfrm>
            <a:off x="827088" y="4965700"/>
            <a:ext cx="5040312" cy="9239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 b="1">
              <a:solidFill>
                <a:srgbClr val="00B050"/>
              </a:solidFill>
            </a:endParaRPr>
          </a:p>
          <a:p>
            <a:r>
              <a:rPr lang="fr-FR" altLang="fr-FR" b="1">
                <a:solidFill>
                  <a:srgbClr val="00B050"/>
                </a:solidFill>
              </a:rPr>
              <a:t>POLLUTION</a:t>
            </a:r>
          </a:p>
          <a:p>
            <a:endParaRPr lang="fr-FR" altLang="fr-FR" b="1">
              <a:solidFill>
                <a:srgbClr val="00B050"/>
              </a:solidFill>
            </a:endParaRPr>
          </a:p>
        </p:txBody>
      </p:sp>
      <p:sp>
        <p:nvSpPr>
          <p:cNvPr id="24585" name="ZoneTexte 12"/>
          <p:cNvSpPr txBox="1">
            <a:spLocks noChangeArrowheads="1"/>
          </p:cNvSpPr>
          <p:nvPr/>
        </p:nvSpPr>
        <p:spPr bwMode="auto">
          <a:xfrm>
            <a:off x="4140200" y="4822825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24586" name="ZoneTexte 13"/>
          <p:cNvSpPr txBox="1">
            <a:spLocks noChangeArrowheads="1"/>
          </p:cNvSpPr>
          <p:nvPr/>
        </p:nvSpPr>
        <p:spPr bwMode="auto">
          <a:xfrm>
            <a:off x="4211638" y="5040313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 typeface="Wingdings" charset="2"/>
              <a:buChar char="Ø"/>
            </a:pPr>
            <a:r>
              <a:rPr lang="fr-FR" altLang="fr-FR"/>
              <a:t> </a:t>
            </a:r>
            <a:r>
              <a:rPr lang="fr-FR" altLang="fr-FR" b="1"/>
              <a:t>Dispersion</a:t>
            </a:r>
          </a:p>
          <a:p>
            <a:pPr>
              <a:buFont typeface="Wingdings" charset="2"/>
              <a:buChar char="Ø"/>
            </a:pPr>
            <a:r>
              <a:rPr lang="fr-FR" altLang="fr-FR" b="1"/>
              <a:t> Epandage</a:t>
            </a:r>
          </a:p>
        </p:txBody>
      </p:sp>
      <p:sp>
        <p:nvSpPr>
          <p:cNvPr id="24587" name="ZoneTexte 14"/>
          <p:cNvSpPr txBox="1">
            <a:spLocks noChangeArrowheads="1"/>
          </p:cNvSpPr>
          <p:nvPr/>
        </p:nvSpPr>
        <p:spPr bwMode="auto">
          <a:xfrm>
            <a:off x="6011863" y="518160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>
                <a:solidFill>
                  <a:srgbClr val="C00000"/>
                </a:solidFill>
              </a:rPr>
              <a:t>TOXICITE</a:t>
            </a:r>
          </a:p>
        </p:txBody>
      </p:sp>
      <p:sp>
        <p:nvSpPr>
          <p:cNvPr id="1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Phénomènes dangereux</a:t>
            </a:r>
            <a:endParaRPr lang="fr-FR" dirty="0"/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7D7DB3E-DE49-D845-8E50-8E87F583C738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3" name="ZoneTexte 5"/>
          <p:cNvSpPr txBox="1">
            <a:spLocks noChangeArrowheads="1"/>
          </p:cNvSpPr>
          <p:nvPr/>
        </p:nvSpPr>
        <p:spPr bwMode="auto">
          <a:xfrm>
            <a:off x="1014413" y="1054100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/>
              <a:t>     </a:t>
            </a:r>
            <a:r>
              <a:rPr lang="fr-FR" altLang="fr-FR" b="1">
                <a:solidFill>
                  <a:srgbClr val="00B0F0"/>
                </a:solidFill>
              </a:rPr>
              <a:t>FLUX                                                                   </a:t>
            </a:r>
          </a:p>
          <a:p>
            <a:r>
              <a:rPr lang="fr-FR" altLang="fr-FR" b="1">
                <a:solidFill>
                  <a:srgbClr val="00B0F0"/>
                </a:solidFill>
              </a:rPr>
              <a:t>THERMIQUES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150" y="981075"/>
            <a:ext cx="5651500" cy="3311525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975" y="1989138"/>
            <a:ext cx="6048375" cy="27717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13488" y="2492375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SURPRESSION</a:t>
            </a:r>
          </a:p>
        </p:txBody>
      </p:sp>
      <p:sp>
        <p:nvSpPr>
          <p:cNvPr id="25607" name="ZoneTexte 9"/>
          <p:cNvSpPr txBox="1">
            <a:spLocks noChangeArrowheads="1"/>
          </p:cNvSpPr>
          <p:nvPr/>
        </p:nvSpPr>
        <p:spPr bwMode="auto">
          <a:xfrm>
            <a:off x="798513" y="5157788"/>
            <a:ext cx="5040312" cy="104298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 b="1">
              <a:solidFill>
                <a:srgbClr val="00B050"/>
              </a:solidFill>
            </a:endParaRPr>
          </a:p>
          <a:p>
            <a:r>
              <a:rPr lang="fr-FR" altLang="fr-FR" b="1">
                <a:solidFill>
                  <a:srgbClr val="00B050"/>
                </a:solidFill>
              </a:rPr>
              <a:t>POLLUTION</a:t>
            </a:r>
          </a:p>
          <a:p>
            <a:endParaRPr lang="fr-FR" altLang="fr-FR" b="1">
              <a:solidFill>
                <a:srgbClr val="00B050"/>
              </a:solidFill>
            </a:endParaRPr>
          </a:p>
        </p:txBody>
      </p:sp>
      <p:sp>
        <p:nvSpPr>
          <p:cNvPr id="25608" name="ZoneTexte 10"/>
          <p:cNvSpPr txBox="1">
            <a:spLocks noChangeArrowheads="1"/>
          </p:cNvSpPr>
          <p:nvPr/>
        </p:nvSpPr>
        <p:spPr bwMode="auto">
          <a:xfrm>
            <a:off x="4572000" y="4941888"/>
            <a:ext cx="3960813" cy="125888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25609" name="ZoneTexte 11"/>
          <p:cNvSpPr txBox="1">
            <a:spLocks noChangeArrowheads="1"/>
          </p:cNvSpPr>
          <p:nvPr/>
        </p:nvSpPr>
        <p:spPr bwMode="auto">
          <a:xfrm>
            <a:off x="6702425" y="494188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>
                <a:solidFill>
                  <a:srgbClr val="C00000"/>
                </a:solidFill>
              </a:rPr>
              <a:t>TOXICITE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54388" y="11969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tx1"/>
                </a:solidFill>
              </a:rPr>
              <a:t>BUNCEFIELD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79788" y="2133600"/>
            <a:ext cx="2603500" cy="2508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tx1"/>
                </a:solidFill>
              </a:rPr>
              <a:t>FEYZIN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354388" y="29241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tx1"/>
                </a:solidFill>
              </a:rPr>
              <a:t>LA MEDE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354388" y="3608388"/>
            <a:ext cx="2628900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tx1"/>
                </a:solidFill>
              </a:rPr>
              <a:t>TEXAS-CITY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382838" y="4437063"/>
            <a:ext cx="2627312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tx1"/>
                </a:solidFill>
              </a:rPr>
              <a:t>A Z F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2527300" y="5226545"/>
            <a:ext cx="2627313" cy="8667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SEVESO</a:t>
            </a:r>
          </a:p>
          <a:p>
            <a:pPr algn="ctr"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BUNCEFIELD</a:t>
            </a:r>
          </a:p>
          <a:p>
            <a:pPr algn="ctr"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MACONDO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5617" name="Rectangle 19"/>
          <p:cNvSpPr>
            <a:spLocks noChangeArrowheads="1"/>
          </p:cNvSpPr>
          <p:nvPr/>
        </p:nvSpPr>
        <p:spPr bwMode="auto">
          <a:xfrm>
            <a:off x="6715125" y="1125538"/>
            <a:ext cx="178752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/>
              <a:t> bac et cuvette</a:t>
            </a:r>
            <a:endParaRPr lang="fr-FR" altLang="fr-FR"/>
          </a:p>
        </p:txBody>
      </p:sp>
      <p:sp>
        <p:nvSpPr>
          <p:cNvPr id="21" name="Flèche droite 20"/>
          <p:cNvSpPr/>
          <p:nvPr/>
        </p:nvSpPr>
        <p:spPr>
          <a:xfrm>
            <a:off x="6054725" y="1233488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6702425" y="2060575"/>
            <a:ext cx="9540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/>
              <a:t>BLEVE</a:t>
            </a:r>
            <a:endParaRPr lang="fr-FR" altLang="fr-FR"/>
          </a:p>
        </p:txBody>
      </p:sp>
      <p:sp>
        <p:nvSpPr>
          <p:cNvPr id="25" name="Flèche droite 24"/>
          <p:cNvSpPr/>
          <p:nvPr/>
        </p:nvSpPr>
        <p:spPr>
          <a:xfrm>
            <a:off x="6054725" y="213360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6740525" y="2916238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/>
              <a:t>UVCE</a:t>
            </a:r>
          </a:p>
        </p:txBody>
      </p:sp>
      <p:sp>
        <p:nvSpPr>
          <p:cNvPr id="27" name="Flèche droite 26"/>
          <p:cNvSpPr/>
          <p:nvPr/>
        </p:nvSpPr>
        <p:spPr>
          <a:xfrm>
            <a:off x="6054725" y="2924175"/>
            <a:ext cx="647700" cy="252413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5625" name="Rectangle 27"/>
          <p:cNvSpPr>
            <a:spLocks noChangeArrowheads="1"/>
          </p:cNvSpPr>
          <p:nvPr/>
        </p:nvSpPr>
        <p:spPr bwMode="auto">
          <a:xfrm>
            <a:off x="6740525" y="3573463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/>
              <a:t>UVCE</a:t>
            </a:r>
          </a:p>
        </p:txBody>
      </p:sp>
      <p:sp>
        <p:nvSpPr>
          <p:cNvPr id="29" name="Flèche droite 28"/>
          <p:cNvSpPr/>
          <p:nvPr/>
        </p:nvSpPr>
        <p:spPr>
          <a:xfrm>
            <a:off x="6054725" y="3608388"/>
            <a:ext cx="647700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5627" name="Rectangle 29"/>
          <p:cNvSpPr>
            <a:spLocks noChangeArrowheads="1"/>
          </p:cNvSpPr>
          <p:nvPr/>
        </p:nvSpPr>
        <p:spPr bwMode="auto">
          <a:xfrm>
            <a:off x="5911850" y="5517232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/>
              <a:t>Dispersion, épandage</a:t>
            </a:r>
          </a:p>
          <a:p>
            <a:endParaRPr lang="fr-FR" altLang="fr-FR" b="1" dirty="0"/>
          </a:p>
        </p:txBody>
      </p:sp>
      <p:sp>
        <p:nvSpPr>
          <p:cNvPr id="31" name="Flèche droite 30"/>
          <p:cNvSpPr/>
          <p:nvPr/>
        </p:nvSpPr>
        <p:spPr>
          <a:xfrm>
            <a:off x="5191125" y="558924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5629" name="Rectangle 31"/>
          <p:cNvSpPr>
            <a:spLocks noChangeArrowheads="1"/>
          </p:cNvSpPr>
          <p:nvPr/>
        </p:nvSpPr>
        <p:spPr bwMode="auto">
          <a:xfrm>
            <a:off x="6309389" y="4320143"/>
            <a:ext cx="128753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smtClean="0"/>
              <a:t>Explosion</a:t>
            </a:r>
            <a:endParaRPr lang="fr-FR" altLang="fr-FR" b="1" dirty="0"/>
          </a:p>
        </p:txBody>
      </p:sp>
      <p:sp>
        <p:nvSpPr>
          <p:cNvPr id="33" name="Flèche droite 33"/>
          <p:cNvSpPr/>
          <p:nvPr/>
        </p:nvSpPr>
        <p:spPr>
          <a:xfrm>
            <a:off x="5046663" y="4437063"/>
            <a:ext cx="1262726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FILM sur la catastrophe de Piper </a:t>
            </a:r>
            <a:r>
              <a:rPr lang="fr-FR" dirty="0" err="1" smtClean="0"/>
              <a:t>ALpha</a:t>
            </a:r>
            <a:endParaRPr lang="fr-FR" dirty="0"/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523B056-1DC8-D94C-9707-F000A3D0445F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6628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9690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33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cs typeface="Arial" pitchFamily="34" charset="0"/>
              </a:rPr>
              <a:t>Règles internationales</a:t>
            </a:r>
            <a:endParaRPr lang="fr-F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enseignements suite aux accidents</a:t>
            </a:r>
            <a:endParaRPr lang="fr-FR" dirty="0"/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73A03EC-CB12-9B42-96E9-A60C630627B3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14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838200" cy="646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900" b="1">
                <a:solidFill>
                  <a:srgbClr val="000000"/>
                </a:solidFill>
              </a:rPr>
              <a:t>FEYZIN 1966</a:t>
            </a:r>
          </a:p>
          <a:p>
            <a:pPr algn="ctr"/>
            <a:r>
              <a:rPr lang="fr-FR" altLang="fr-FR" sz="900" b="1">
                <a:solidFill>
                  <a:srgbClr val="000000"/>
                </a:solidFill>
              </a:rPr>
              <a:t>18 morts / 84 blessés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/>
              <a:t>Années 60</a:t>
            </a:r>
            <a:endParaRPr lang="fr-FR" sz="1050" b="1" dirty="0"/>
          </a:p>
        </p:txBody>
      </p:sp>
      <p:sp>
        <p:nvSpPr>
          <p:cNvPr id="27656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b="1"/>
              <a:t>Aujourd’hui</a:t>
            </a:r>
            <a:endParaRPr lang="fr-FR" altLang="fr-FR" sz="800" b="1"/>
          </a:p>
        </p:txBody>
      </p:sp>
      <p:sp>
        <p:nvSpPr>
          <p:cNvPr id="27657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b="1"/>
              <a:t>1990</a:t>
            </a:r>
            <a:endParaRPr lang="fr-FR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000" b="1" dirty="0">
                <a:solidFill>
                  <a:srgbClr val="FF0000"/>
                </a:solidFill>
              </a:rPr>
              <a:t>SEVESO</a:t>
            </a:r>
          </a:p>
          <a:p>
            <a:pPr algn="ctr">
              <a:defRPr/>
            </a:pPr>
            <a:r>
              <a:rPr lang="fr-FR" sz="1000" b="1" dirty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BHOPAL </a:t>
            </a:r>
            <a:br>
              <a:rPr lang="fr-FR" dirty="0" smtClean="0"/>
            </a:br>
            <a:r>
              <a:rPr lang="fr-FR" dirty="0" smtClean="0"/>
              <a:t>1984</a:t>
            </a:r>
          </a:p>
          <a:p>
            <a:pPr>
              <a:defRPr/>
            </a:pPr>
            <a:r>
              <a:rPr lang="fr-FR" dirty="0" smtClean="0"/>
              <a:t>+ de 3500 morts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>
              <a:defRPr sz="900" b="1"/>
            </a:lvl1pPr>
          </a:lstStyle>
          <a:p>
            <a:pPr>
              <a:defRPr/>
            </a:pPr>
            <a:r>
              <a:rPr lang="fr-FR" dirty="0" smtClean="0"/>
              <a:t>LA MEDE</a:t>
            </a:r>
          </a:p>
          <a:p>
            <a:pPr>
              <a:defRPr/>
            </a:pPr>
            <a:r>
              <a:rPr lang="fr-FR" dirty="0" smtClean="0"/>
              <a:t>1992</a:t>
            </a:r>
          </a:p>
          <a:p>
            <a:pPr>
              <a:defRPr/>
            </a:pPr>
            <a:r>
              <a:rPr lang="fr-FR" dirty="0" smtClean="0"/>
              <a:t>6 morts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8" y="1474788"/>
            <a:ext cx="674687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>
              <a:defRPr sz="900" b="1"/>
            </a:lvl1pPr>
          </a:lstStyle>
          <a:p>
            <a:pPr>
              <a:defRPr/>
            </a:pPr>
            <a:r>
              <a:rPr lang="fr-FR" dirty="0" smtClean="0"/>
              <a:t>A Z F </a:t>
            </a:r>
            <a:br>
              <a:rPr lang="fr-FR" dirty="0" smtClean="0"/>
            </a:br>
            <a:r>
              <a:rPr lang="fr-FR" dirty="0" smtClean="0"/>
              <a:t>2001</a:t>
            </a:r>
          </a:p>
          <a:p>
            <a:pPr>
              <a:defRPr/>
            </a:pPr>
            <a:r>
              <a:rPr lang="fr-FR" dirty="0" smtClean="0"/>
              <a:t>30 morts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900" b="1">
                <a:solidFill>
                  <a:srgbClr val="000000"/>
                </a:solidFill>
              </a:rPr>
              <a:t>BUNCEFIELD 2005</a:t>
            </a:r>
          </a:p>
          <a:p>
            <a:pPr algn="ctr"/>
            <a:r>
              <a:rPr lang="fr-FR" altLang="fr-FR" sz="900" b="1">
                <a:solidFill>
                  <a:srgbClr val="000000"/>
                </a:solidFill>
              </a:rPr>
              <a:t>Dégâts &gt; 1G€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179513" y="3459163"/>
            <a:ext cx="1511300" cy="4667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000" b="1"/>
              <a:t>Loi Installations classées</a:t>
            </a:r>
            <a:br>
              <a:rPr lang="fr-FR" altLang="fr-FR" sz="1000" b="1"/>
            </a:br>
            <a:r>
              <a:rPr lang="fr-FR" altLang="fr-FR" sz="1000" b="1"/>
              <a:t>1976</a:t>
            </a:r>
            <a:endParaRPr lang="fr-FR" altLang="fr-FR" sz="100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  <a:cs typeface="Arial" pitchFamily="34" charset="0"/>
              </a:rPr>
              <a:t>Directive européenne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  <a:cs typeface="Arial" pitchFamily="34" charset="0"/>
              </a:rPr>
              <a:t>Seveso I,1982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cs typeface="Arial" pitchFamily="34" charset="0"/>
              </a:rPr>
              <a:t>Seveso II</a:t>
            </a:r>
            <a:br>
              <a:rPr lang="fr-FR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fr-FR" sz="1000" b="1">
                <a:solidFill>
                  <a:schemeClr val="tx1"/>
                </a:solidFill>
                <a:cs typeface="Arial" pitchFamily="34" charset="0"/>
              </a:rPr>
              <a:t>1996</a:t>
            </a:r>
            <a:endParaRPr lang="fr-F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  <a:cs typeface="Arial" pitchFamily="34" charset="0"/>
              </a:rPr>
              <a:t>Seveso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>
              <a:defRPr sz="900" b="1"/>
            </a:lvl1pPr>
          </a:lstStyle>
          <a:p>
            <a:pPr>
              <a:defRPr/>
            </a:pPr>
            <a:r>
              <a:rPr lang="fr-FR" dirty="0" smtClean="0"/>
              <a:t>Erika</a:t>
            </a:r>
            <a:br>
              <a:rPr lang="fr-FR" dirty="0" smtClean="0"/>
            </a:br>
            <a:r>
              <a:rPr lang="fr-FR" dirty="0" smtClean="0"/>
              <a:t>1999</a:t>
            </a:r>
            <a:endParaRPr lang="fr-FR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69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Piper Alpha 1988</a:t>
            </a:r>
          </a:p>
          <a:p>
            <a:pPr>
              <a:defRPr/>
            </a:pPr>
            <a:r>
              <a:rPr lang="fr-FR" dirty="0" smtClean="0"/>
              <a:t>168 morts</a:t>
            </a:r>
            <a:endParaRPr lang="fr-FR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7678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200"/>
              <a:t>Législation </a:t>
            </a:r>
            <a:br>
              <a:rPr lang="fr-FR" altLang="fr-FR" sz="1200"/>
            </a:br>
            <a:r>
              <a:rPr lang="fr-FR" altLang="fr-FR" sz="1200"/>
              <a:t>France / </a:t>
            </a:r>
            <a:br>
              <a:rPr lang="fr-FR" altLang="fr-FR" sz="1200"/>
            </a:br>
            <a:r>
              <a:rPr lang="fr-FR" altLang="fr-FR" sz="1200"/>
              <a:t>Europe</a:t>
            </a:r>
          </a:p>
        </p:txBody>
      </p:sp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005763" y="2027238"/>
            <a:ext cx="971550" cy="5078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900" b="1" dirty="0" smtClean="0">
                <a:solidFill>
                  <a:srgbClr val="000000"/>
                </a:solidFill>
              </a:rPr>
              <a:t>MACONDO</a:t>
            </a:r>
            <a:br>
              <a:rPr lang="fr-FR" altLang="fr-FR" sz="900" b="1" dirty="0" smtClean="0">
                <a:solidFill>
                  <a:srgbClr val="000000"/>
                </a:solidFill>
              </a:rPr>
            </a:br>
            <a:r>
              <a:rPr lang="fr-FR" altLang="fr-FR" sz="900" b="1" dirty="0" smtClean="0">
                <a:solidFill>
                  <a:srgbClr val="000000"/>
                </a:solidFill>
              </a:rPr>
              <a:t>2005</a:t>
            </a:r>
            <a:endParaRPr lang="fr-FR" altLang="fr-FR" sz="900" b="1" dirty="0">
              <a:solidFill>
                <a:srgbClr val="000000"/>
              </a:solidFill>
            </a:endParaRPr>
          </a:p>
          <a:p>
            <a:pPr algn="ctr"/>
            <a:r>
              <a:rPr lang="fr-FR" altLang="fr-FR" sz="900" b="1" dirty="0">
                <a:solidFill>
                  <a:srgbClr val="000000"/>
                </a:solidFill>
              </a:rPr>
              <a:t>Dégâts &gt; 1G€</a:t>
            </a:r>
          </a:p>
        </p:txBody>
      </p:sp>
      <p:sp>
        <p:nvSpPr>
          <p:cNvPr id="3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cs typeface="Arial" pitchFamily="34" charset="0"/>
              </a:rPr>
              <a:t>Règles internationales</a:t>
            </a:r>
            <a:endParaRPr lang="fr-F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enseignements suite aux accidents</a:t>
            </a:r>
            <a:endParaRPr lang="fr-FR" dirty="0"/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2C6EDE9-A943-2643-83CD-A0E9459D5FA7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15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838200" cy="646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900" b="1">
                <a:solidFill>
                  <a:srgbClr val="000000"/>
                </a:solidFill>
              </a:rPr>
              <a:t>FEYZIN 1966</a:t>
            </a:r>
          </a:p>
          <a:p>
            <a:pPr algn="ctr"/>
            <a:r>
              <a:rPr lang="fr-FR" altLang="fr-FR" sz="900" b="1">
                <a:solidFill>
                  <a:srgbClr val="000000"/>
                </a:solidFill>
              </a:rPr>
              <a:t>18 morts / 84 blessés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/>
              <a:t>Années 60</a:t>
            </a:r>
            <a:endParaRPr lang="fr-FR" sz="1050" b="1" dirty="0"/>
          </a:p>
        </p:txBody>
      </p:sp>
      <p:sp>
        <p:nvSpPr>
          <p:cNvPr id="28680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b="1"/>
              <a:t>Aujourd’hui</a:t>
            </a:r>
            <a:endParaRPr lang="fr-FR" altLang="fr-FR" sz="800" b="1"/>
          </a:p>
        </p:txBody>
      </p:sp>
      <p:sp>
        <p:nvSpPr>
          <p:cNvPr id="28681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b="1"/>
              <a:t>1990</a:t>
            </a:r>
            <a:endParaRPr lang="fr-FR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000" b="1" dirty="0">
                <a:solidFill>
                  <a:srgbClr val="FF0000"/>
                </a:solidFill>
              </a:rPr>
              <a:t>SEVESO</a:t>
            </a:r>
          </a:p>
          <a:p>
            <a:pPr algn="ctr">
              <a:defRPr/>
            </a:pPr>
            <a:r>
              <a:rPr lang="fr-FR" sz="1000" b="1" dirty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BHOPAL </a:t>
            </a:r>
            <a:br>
              <a:rPr lang="fr-FR" dirty="0" smtClean="0"/>
            </a:br>
            <a:r>
              <a:rPr lang="fr-FR" dirty="0" smtClean="0"/>
              <a:t>1984</a:t>
            </a:r>
          </a:p>
          <a:p>
            <a:pPr>
              <a:defRPr/>
            </a:pPr>
            <a:r>
              <a:rPr lang="fr-FR" dirty="0" smtClean="0"/>
              <a:t>+ de 3500 morts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>
              <a:defRPr sz="900" b="1"/>
            </a:lvl1pPr>
          </a:lstStyle>
          <a:p>
            <a:pPr>
              <a:defRPr/>
            </a:pPr>
            <a:r>
              <a:rPr lang="fr-FR" dirty="0" smtClean="0"/>
              <a:t>LA MEDE</a:t>
            </a:r>
          </a:p>
          <a:p>
            <a:pPr>
              <a:defRPr/>
            </a:pPr>
            <a:r>
              <a:rPr lang="fr-FR" dirty="0" smtClean="0"/>
              <a:t>1992</a:t>
            </a:r>
          </a:p>
          <a:p>
            <a:pPr>
              <a:defRPr/>
            </a:pPr>
            <a:r>
              <a:rPr lang="fr-FR" dirty="0" smtClean="0"/>
              <a:t>6 morts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8" y="1474788"/>
            <a:ext cx="674687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>
              <a:defRPr sz="900" b="1"/>
            </a:lvl1pPr>
          </a:lstStyle>
          <a:p>
            <a:pPr>
              <a:defRPr/>
            </a:pPr>
            <a:r>
              <a:rPr lang="fr-FR" dirty="0" smtClean="0"/>
              <a:t>A Z F </a:t>
            </a:r>
            <a:br>
              <a:rPr lang="fr-FR" dirty="0" smtClean="0"/>
            </a:br>
            <a:r>
              <a:rPr lang="fr-FR" dirty="0" smtClean="0"/>
              <a:t>2001</a:t>
            </a:r>
          </a:p>
          <a:p>
            <a:pPr>
              <a:defRPr/>
            </a:pPr>
            <a:r>
              <a:rPr lang="fr-FR" dirty="0" smtClean="0"/>
              <a:t>30 morts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900" b="1">
                <a:solidFill>
                  <a:srgbClr val="000000"/>
                </a:solidFill>
              </a:rPr>
              <a:t>BUNCEFIELD 2005</a:t>
            </a:r>
          </a:p>
          <a:p>
            <a:pPr algn="ctr"/>
            <a:r>
              <a:rPr lang="fr-FR" altLang="fr-FR" sz="900" b="1">
                <a:solidFill>
                  <a:srgbClr val="000000"/>
                </a:solidFill>
              </a:rPr>
              <a:t>Dégâts &gt; 1G€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179513" y="3459163"/>
            <a:ext cx="1511300" cy="4667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000" b="1"/>
              <a:t>Loi Installations classées</a:t>
            </a:r>
            <a:br>
              <a:rPr lang="fr-FR" altLang="fr-FR" sz="1000" b="1"/>
            </a:br>
            <a:r>
              <a:rPr lang="fr-FR" altLang="fr-FR" sz="1000" b="1"/>
              <a:t>1976</a:t>
            </a:r>
            <a:endParaRPr lang="fr-FR" altLang="fr-FR" sz="100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  <a:cs typeface="Arial" pitchFamily="34" charset="0"/>
              </a:rPr>
              <a:t>Directive européenne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  <a:cs typeface="Arial" pitchFamily="34" charset="0"/>
              </a:rPr>
              <a:t>Seveso I,1982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cs typeface="Arial" pitchFamily="34" charset="0"/>
              </a:rPr>
              <a:t>Seveso II</a:t>
            </a:r>
            <a:br>
              <a:rPr lang="fr-FR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fr-FR" sz="1000" b="1">
                <a:solidFill>
                  <a:schemeClr val="tx1"/>
                </a:solidFill>
                <a:cs typeface="Arial" pitchFamily="34" charset="0"/>
              </a:rPr>
              <a:t>1996</a:t>
            </a:r>
            <a:endParaRPr lang="fr-F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  <a:cs typeface="Arial" pitchFamily="34" charset="0"/>
              </a:rPr>
              <a:t>Seveso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>
              <a:defRPr sz="900" b="1"/>
            </a:lvl1pPr>
          </a:lstStyle>
          <a:p>
            <a:pPr>
              <a:defRPr/>
            </a:pPr>
            <a:r>
              <a:rPr lang="fr-FR" dirty="0" smtClean="0"/>
              <a:t>Erika</a:t>
            </a:r>
            <a:br>
              <a:rPr lang="fr-FR" dirty="0" smtClean="0"/>
            </a:br>
            <a:r>
              <a:rPr lang="fr-FR" dirty="0" smtClean="0"/>
              <a:t>1999</a:t>
            </a:r>
            <a:endParaRPr lang="fr-FR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Piper Alpha 1988</a:t>
            </a:r>
          </a:p>
          <a:p>
            <a:pPr>
              <a:defRPr/>
            </a:pPr>
            <a:r>
              <a:rPr lang="fr-FR" dirty="0" smtClean="0"/>
              <a:t>168 morts</a:t>
            </a:r>
            <a:endParaRPr lang="fr-FR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8702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200"/>
              <a:t>Législation </a:t>
            </a:r>
            <a:br>
              <a:rPr lang="fr-FR" altLang="fr-FR" sz="1200"/>
            </a:br>
            <a:r>
              <a:rPr lang="fr-FR" altLang="fr-FR" sz="1200"/>
              <a:t>France / </a:t>
            </a:r>
            <a:br>
              <a:rPr lang="fr-FR" altLang="fr-FR" sz="1200"/>
            </a:br>
            <a:r>
              <a:rPr lang="fr-FR" altLang="fr-FR" sz="1200"/>
              <a:t>Europe</a:t>
            </a:r>
          </a:p>
        </p:txBody>
      </p:sp>
      <p:pic>
        <p:nvPicPr>
          <p:cNvPr id="2870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4925" y="52308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lèche droite rayée 79"/>
          <p:cNvSpPr/>
          <p:nvPr/>
        </p:nvSpPr>
        <p:spPr>
          <a:xfrm>
            <a:off x="5599113" y="4703763"/>
            <a:ext cx="3436937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>
                <a:solidFill>
                  <a:schemeClr val="tx1"/>
                </a:solidFill>
              </a:rPr>
              <a:t>Règles sécurité pour l’engineering, design</a:t>
            </a: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41" t="44789" r="78906" b="46661"/>
          <a:stretch>
            <a:fillRect/>
          </a:stretch>
        </p:blipFill>
        <p:spPr bwMode="auto">
          <a:xfrm>
            <a:off x="4914900" y="4695825"/>
            <a:ext cx="649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lèche droite rayée 85"/>
          <p:cNvSpPr/>
          <p:nvPr/>
        </p:nvSpPr>
        <p:spPr>
          <a:xfrm>
            <a:off x="6319838" y="5095875"/>
            <a:ext cx="2716212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>
                <a:solidFill>
                  <a:schemeClr val="tx1"/>
                </a:solidFill>
              </a:rPr>
              <a:t>Un Système de Management HSE</a:t>
            </a:r>
          </a:p>
        </p:txBody>
      </p:sp>
      <p:pic>
        <p:nvPicPr>
          <p:cNvPr id="28707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81"/>
          <a:stretch>
            <a:fillRect/>
          </a:stretch>
        </p:blipFill>
        <p:spPr bwMode="auto">
          <a:xfrm>
            <a:off x="5651500" y="4992688"/>
            <a:ext cx="600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Flèche droite rayée 93"/>
          <p:cNvSpPr/>
          <p:nvPr/>
        </p:nvSpPr>
        <p:spPr>
          <a:xfrm>
            <a:off x="6902450" y="5565775"/>
            <a:ext cx="21336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>
                <a:solidFill>
                  <a:schemeClr val="tx1"/>
                </a:solidFill>
              </a:rPr>
              <a:t>Campagnes sur le comportement HSE</a:t>
            </a:r>
          </a:p>
        </p:txBody>
      </p:sp>
      <p:pic>
        <p:nvPicPr>
          <p:cNvPr id="28710" name="Picture 15" descr="Image-1-dans-Règles-d'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4338" y="5702300"/>
            <a:ext cx="138112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77" t="1859" r="2522" b="81279"/>
          <a:stretch>
            <a:fillRect/>
          </a:stretch>
        </p:blipFill>
        <p:spPr bwMode="auto">
          <a:xfrm>
            <a:off x="5091113" y="5576888"/>
            <a:ext cx="4048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Flèche droite rayée 97"/>
          <p:cNvSpPr/>
          <p:nvPr/>
        </p:nvSpPr>
        <p:spPr>
          <a:xfrm>
            <a:off x="6203950" y="5949950"/>
            <a:ext cx="28321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>
                <a:solidFill>
                  <a:schemeClr val="tx1"/>
                </a:solidFill>
              </a:rPr>
              <a:t>Retour d’expérience et évolution des règles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005763" y="2027238"/>
            <a:ext cx="971550" cy="5078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900" b="1" dirty="0" smtClean="0">
                <a:solidFill>
                  <a:srgbClr val="000000"/>
                </a:solidFill>
              </a:rPr>
              <a:t>MACONDO</a:t>
            </a:r>
            <a:br>
              <a:rPr lang="fr-FR" altLang="fr-FR" sz="900" b="1" dirty="0" smtClean="0">
                <a:solidFill>
                  <a:srgbClr val="000000"/>
                </a:solidFill>
              </a:rPr>
            </a:br>
            <a:r>
              <a:rPr lang="fr-FR" altLang="fr-FR" sz="900" b="1" dirty="0" smtClean="0">
                <a:solidFill>
                  <a:srgbClr val="000000"/>
                </a:solidFill>
              </a:rPr>
              <a:t>2005</a:t>
            </a:r>
            <a:endParaRPr lang="fr-FR" altLang="fr-FR" sz="900" b="1" dirty="0">
              <a:solidFill>
                <a:srgbClr val="000000"/>
              </a:solidFill>
            </a:endParaRPr>
          </a:p>
          <a:p>
            <a:pPr algn="ctr"/>
            <a:r>
              <a:rPr lang="fr-FR" altLang="fr-FR" sz="900" b="1" dirty="0">
                <a:solidFill>
                  <a:srgbClr val="000000"/>
                </a:solidFill>
              </a:rPr>
              <a:t>Dégâts &gt; 1G€</a:t>
            </a:r>
          </a:p>
        </p:txBody>
      </p:sp>
      <p:sp>
        <p:nvSpPr>
          <p:cNvPr id="4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SE focaliser sur les HIPO pour les accidents majeurs</a:t>
            </a:r>
            <a:endParaRPr lang="fr-FR" dirty="0"/>
          </a:p>
        </p:txBody>
      </p:sp>
      <p:sp>
        <p:nvSpPr>
          <p:cNvPr id="2969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/>
            <a:r>
              <a:rPr lang="fr-FR" altLang="fr-FR" dirty="0">
                <a:cs typeface="Arial" charset="0"/>
              </a:rPr>
              <a:t>Les incidents à haut potentiel en termes de conséquences (HIPO = </a:t>
            </a:r>
            <a:r>
              <a:rPr lang="fr-FR" altLang="fr-FR" dirty="0" err="1">
                <a:cs typeface="Arial" charset="0"/>
              </a:rPr>
              <a:t>HIgh</a:t>
            </a:r>
            <a:r>
              <a:rPr lang="fr-FR" altLang="fr-FR" dirty="0">
                <a:cs typeface="Arial" charset="0"/>
              </a:rPr>
              <a:t> </a:t>
            </a:r>
            <a:r>
              <a:rPr lang="fr-FR" altLang="fr-FR" dirty="0" err="1">
                <a:cs typeface="Arial" charset="0"/>
              </a:rPr>
              <a:t>POtential</a:t>
            </a:r>
            <a:r>
              <a:rPr lang="fr-FR" altLang="fr-FR" dirty="0">
                <a:cs typeface="Arial" charset="0"/>
              </a:rPr>
              <a:t>) sont des précurseurs d’accidents technologiques.</a:t>
            </a:r>
          </a:p>
          <a:p>
            <a:pPr algn="just"/>
            <a:endParaRPr lang="fr-FR" altLang="fr-FR" dirty="0" smtClean="0">
              <a:cs typeface="Arial" charset="0"/>
            </a:endParaRPr>
          </a:p>
          <a:p>
            <a:pPr algn="just"/>
            <a:r>
              <a:rPr lang="fr-FR" altLang="fr-FR" dirty="0" smtClean="0">
                <a:cs typeface="Arial" charset="0"/>
              </a:rPr>
              <a:t>Le </a:t>
            </a:r>
            <a:r>
              <a:rPr lang="fr-FR" altLang="fr-FR" dirty="0">
                <a:cs typeface="Arial" charset="0"/>
              </a:rPr>
              <a:t>TRIR mesure le taux de fréquence des accidents.</a:t>
            </a:r>
          </a:p>
          <a:p>
            <a:pPr algn="just"/>
            <a:endParaRPr lang="fr-FR" altLang="fr-FR" dirty="0">
              <a:cs typeface="Arial" charset="0"/>
            </a:endParaRPr>
          </a:p>
          <a:p>
            <a:pPr algn="just"/>
            <a:r>
              <a:rPr lang="fr-FR" altLang="fr-FR" dirty="0">
                <a:cs typeface="Arial" charset="0"/>
              </a:rPr>
              <a:t>Le TRIR ne permet pas d’anticiper les accidents mortels et les accidents majeurs.</a:t>
            </a:r>
          </a:p>
          <a:p>
            <a:pPr algn="just"/>
            <a:endParaRPr lang="fr-FR" altLang="fr-FR" dirty="0">
              <a:cs typeface="Arial" charset="0"/>
            </a:endParaRPr>
          </a:p>
          <a:p>
            <a:pPr algn="just"/>
            <a:endParaRPr lang="fr-FR" altLang="fr-FR" dirty="0">
              <a:cs typeface="Arial" charset="0"/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A9ADAF3-0ABA-6640-84E0-71F3ECA537D1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16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66692" y="6576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ea typeface="+mj-ea"/>
              </a:rPr>
              <a:t>Les objectifs du module</a:t>
            </a:r>
            <a:endParaRPr lang="fr-FR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AE5A7D1-9B5E-FC4D-BF3E-22135358341D}" type="slidenum">
              <a:rPr lang="en-GB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n-GB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Lucida Grande" charset="0"/>
              <a:buNone/>
              <a:defRPr/>
            </a:pPr>
            <a:r>
              <a:rPr lang="fr-FR" altLang="fr-FR" dirty="0">
                <a:cs typeface="Arial" charset="0"/>
              </a:rPr>
              <a:t>A l’issue de ce </a:t>
            </a:r>
            <a:r>
              <a:rPr lang="fr-FR" altLang="fr-FR" dirty="0" smtClean="0">
                <a:cs typeface="Arial" charset="0"/>
              </a:rPr>
              <a:t>module, vous :</a:t>
            </a:r>
            <a:endParaRPr lang="fr-FR" altLang="fr-FR" dirty="0">
              <a:cs typeface="Arial" charset="0"/>
            </a:endParaRPr>
          </a:p>
          <a:p>
            <a:pPr>
              <a:spcAft>
                <a:spcPts val="1500"/>
              </a:spcAft>
              <a:defRPr/>
            </a:pPr>
            <a:r>
              <a:rPr lang="fr-FR" dirty="0" smtClean="0"/>
              <a:t>Connaîtrez ce que représente le risque technologique.</a:t>
            </a:r>
          </a:p>
          <a:p>
            <a:pPr>
              <a:spcAft>
                <a:spcPts val="1500"/>
              </a:spcAft>
              <a:defRPr/>
            </a:pPr>
            <a:r>
              <a:rPr lang="fr-FR" dirty="0" smtClean="0"/>
              <a:t>Connaîtrez la principale accidentologie du Groupe Total et du secteur pétrolier. </a:t>
            </a:r>
          </a:p>
          <a:p>
            <a:pPr>
              <a:spcAft>
                <a:spcPts val="1500"/>
              </a:spcAft>
              <a:defRPr/>
            </a:pPr>
            <a:r>
              <a:rPr lang="fr-FR" dirty="0" smtClean="0"/>
              <a:t>Aurez compris que l’industrie (et le Groupe Total) a tiré des leçons des accidents majeurs.</a:t>
            </a:r>
          </a:p>
          <a:p>
            <a:pPr>
              <a:spcAft>
                <a:spcPts val="1500"/>
              </a:spcAft>
              <a:defRPr/>
            </a:pPr>
            <a:r>
              <a:rPr lang="fr-FR" dirty="0" smtClean="0"/>
              <a:t>Aurez compris que risque technologique et risque au poste de travail n’ont pas de lien direct.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Quelles conséquences possibles :</a:t>
            </a:r>
            <a:endParaRPr lang="fr-FR" dirty="0"/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5A0B47B-32DD-D84B-ADCA-DB135AB203DF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789811"/>
              </p:ext>
            </p:extLst>
          </p:nvPr>
        </p:nvGraphicFramePr>
        <p:xfrm>
          <a:off x="1403350" y="1989138"/>
          <a:ext cx="6096000" cy="3137535"/>
        </p:xfrm>
        <a:graphic>
          <a:graphicData uri="http://schemas.openxmlformats.org/drawingml/2006/table">
            <a:tbl>
              <a:tblPr/>
              <a:tblGrid>
                <a:gridCol w="3767138"/>
                <a:gridCol w="2328862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Accident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Conséquences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Marée noire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Une voiture sort de la route et fait 4 tonneaux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Chute d’une personne d’un 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échafaudage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Explosion d’une conduite de gaz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Feu d’un bac de stockage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Chute dans un escalier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</a:tbl>
          </a:graphicData>
        </a:graphic>
      </p:graphicFrame>
      <p:sp>
        <p:nvSpPr>
          <p:cNvPr id="8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altLang="fr-FR" cap="none">
                <a:cs typeface="Arial" charset="0"/>
              </a:rPr>
              <a:t>RISQUE TECHNOLOGIQUE / SÉCURITÉ AU POSTE DE TRAVAIL</a:t>
            </a:r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r>
              <a:rPr lang="fr-FR" altLang="fr-FR">
                <a:cs typeface="Arial" charset="0"/>
              </a:rPr>
              <a:t>La différence : la gravité et la probabilité</a:t>
            </a:r>
          </a:p>
          <a:p>
            <a:r>
              <a:rPr lang="fr-FR" altLang="fr-FR">
                <a:cs typeface="Arial" charset="0"/>
              </a:rPr>
              <a:t>Risque technologique : </a:t>
            </a:r>
          </a:p>
          <a:p>
            <a:pPr lvl="1"/>
            <a:r>
              <a:rPr lang="fr-FR" altLang="fr-FR">
                <a:cs typeface="Arial" charset="0"/>
              </a:rPr>
              <a:t>Forte gravité (conséquences désastreuses)</a:t>
            </a:r>
          </a:p>
          <a:p>
            <a:pPr lvl="1"/>
            <a:r>
              <a:rPr lang="fr-FR" altLang="fr-FR">
                <a:cs typeface="Arial" charset="0"/>
              </a:rPr>
              <a:t>Faible probabilité (rare)</a:t>
            </a:r>
          </a:p>
          <a:p>
            <a:r>
              <a:rPr lang="fr-FR" altLang="fr-FR">
                <a:cs typeface="Arial" charset="0"/>
              </a:rPr>
              <a:t>Risque/sécurité au poste de travail</a:t>
            </a:r>
          </a:p>
          <a:p>
            <a:pPr lvl="1"/>
            <a:r>
              <a:rPr lang="fr-FR" altLang="fr-FR">
                <a:cs typeface="Arial" charset="0"/>
              </a:rPr>
              <a:t>Gravité modérée</a:t>
            </a:r>
          </a:p>
          <a:p>
            <a:pPr lvl="1"/>
            <a:r>
              <a:rPr lang="fr-FR" altLang="fr-FR">
                <a:cs typeface="Arial" charset="0"/>
              </a:rPr>
              <a:t>Fréquent, possible, </a:t>
            </a:r>
            <a:r>
              <a:rPr lang="is-IS" altLang="fr-FR">
                <a:cs typeface="Arial" charset="0"/>
              </a:rPr>
              <a:t>…</a:t>
            </a:r>
            <a:endParaRPr lang="fr-FR" altLang="fr-FR">
              <a:cs typeface="Arial" charset="0"/>
            </a:endParaRPr>
          </a:p>
          <a:p>
            <a:endParaRPr lang="fr-FR" altLang="fr-FR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8F7ED2-E371-4346-B720-AD64D49B6ED6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4" descr="17X27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38" y="3937000"/>
            <a:ext cx="19954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001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827463"/>
            <a:ext cx="1776412" cy="24622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 rot="1640812">
            <a:off x="2390775" y="5114925"/>
            <a:ext cx="4330700" cy="320675"/>
          </a:xfrm>
          <a:prstGeom prst="rightArrow">
            <a:avLst>
              <a:gd name="adj1" fmla="val 50000"/>
              <a:gd name="adj2" fmla="val 337624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-1989205">
            <a:off x="2546350" y="4899025"/>
            <a:ext cx="4068763" cy="320675"/>
          </a:xfrm>
          <a:prstGeom prst="rightArrow">
            <a:avLst>
              <a:gd name="adj1" fmla="val 50000"/>
              <a:gd name="adj2" fmla="val 317203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 rot="1637241">
            <a:off x="2794000" y="4324350"/>
            <a:ext cx="1881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b="1"/>
              <a:t>Probabilité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 rot="-2040877">
            <a:off x="2678113" y="5262563"/>
            <a:ext cx="1344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b="1"/>
              <a:t>Gravité</a:t>
            </a:r>
          </a:p>
        </p:txBody>
      </p:sp>
      <p:sp>
        <p:nvSpPr>
          <p:cNvPr id="13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FILM : Les catastrophes industrielles (liées  à des risques technologiques)</a:t>
            </a:r>
            <a:endParaRPr lang="fr-FR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F02175A-9310-1D45-9177-EE963B2EE0B4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66888"/>
            <a:ext cx="673258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Phénomènes dangereux</a:t>
            </a:r>
            <a:endParaRPr lang="fr-FR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AEF9649-1463-4940-9807-0850A5A8BAAA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9459" name="ZoneTexte 5"/>
          <p:cNvSpPr txBox="1">
            <a:spLocks noChangeArrowheads="1"/>
          </p:cNvSpPr>
          <p:nvPr/>
        </p:nvSpPr>
        <p:spPr bwMode="auto">
          <a:xfrm>
            <a:off x="1547813" y="1484313"/>
            <a:ext cx="187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/>
              <a:t>     </a:t>
            </a:r>
            <a:r>
              <a:rPr lang="fr-FR" altLang="fr-FR" b="1">
                <a:solidFill>
                  <a:srgbClr val="00B0F0"/>
                </a:solidFill>
              </a:rPr>
              <a:t>FLUX                                                                   </a:t>
            </a:r>
          </a:p>
          <a:p>
            <a:r>
              <a:rPr lang="fr-FR" altLang="fr-FR" b="1">
                <a:solidFill>
                  <a:srgbClr val="00B0F0"/>
                </a:solidFill>
              </a:rPr>
              <a:t>THERMIQUES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813" y="1052513"/>
            <a:ext cx="4752975" cy="3132137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500" y="2636838"/>
            <a:ext cx="4895850" cy="20526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43663" y="3271838"/>
            <a:ext cx="18653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SURPRESSION</a:t>
            </a:r>
          </a:p>
        </p:txBody>
      </p:sp>
      <p:sp>
        <p:nvSpPr>
          <p:cNvPr id="19463" name="ZoneTexte 9"/>
          <p:cNvSpPr txBox="1">
            <a:spLocks noChangeArrowheads="1"/>
          </p:cNvSpPr>
          <p:nvPr/>
        </p:nvSpPr>
        <p:spPr bwMode="auto">
          <a:xfrm>
            <a:off x="827088" y="5038725"/>
            <a:ext cx="5040312" cy="92233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 b="1">
              <a:solidFill>
                <a:srgbClr val="00B050"/>
              </a:solidFill>
            </a:endParaRPr>
          </a:p>
          <a:p>
            <a:r>
              <a:rPr lang="fr-FR" altLang="fr-FR" b="1">
                <a:solidFill>
                  <a:srgbClr val="00B050"/>
                </a:solidFill>
              </a:rPr>
              <a:t>POLLUTION</a:t>
            </a:r>
          </a:p>
          <a:p>
            <a:endParaRPr lang="fr-FR" altLang="fr-FR" b="1">
              <a:solidFill>
                <a:srgbClr val="00B050"/>
              </a:solidFill>
            </a:endParaRPr>
          </a:p>
        </p:txBody>
      </p:sp>
      <p:sp>
        <p:nvSpPr>
          <p:cNvPr id="19464" name="ZoneTexte 10"/>
          <p:cNvSpPr txBox="1">
            <a:spLocks noChangeArrowheads="1"/>
          </p:cNvSpPr>
          <p:nvPr/>
        </p:nvSpPr>
        <p:spPr bwMode="auto">
          <a:xfrm>
            <a:off x="4140200" y="4894263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19465" name="ZoneTexte 11"/>
          <p:cNvSpPr txBox="1">
            <a:spLocks noChangeArrowheads="1"/>
          </p:cNvSpPr>
          <p:nvPr/>
        </p:nvSpPr>
        <p:spPr bwMode="auto">
          <a:xfrm>
            <a:off x="6011863" y="5254625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>
                <a:solidFill>
                  <a:srgbClr val="C00000"/>
                </a:solidFill>
              </a:rPr>
              <a:t>TOXICITE</a:t>
            </a:r>
          </a:p>
        </p:txBody>
      </p:sp>
      <p:sp>
        <p:nvSpPr>
          <p:cNvPr id="13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Phénomènes dangereux</a:t>
            </a:r>
            <a:endParaRPr lang="fr-FR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95FBDA2-15DC-294A-8AAA-77A49D4D210D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7338" y="3411538"/>
            <a:ext cx="4788718" cy="232171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66688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fr-FR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Fuite de matières inflammables et inflammation.</a:t>
            </a:r>
          </a:p>
          <a:p>
            <a:pPr marL="177800" indent="-166688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fr-FR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Inflammation d'un réservoir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FEU DE </a:t>
            </a:r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NAPPE</a:t>
            </a:r>
          </a:p>
          <a:p>
            <a:pPr algn="ctr">
              <a:defRPr/>
            </a:pPr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Feu de bac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Image 9" descr="explor4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92" y="3037318"/>
            <a:ext cx="3518891" cy="2639169"/>
          </a:xfrm>
          <a:prstGeom prst="rect">
            <a:avLst/>
          </a:prstGeom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Phénomènes dangereux</a:t>
            </a:r>
            <a:endParaRPr lang="fr-FR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BE0FE11-89AB-1D44-B9E3-166F54C9BA69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7744" y="1068263"/>
            <a:ext cx="439080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BOIL- OVER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6513" y="3068638"/>
            <a:ext cx="5759450" cy="2268537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 typeface="Wingdings" charset="2"/>
              <a:buChar char="§"/>
            </a:pPr>
            <a:endParaRPr lang="fr-FR" altLang="fr-FR" sz="2000" b="1" dirty="0">
              <a:solidFill>
                <a:schemeClr val="bg1"/>
              </a:solidFill>
            </a:endParaRPr>
          </a:p>
          <a:p>
            <a:pPr marL="177800" indent="-166688">
              <a:spcAft>
                <a:spcPts val="1200"/>
              </a:spcAft>
              <a:buFont typeface="Wingdings" charset="2"/>
              <a:buChar char="§"/>
            </a:pPr>
            <a:r>
              <a:rPr lang="fr-FR" altLang="fr-FR" sz="2000" b="1" dirty="0">
                <a:solidFill>
                  <a:schemeClr val="bg1"/>
                </a:solidFill>
              </a:rPr>
              <a:t>Inflammation d’une cuve d’hydrocarbures</a:t>
            </a:r>
          </a:p>
          <a:p>
            <a:pPr marL="177800" indent="-166688">
              <a:spcAft>
                <a:spcPts val="1200"/>
              </a:spcAft>
              <a:buFont typeface="Wingdings" charset="2"/>
              <a:buChar char="§"/>
            </a:pPr>
            <a:r>
              <a:rPr lang="fr-FR" altLang="fr-FR" sz="2000" b="1" dirty="0">
                <a:solidFill>
                  <a:schemeClr val="bg1"/>
                </a:solidFill>
              </a:rPr>
              <a:t>Baisse du niveau dans la cuve</a:t>
            </a:r>
          </a:p>
          <a:p>
            <a:pPr marL="177800" indent="-166688">
              <a:spcAft>
                <a:spcPts val="1200"/>
              </a:spcAft>
              <a:buFont typeface="Wingdings" charset="2"/>
              <a:buChar char="§"/>
            </a:pPr>
            <a:r>
              <a:rPr lang="fr-FR" altLang="fr-FR" sz="2000" b="1" dirty="0">
                <a:solidFill>
                  <a:schemeClr val="bg1"/>
                </a:solidFill>
              </a:rPr>
              <a:t>Vaporisation explosive de l’eau au fond de la cuve</a:t>
            </a:r>
          </a:p>
          <a:p>
            <a:pPr algn="ctr"/>
            <a:endParaRPr lang="fr-FR" altLang="fr-FR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 cstate="email"/>
          <a:srcRect t="34178" r="3183" b="34508"/>
          <a:stretch/>
        </p:blipFill>
        <p:spPr bwMode="auto">
          <a:xfrm>
            <a:off x="5795963" y="3015196"/>
            <a:ext cx="3131601" cy="22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Phénomènes dangereux</a:t>
            </a:r>
            <a:endParaRPr lang="fr-FR" dirty="0"/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B4D2B4C-5568-A342-8BC9-F3FF1CA8D8FE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4925" y="3141663"/>
            <a:ext cx="6302375" cy="21955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 typeface="Wingdings" charset="2"/>
              <a:buChar char="§"/>
            </a:pPr>
            <a:endParaRPr lang="fr-FR" altLang="fr-FR" sz="2400" b="1" dirty="0">
              <a:solidFill>
                <a:schemeClr val="bg1"/>
              </a:solidFill>
            </a:endParaRPr>
          </a:p>
          <a:p>
            <a:pPr marL="177800" indent="-166688">
              <a:spcAft>
                <a:spcPts val="1200"/>
              </a:spcAft>
              <a:buFont typeface="Wingdings" charset="2"/>
              <a:buChar char="§"/>
            </a:pPr>
            <a:r>
              <a:rPr lang="fr-FR" altLang="fr-FR" sz="2000" b="1" dirty="0">
                <a:solidFill>
                  <a:schemeClr val="bg1"/>
                </a:solidFill>
              </a:rPr>
              <a:t>Fuite de matières inflammables</a:t>
            </a:r>
          </a:p>
          <a:p>
            <a:pPr marL="177800" indent="-166688">
              <a:spcAft>
                <a:spcPts val="1200"/>
              </a:spcAft>
              <a:buFont typeface="Wingdings" charset="2"/>
              <a:buChar char="§"/>
            </a:pPr>
            <a:r>
              <a:rPr lang="fr-FR" altLang="fr-FR" sz="2000" b="1" dirty="0">
                <a:solidFill>
                  <a:schemeClr val="bg1"/>
                </a:solidFill>
              </a:rPr>
              <a:t>Formation d’un</a:t>
            </a:r>
            <a:r>
              <a:rPr lang="fr-FR" altLang="fr-FR" sz="2000" dirty="0">
                <a:solidFill>
                  <a:srgbClr val="FFFFFF"/>
                </a:solidFill>
              </a:rPr>
              <a:t> </a:t>
            </a:r>
            <a:r>
              <a:rPr lang="fr-FR" altLang="fr-FR" sz="2000" b="1" dirty="0">
                <a:solidFill>
                  <a:srgbClr val="FFFFFF"/>
                </a:solidFill>
              </a:rPr>
              <a:t>nuage de gaz inflammable</a:t>
            </a:r>
            <a:endParaRPr lang="fr-FR" altLang="fr-FR" sz="2000" b="1" dirty="0">
              <a:solidFill>
                <a:schemeClr val="bg1"/>
              </a:solidFill>
            </a:endParaRPr>
          </a:p>
          <a:p>
            <a:pPr marL="177800" indent="-166688">
              <a:spcAft>
                <a:spcPts val="1200"/>
              </a:spcAft>
              <a:buFont typeface="Wingdings" charset="2"/>
              <a:buChar char="§"/>
            </a:pPr>
            <a:r>
              <a:rPr lang="fr-FR" altLang="fr-FR" sz="2000" b="1" dirty="0">
                <a:solidFill>
                  <a:schemeClr val="bg1"/>
                </a:solidFill>
              </a:rPr>
              <a:t>Inflammation et explosion du nuage de gaz</a:t>
            </a:r>
          </a:p>
          <a:p>
            <a:pPr>
              <a:buFont typeface="Wingdings" charset="2"/>
              <a:buChar char="§"/>
            </a:pP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UVCE</a:t>
            </a:r>
          </a:p>
          <a:p>
            <a:pPr algn="ctr">
              <a:defRPr/>
            </a:pPr>
            <a:r>
              <a:rPr lang="fr-FR" sz="1400" dirty="0"/>
              <a:t>(</a:t>
            </a:r>
            <a:r>
              <a:rPr lang="fr-FR" sz="1400" dirty="0" err="1"/>
              <a:t>Unconfined</a:t>
            </a:r>
            <a:r>
              <a:rPr lang="fr-FR" sz="1400" dirty="0"/>
              <a:t> </a:t>
            </a:r>
            <a:r>
              <a:rPr lang="fr-FR" sz="1400" dirty="0" err="1"/>
              <a:t>Vapour</a:t>
            </a:r>
            <a:r>
              <a:rPr lang="fr-FR" sz="1400" dirty="0"/>
              <a:t> Cloud Explosion)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Image 10" descr="0512-042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716" y="2951601"/>
            <a:ext cx="2385574" cy="2385574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2.2 – Risques technologiques / Accidents Majeurs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TAL-FR-modele rouge 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FR PPT ROUGE FONCE LOGO.pptx" id="{61CC4C7C-92FC-429F-A50D-CFA4B2695BBB}" vid="{B8EC27D0-A928-40AB-9C2D-136AEEA527D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TOTAL-FR-modele rouge fonce</Template>
  <TotalTime>30</TotalTime>
  <Words>754</Words>
  <Application>Microsoft Office PowerPoint</Application>
  <PresentationFormat>Affichage à l'écran (4:3)</PresentationFormat>
  <Paragraphs>205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TOTAL-FR-modele rouge fonce</vt:lpstr>
      <vt:lpstr>Risques technologiques, accidents majeurs</vt:lpstr>
      <vt:lpstr>Les objectifs du module</vt:lpstr>
      <vt:lpstr>Quelles conséquences possibles :</vt:lpstr>
      <vt:lpstr>RISQUE TECHNOLOGIQUE / SÉCURITÉ AU POSTE DE TRAVAIL</vt:lpstr>
      <vt:lpstr>FILM : Les catastrophes industrielles (liées  à des risques technologiques)</vt:lpstr>
      <vt:lpstr>Phénomènes dangereux</vt:lpstr>
      <vt:lpstr>Phénomènes dangereux</vt:lpstr>
      <vt:lpstr>Phénomènes dangereux</vt:lpstr>
      <vt:lpstr>Phénomènes dangereux</vt:lpstr>
      <vt:lpstr>Phénomènes dangereux</vt:lpstr>
      <vt:lpstr>Phénomènes dangereux</vt:lpstr>
      <vt:lpstr>Phénomènes dangereux</vt:lpstr>
      <vt:lpstr>FILM sur la catastrophe de Piper ALpha</vt:lpstr>
      <vt:lpstr>Les enseignements suite aux accidents</vt:lpstr>
      <vt:lpstr>Les enseignements suite aux accidents</vt:lpstr>
      <vt:lpstr>SE focaliser sur les HIPO pour les accidents majeurs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Risques technologiques, accidents majeurs</dc:title>
  <dc:creator>J0489914</dc:creator>
  <cp:lastModifiedBy>J0489914</cp:lastModifiedBy>
  <cp:revision>5</cp:revision>
  <dcterms:created xsi:type="dcterms:W3CDTF">2017-09-21T08:50:30Z</dcterms:created>
  <dcterms:modified xsi:type="dcterms:W3CDTF">2017-09-21T09:21:07Z</dcterms:modified>
</cp:coreProperties>
</file>