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69" r:id="rId16"/>
    <p:sldId id="271" r:id="rId17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31" autoAdjust="0"/>
    <p:restoredTop sz="94692" autoAdjust="0"/>
  </p:normalViewPr>
  <p:slideViewPr>
    <p:cSldViewPr snapToObjects="1">
      <p:cViewPr>
        <p:scale>
          <a:sx n="121" d="100"/>
          <a:sy n="121" d="100"/>
        </p:scale>
        <p:origin x="-1368" y="-30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C1BF1ED-2C28-5745-BC21-9D9BDC90C5E2}" type="datetimeFigureOut">
              <a:rPr lang="fr-FR" altLang="fr-FR"/>
              <a:pPr/>
              <a:t>07/06/2017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254CAE5-4A3C-8A44-A138-2C458F66EB2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4579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1492478-ED5F-264E-AAC9-57357D1393B9}" type="datetimeFigureOut">
              <a:rPr lang="fr-FR" altLang="fr-FR"/>
              <a:pPr/>
              <a:t>07/06/2017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87DAF0F-4BC9-9245-8824-487E54A2CFA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189610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87DAF0F-4BC9-9245-8824-487E54A2CFA0}" type="slidenum">
              <a:rPr/>
              <a:pPr/>
              <a:t>2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val="77089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87DAF0F-4BC9-9245-8824-487E54A2CFA0}" type="slidenum">
              <a:rPr/>
              <a:pPr/>
              <a:t>16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val="213885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75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4CB4EE-ABE9-A248-96FC-08D3233B7C0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137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CF888B7-619D-FA4E-B87C-003669B2BAC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178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E79650-148D-6648-8E30-950B9CB4422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7639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99E780-9F89-814D-AE09-96FC2302B80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0614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64EF02D-BD34-5F45-AA04-6D6404ED83C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6924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0A2E59-42A3-C04F-BB07-803CBFA1706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637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6F57DAD-68CF-694B-B622-CC747970D93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119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D377C38-7974-5945-BF76-CAB636EE0A7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966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09FE92-1FAE-A940-9B95-C5074A27CE2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715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4D2C3714-9671-E740-A6E7-09C0AC34AED8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it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it" b="1" i="0" u="none" baseline="0">
                <a:ea typeface="+mj-ea"/>
              </a:rPr>
              <a:t>Rischi tecnologici, incidenti gravi</a:t>
            </a:r>
            <a:endParaRPr lang="it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it" b="0" i="0" u="none" baseline="0">
                <a:cs typeface="Arial" charset="0"/>
              </a:rPr>
              <a:t>Kit inserimento H3SE</a:t>
            </a:r>
          </a:p>
          <a:p>
            <a:pPr algn="l" rtl="0" eaLnBrk="1" hangingPunct="1"/>
            <a:r>
              <a:rPr lang="it" b="0" i="0" u="none" baseline="0">
                <a:cs typeface="Arial" charset="0"/>
              </a:rPr>
              <a:t>Modulo TCG 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Fenomeni pericolosi</a:t>
            </a:r>
            <a:endParaRPr lang="it" dirty="0"/>
          </a:p>
        </p:txBody>
      </p:sp>
      <p:sp>
        <p:nvSpPr>
          <p:cNvPr id="2355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F46885D-48B3-3248-8D33-235E3A575092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791921" y="1052736"/>
            <a:ext cx="4752000" cy="1296144"/>
          </a:xfrm>
          <a:prstGeom prst="roundRect">
            <a:avLst/>
          </a:prstGeom>
          <a:solidFill>
            <a:srgbClr val="00EA6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sz="2400" b="0" i="0" u="none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DISPERSIONE/SPARGIMENTO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827" y="3460404"/>
            <a:ext cx="5867400" cy="1584325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§"/>
            </a:pPr>
            <a:endParaRPr lang="it" altLang="fr-FR" sz="2400" b="1" dirty="0">
              <a:solidFill>
                <a:schemeClr val="bg1"/>
              </a:solidFill>
            </a:endParaRP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it" sz="2400" b="1" i="0" u="none" baseline="0">
                <a:solidFill>
                  <a:schemeClr val="bg1"/>
                </a:solidFill>
              </a:rPr>
              <a:t> </a:t>
            </a:r>
            <a:r>
              <a:rPr lang="it" sz="2000" b="1" i="0" u="none" baseline="0">
                <a:solidFill>
                  <a:schemeClr val="bg1"/>
                </a:solidFill>
              </a:rPr>
              <a:t>Spargimento di liquido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it" sz="2000" b="1" i="0" u="none" baseline="0">
                <a:solidFill>
                  <a:schemeClr val="bg1"/>
                </a:solidFill>
              </a:rPr>
              <a:t> </a:t>
            </a:r>
            <a:r>
              <a:rPr lang="it" sz="2000" b="0" i="0" u="none" baseline="0">
                <a:solidFill>
                  <a:schemeClr val="bg1"/>
                </a:solidFill>
              </a:rPr>
              <a:t>Evaporazione o perdita di gas</a:t>
            </a:r>
            <a:r>
              <a:rPr lang="it" sz="2000" b="1" i="0" u="none" baseline="0">
                <a:solidFill>
                  <a:schemeClr val="bg1"/>
                </a:solidFill>
              </a:rPr>
              <a:t> 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it" sz="2000" b="1" i="0" u="none" baseline="0">
                <a:solidFill>
                  <a:schemeClr val="bg1"/>
                </a:solidFill>
              </a:rPr>
              <a:t> </a:t>
            </a:r>
            <a:r>
              <a:rPr lang="it" sz="2000" b="0" i="0" u="none" baseline="0">
                <a:solidFill>
                  <a:schemeClr val="bg1"/>
                </a:solidFill>
              </a:rPr>
              <a:t>Formazione di una nube di gas</a:t>
            </a:r>
          </a:p>
          <a:p>
            <a:pPr algn="l" rtl="0">
              <a:buFont typeface="Wingdings" charset="2"/>
              <a:buChar char="§"/>
            </a:pPr>
            <a:endParaRPr lang="it" altLang="fr-FR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fr.ria.ru/images/19087/00/190870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3405967"/>
            <a:ext cx="2988000" cy="169320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/>
              <a:t>Kit inserimento H3SE - TCG 2.2 – Rischi tecnologici/Incidenti gravi – V2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Fenomeni pericolosi</a:t>
            </a:r>
            <a:endParaRPr lang="it" dirty="0"/>
          </a:p>
        </p:txBody>
      </p:sp>
      <p:sp>
        <p:nvSpPr>
          <p:cNvPr id="2457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68DBC13-3A08-A549-96A1-7B66864A329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4579" name="ZoneTexte 6"/>
          <p:cNvSpPr txBox="1">
            <a:spLocks noChangeArrowheads="1"/>
          </p:cNvSpPr>
          <p:nvPr/>
        </p:nvSpPr>
        <p:spPr bwMode="auto">
          <a:xfrm>
            <a:off x="1547813" y="1412875"/>
            <a:ext cx="1871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b="0" i="0" u="none" baseline="0" dirty="0"/>
              <a:t>     </a:t>
            </a:r>
            <a:r>
              <a:rPr lang="it" b="1" i="0" u="none" baseline="0" dirty="0">
                <a:solidFill>
                  <a:srgbClr val="00B0F0"/>
                </a:solidFill>
              </a:rPr>
              <a:t>FLUSSI                                                                  </a:t>
            </a:r>
          </a:p>
          <a:p>
            <a:pPr algn="ctr" rtl="0"/>
            <a:r>
              <a:rPr lang="it" b="1" i="0" u="none" baseline="0" dirty="0">
                <a:solidFill>
                  <a:srgbClr val="00B0F0"/>
                </a:solidFill>
              </a:rPr>
              <a:t>TERMICI                                           </a:t>
            </a:r>
          </a:p>
        </p:txBody>
      </p:sp>
      <p:sp>
        <p:nvSpPr>
          <p:cNvPr id="24580" name="ZoneTexte 7"/>
          <p:cNvSpPr txBox="1">
            <a:spLocks noChangeArrowheads="1"/>
          </p:cNvSpPr>
          <p:nvPr/>
        </p:nvSpPr>
        <p:spPr bwMode="auto">
          <a:xfrm>
            <a:off x="3851275" y="981075"/>
            <a:ext cx="4824413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Ø"/>
            </a:pPr>
            <a:r>
              <a:rPr lang="it" sz="1600" b="1" i="0" u="none" baseline="0"/>
              <a:t> Incendi di falda, </a:t>
            </a:r>
          </a:p>
          <a:p>
            <a:pPr algn="l" rtl="0"/>
            <a:r>
              <a:rPr lang="it" sz="1600" b="1" i="0" u="none" baseline="0"/>
              <a:t>    serbatoio e bacino</a:t>
            </a:r>
          </a:p>
          <a:p>
            <a:pPr algn="l" rtl="0">
              <a:buFont typeface="Wingdings" charset="2"/>
              <a:buChar char="Ø"/>
            </a:pPr>
            <a:endParaRPr lang="it" altLang="fr-FR" sz="1600" b="1"/>
          </a:p>
          <a:p>
            <a:pPr algn="l" rtl="0">
              <a:buFont typeface="Wingdings" charset="2"/>
              <a:buChar char="Ø"/>
            </a:pPr>
            <a:r>
              <a:rPr lang="it" sz="1600" b="1" i="0" u="none" baseline="0"/>
              <a:t> Getto infiammato</a:t>
            </a:r>
          </a:p>
          <a:p>
            <a:pPr algn="l" rtl="0">
              <a:buFont typeface="Wingdings" charset="2"/>
              <a:buChar char="Ø"/>
            </a:pPr>
            <a:endParaRPr lang="it" altLang="fr-FR" sz="1600" b="1"/>
          </a:p>
          <a:p>
            <a:pPr algn="l" rtl="0">
              <a:buFont typeface="Wingdings" charset="2"/>
              <a:buChar char="Ø"/>
            </a:pPr>
            <a:r>
              <a:rPr lang="it" sz="1600" b="1" i="0" u="none" baseline="0"/>
              <a:t> Boil over</a:t>
            </a:r>
          </a:p>
          <a:p>
            <a:pPr algn="l" rtl="0">
              <a:buFont typeface="Wingdings" charset="2"/>
              <a:buChar char="Ø"/>
            </a:pPr>
            <a:endParaRPr lang="it" altLang="fr-FR" sz="1600" b="1"/>
          </a:p>
          <a:p>
            <a:pPr algn="l" rtl="0">
              <a:buFont typeface="Wingdings" charset="2"/>
              <a:buChar char="Ø"/>
            </a:pPr>
            <a:endParaRPr lang="it" altLang="fr-FR" sz="1600" b="1"/>
          </a:p>
          <a:p>
            <a:pPr algn="l" rtl="0">
              <a:buFont typeface="Wingdings" charset="2"/>
              <a:buChar char="Ø"/>
            </a:pPr>
            <a:r>
              <a:rPr lang="it" sz="1600" b="1" i="0" u="none" baseline="0"/>
              <a:t> BLEVE</a:t>
            </a:r>
          </a:p>
          <a:p>
            <a:pPr algn="l" rtl="0">
              <a:buFont typeface="Wingdings" charset="2"/>
              <a:buChar char="Ø"/>
            </a:pPr>
            <a:endParaRPr lang="it" altLang="fr-FR" sz="1600" b="1"/>
          </a:p>
          <a:p>
            <a:pPr algn="l" rtl="0">
              <a:buFont typeface="Wingdings" charset="2"/>
              <a:buChar char="Ø"/>
            </a:pPr>
            <a:r>
              <a:rPr lang="it" sz="1600" b="1" i="0" u="none" baseline="0"/>
              <a:t>UVCE</a:t>
            </a:r>
          </a:p>
          <a:p>
            <a:endParaRPr lang="it" altLang="fr-FR" sz="1600" b="1"/>
          </a:p>
          <a:p>
            <a:pPr algn="l" rtl="0">
              <a:buFont typeface="Wingdings" charset="2"/>
              <a:buChar char="Ø"/>
            </a:pPr>
            <a:endParaRPr lang="it" altLang="fr-FR" sz="1600" b="1"/>
          </a:p>
          <a:p>
            <a:pPr algn="l" rtl="0">
              <a:buFont typeface="Wingdings" charset="2"/>
              <a:buChar char="Ø"/>
            </a:pPr>
            <a:r>
              <a:rPr lang="it" sz="1600" b="1" i="0" u="none" baseline="0"/>
              <a:t> Scoppio di capacità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7813" y="981075"/>
            <a:ext cx="4752975" cy="3132138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it" altLang="fr-FR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2500" y="2565400"/>
            <a:ext cx="5148000" cy="20510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it" altLang="fr-FR">
              <a:solidFill>
                <a:srgbClr val="FFFF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72200" y="3275136"/>
            <a:ext cx="18653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it" b="1" i="0" u="none" baseline="0" dirty="0">
                <a:solidFill>
                  <a:schemeClr val="accent6">
                    <a:lumMod val="75000"/>
                  </a:schemeClr>
                </a:solidFill>
              </a:rPr>
              <a:t>SOVRAPRESSIONE</a:t>
            </a:r>
          </a:p>
        </p:txBody>
      </p:sp>
      <p:sp>
        <p:nvSpPr>
          <p:cNvPr id="24584" name="ZoneTexte 11"/>
          <p:cNvSpPr txBox="1">
            <a:spLocks noChangeArrowheads="1"/>
          </p:cNvSpPr>
          <p:nvPr/>
        </p:nvSpPr>
        <p:spPr bwMode="auto">
          <a:xfrm>
            <a:off x="827088" y="4965700"/>
            <a:ext cx="5148000" cy="9239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it" altLang="fr-FR" b="1">
              <a:solidFill>
                <a:srgbClr val="00B050"/>
              </a:solidFill>
            </a:endParaRPr>
          </a:p>
          <a:p>
            <a:pPr algn="l" rtl="0"/>
            <a:r>
              <a:rPr lang="it" b="1" i="0" u="none" baseline="0">
                <a:solidFill>
                  <a:srgbClr val="00B050"/>
                </a:solidFill>
              </a:rPr>
              <a:t>INQUINAMENTO</a:t>
            </a:r>
          </a:p>
          <a:p>
            <a:endParaRPr lang="it" altLang="fr-FR" b="1">
              <a:solidFill>
                <a:srgbClr val="00B050"/>
              </a:solidFill>
            </a:endParaRPr>
          </a:p>
        </p:txBody>
      </p:sp>
      <p:sp>
        <p:nvSpPr>
          <p:cNvPr id="24585" name="ZoneTexte 12"/>
          <p:cNvSpPr txBox="1">
            <a:spLocks noChangeArrowheads="1"/>
          </p:cNvSpPr>
          <p:nvPr/>
        </p:nvSpPr>
        <p:spPr bwMode="auto">
          <a:xfrm>
            <a:off x="4140200" y="4822825"/>
            <a:ext cx="3960813" cy="11874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it" altLang="fr-FR"/>
          </a:p>
        </p:txBody>
      </p:sp>
      <p:sp>
        <p:nvSpPr>
          <p:cNvPr id="24586" name="ZoneTexte 13"/>
          <p:cNvSpPr txBox="1">
            <a:spLocks noChangeArrowheads="1"/>
          </p:cNvSpPr>
          <p:nvPr/>
        </p:nvSpPr>
        <p:spPr bwMode="auto">
          <a:xfrm>
            <a:off x="4211638" y="5040313"/>
            <a:ext cx="2089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Ø"/>
            </a:pPr>
            <a:r>
              <a:rPr lang="it" b="0" i="0" u="none" baseline="0"/>
              <a:t> </a:t>
            </a:r>
            <a:r>
              <a:rPr lang="it" b="1" i="0" u="none" baseline="0"/>
              <a:t>Dispersione</a:t>
            </a:r>
          </a:p>
          <a:p>
            <a:pPr algn="l" rtl="0">
              <a:buFont typeface="Wingdings" charset="2"/>
              <a:buChar char="Ø"/>
            </a:pPr>
            <a:r>
              <a:rPr lang="it" b="1" i="0" u="none" baseline="0"/>
              <a:t> Spargimento</a:t>
            </a:r>
          </a:p>
        </p:txBody>
      </p:sp>
      <p:sp>
        <p:nvSpPr>
          <p:cNvPr id="24587" name="ZoneTexte 14"/>
          <p:cNvSpPr txBox="1">
            <a:spLocks noChangeArrowheads="1"/>
          </p:cNvSpPr>
          <p:nvPr/>
        </p:nvSpPr>
        <p:spPr bwMode="auto">
          <a:xfrm>
            <a:off x="6011863" y="5181600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1" i="0" u="none" baseline="0">
                <a:solidFill>
                  <a:srgbClr val="C00000"/>
                </a:solidFill>
              </a:rPr>
              <a:t>TOSSICITÀ</a:t>
            </a:r>
          </a:p>
        </p:txBody>
      </p:sp>
      <p:sp>
        <p:nvSpPr>
          <p:cNvPr id="1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/>
              <a:t>Kit inserimento H3SE - TCG 2.2 – Rischi tecnologici/Incidenti gravi – V2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Fenomeni pericolosi</a:t>
            </a:r>
            <a:endParaRPr lang="it" dirty="0"/>
          </a:p>
        </p:txBody>
      </p:sp>
      <p:sp>
        <p:nvSpPr>
          <p:cNvPr id="2560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07D7DB3E-DE49-D845-8E50-8E87F583C73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5603" name="ZoneTexte 5"/>
          <p:cNvSpPr txBox="1">
            <a:spLocks noChangeArrowheads="1"/>
          </p:cNvSpPr>
          <p:nvPr/>
        </p:nvSpPr>
        <p:spPr bwMode="auto">
          <a:xfrm>
            <a:off x="1014413" y="1054100"/>
            <a:ext cx="1871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/>
              <a:t>     </a:t>
            </a:r>
            <a:r>
              <a:rPr lang="it" b="1" i="0" u="none" baseline="0">
                <a:solidFill>
                  <a:srgbClr val="00B0F0"/>
                </a:solidFill>
              </a:rPr>
              <a:t>FLUSSI                                                                  </a:t>
            </a:r>
          </a:p>
          <a:p>
            <a:pPr algn="l" rtl="0"/>
            <a:r>
              <a:rPr lang="it" b="1" i="0" u="none" baseline="0">
                <a:solidFill>
                  <a:srgbClr val="00B0F0"/>
                </a:solidFill>
              </a:rPr>
              <a:t>TERMICI                             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150" y="981075"/>
            <a:ext cx="5651500" cy="3311525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it" altLang="fr-FR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9974" y="1989138"/>
            <a:ext cx="6264000" cy="277177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it" altLang="fr-FR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13488" y="2492375"/>
            <a:ext cx="18653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it" b="1" i="0" u="none" baseline="0">
                <a:solidFill>
                  <a:schemeClr val="accent6">
                    <a:lumMod val="75000"/>
                  </a:schemeClr>
                </a:solidFill>
              </a:rPr>
              <a:t>SOVRAPRESSIONE</a:t>
            </a:r>
          </a:p>
        </p:txBody>
      </p:sp>
      <p:sp>
        <p:nvSpPr>
          <p:cNvPr id="25607" name="ZoneTexte 9"/>
          <p:cNvSpPr txBox="1">
            <a:spLocks noChangeArrowheads="1"/>
          </p:cNvSpPr>
          <p:nvPr/>
        </p:nvSpPr>
        <p:spPr bwMode="auto">
          <a:xfrm>
            <a:off x="798513" y="5157788"/>
            <a:ext cx="5040312" cy="1042987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it" altLang="fr-FR" b="1">
              <a:solidFill>
                <a:srgbClr val="00B050"/>
              </a:solidFill>
            </a:endParaRPr>
          </a:p>
          <a:p>
            <a:pPr algn="l" rtl="0"/>
            <a:r>
              <a:rPr lang="it" b="1" i="0" u="none" baseline="0">
                <a:solidFill>
                  <a:srgbClr val="00B050"/>
                </a:solidFill>
              </a:rPr>
              <a:t>INQUINAMENTO</a:t>
            </a:r>
          </a:p>
          <a:p>
            <a:endParaRPr lang="it" altLang="fr-FR" b="1">
              <a:solidFill>
                <a:srgbClr val="00B050"/>
              </a:solidFill>
            </a:endParaRPr>
          </a:p>
        </p:txBody>
      </p:sp>
      <p:sp>
        <p:nvSpPr>
          <p:cNvPr id="25608" name="ZoneTexte 10"/>
          <p:cNvSpPr txBox="1">
            <a:spLocks noChangeArrowheads="1"/>
          </p:cNvSpPr>
          <p:nvPr/>
        </p:nvSpPr>
        <p:spPr bwMode="auto">
          <a:xfrm>
            <a:off x="4572000" y="4941888"/>
            <a:ext cx="3960813" cy="1258887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it" altLang="fr-FR"/>
          </a:p>
        </p:txBody>
      </p:sp>
      <p:sp>
        <p:nvSpPr>
          <p:cNvPr id="25609" name="ZoneTexte 11"/>
          <p:cNvSpPr txBox="1">
            <a:spLocks noChangeArrowheads="1"/>
          </p:cNvSpPr>
          <p:nvPr/>
        </p:nvSpPr>
        <p:spPr bwMode="auto">
          <a:xfrm>
            <a:off x="6702425" y="4941888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1" i="0" u="none" baseline="0">
                <a:solidFill>
                  <a:srgbClr val="C00000"/>
                </a:solidFill>
              </a:rPr>
              <a:t>TOSSICITÀ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354388" y="1196975"/>
            <a:ext cx="2628900" cy="25241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sz="2400" b="1" i="0" u="none" baseline="0">
                <a:solidFill>
                  <a:schemeClr val="tx1"/>
                </a:solidFill>
              </a:rPr>
              <a:t>BUNCEFIELD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3379788" y="2133600"/>
            <a:ext cx="2603500" cy="25082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sz="2400" b="1" i="0" u="none" baseline="0">
                <a:solidFill>
                  <a:schemeClr val="tx1"/>
                </a:solidFill>
              </a:rPr>
              <a:t>FEYZIN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3354388" y="2924175"/>
            <a:ext cx="2628900" cy="25241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sz="2400" b="1" i="0" u="none" baseline="0">
                <a:solidFill>
                  <a:schemeClr val="tx1"/>
                </a:solidFill>
              </a:rPr>
              <a:t>LA MEDE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3354388" y="3608388"/>
            <a:ext cx="2628900" cy="25241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sz="2400" b="1" i="0" u="none" baseline="0">
                <a:solidFill>
                  <a:schemeClr val="tx1"/>
                </a:solidFill>
              </a:rPr>
              <a:t>TEXAS-CITY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2382838" y="4437063"/>
            <a:ext cx="2627312" cy="25241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sz="2400" b="1" i="0" u="none" baseline="0">
                <a:solidFill>
                  <a:schemeClr val="tx1"/>
                </a:solidFill>
              </a:rPr>
              <a:t>A Z F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2736064" y="5226545"/>
            <a:ext cx="2412000" cy="8667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sz="2000" b="1" i="0" u="none" baseline="0" dirty="0">
                <a:solidFill>
                  <a:schemeClr val="tx1"/>
                </a:solidFill>
              </a:rPr>
              <a:t>SEVESO</a:t>
            </a:r>
          </a:p>
          <a:p>
            <a:pPr algn="ctr" rtl="0">
              <a:defRPr/>
            </a:pPr>
            <a:r>
              <a:rPr lang="it" sz="2000" b="1" i="0" u="none" baseline="0" dirty="0">
                <a:solidFill>
                  <a:schemeClr val="tx1"/>
                </a:solidFill>
              </a:rPr>
              <a:t>BUNCEFIELD</a:t>
            </a:r>
          </a:p>
          <a:p>
            <a:pPr algn="ctr" rtl="0">
              <a:defRPr/>
            </a:pPr>
            <a:r>
              <a:rPr lang="it" sz="2000" b="1" i="0" u="none" baseline="0" dirty="0">
                <a:solidFill>
                  <a:schemeClr val="tx1"/>
                </a:solidFill>
              </a:rPr>
              <a:t>MACONDO</a:t>
            </a:r>
            <a:endParaRPr lang="it" sz="2000" b="1" dirty="0">
              <a:solidFill>
                <a:schemeClr val="tx1"/>
              </a:solidFill>
            </a:endParaRPr>
          </a:p>
        </p:txBody>
      </p:sp>
      <p:sp>
        <p:nvSpPr>
          <p:cNvPr id="25617" name="Rectangle 19"/>
          <p:cNvSpPr>
            <a:spLocks noChangeArrowheads="1"/>
          </p:cNvSpPr>
          <p:nvPr/>
        </p:nvSpPr>
        <p:spPr bwMode="auto">
          <a:xfrm>
            <a:off x="6715124" y="1125538"/>
            <a:ext cx="223200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1" i="0" u="none" baseline="0"/>
              <a:t> serbatoio e bacino</a:t>
            </a:r>
            <a:endParaRPr lang="it" altLang="fr-FR"/>
          </a:p>
        </p:txBody>
      </p:sp>
      <p:sp>
        <p:nvSpPr>
          <p:cNvPr id="21" name="Flèche droite 20"/>
          <p:cNvSpPr/>
          <p:nvPr/>
        </p:nvSpPr>
        <p:spPr>
          <a:xfrm>
            <a:off x="6054725" y="1233488"/>
            <a:ext cx="647700" cy="250825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it" altLang="fr-FR">
              <a:solidFill>
                <a:srgbClr val="FFFFFF"/>
              </a:solidFill>
            </a:endParaRPr>
          </a:p>
        </p:txBody>
      </p:sp>
      <p:sp>
        <p:nvSpPr>
          <p:cNvPr id="25621" name="Rectangle 23"/>
          <p:cNvSpPr>
            <a:spLocks noChangeArrowheads="1"/>
          </p:cNvSpPr>
          <p:nvPr/>
        </p:nvSpPr>
        <p:spPr bwMode="auto">
          <a:xfrm>
            <a:off x="6702425" y="2060575"/>
            <a:ext cx="954088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1" i="0" u="none" baseline="0"/>
              <a:t>BLEVE</a:t>
            </a:r>
            <a:endParaRPr lang="it" altLang="fr-FR"/>
          </a:p>
        </p:txBody>
      </p:sp>
      <p:sp>
        <p:nvSpPr>
          <p:cNvPr id="25" name="Flèche droite 24"/>
          <p:cNvSpPr/>
          <p:nvPr/>
        </p:nvSpPr>
        <p:spPr>
          <a:xfrm>
            <a:off x="6054725" y="2133600"/>
            <a:ext cx="647700" cy="250825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it" altLang="fr-FR">
              <a:solidFill>
                <a:srgbClr val="FFFFFF"/>
              </a:solidFill>
            </a:endParaRPr>
          </a:p>
        </p:txBody>
      </p:sp>
      <p:sp>
        <p:nvSpPr>
          <p:cNvPr id="25623" name="Rectangle 25"/>
          <p:cNvSpPr>
            <a:spLocks noChangeArrowheads="1"/>
          </p:cNvSpPr>
          <p:nvPr/>
        </p:nvSpPr>
        <p:spPr bwMode="auto">
          <a:xfrm>
            <a:off x="6740525" y="2916238"/>
            <a:ext cx="8270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1" i="0" u="none" baseline="0"/>
              <a:t>UVCE</a:t>
            </a:r>
          </a:p>
        </p:txBody>
      </p:sp>
      <p:sp>
        <p:nvSpPr>
          <p:cNvPr id="27" name="Flèche droite 26"/>
          <p:cNvSpPr/>
          <p:nvPr/>
        </p:nvSpPr>
        <p:spPr>
          <a:xfrm>
            <a:off x="6054725" y="2924175"/>
            <a:ext cx="647700" cy="252413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it" altLang="fr-FR">
              <a:solidFill>
                <a:srgbClr val="FFFFFF"/>
              </a:solidFill>
            </a:endParaRPr>
          </a:p>
        </p:txBody>
      </p:sp>
      <p:sp>
        <p:nvSpPr>
          <p:cNvPr id="25625" name="Rectangle 27"/>
          <p:cNvSpPr>
            <a:spLocks noChangeArrowheads="1"/>
          </p:cNvSpPr>
          <p:nvPr/>
        </p:nvSpPr>
        <p:spPr bwMode="auto">
          <a:xfrm>
            <a:off x="6740525" y="3573463"/>
            <a:ext cx="8270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1" i="0" u="none" baseline="0"/>
              <a:t>UVCE</a:t>
            </a:r>
          </a:p>
        </p:txBody>
      </p:sp>
      <p:sp>
        <p:nvSpPr>
          <p:cNvPr id="29" name="Flèche droite 28"/>
          <p:cNvSpPr/>
          <p:nvPr/>
        </p:nvSpPr>
        <p:spPr>
          <a:xfrm>
            <a:off x="6054725" y="3608388"/>
            <a:ext cx="647700" cy="25241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it" altLang="fr-FR">
              <a:solidFill>
                <a:srgbClr val="FFFFFF"/>
              </a:solidFill>
            </a:endParaRPr>
          </a:p>
        </p:txBody>
      </p:sp>
      <p:sp>
        <p:nvSpPr>
          <p:cNvPr id="25627" name="Rectangle 29"/>
          <p:cNvSpPr>
            <a:spLocks noChangeArrowheads="1"/>
          </p:cNvSpPr>
          <p:nvPr/>
        </p:nvSpPr>
        <p:spPr bwMode="auto">
          <a:xfrm>
            <a:off x="5911850" y="5373216"/>
            <a:ext cx="1584000" cy="61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1" i="0" u="none" baseline="0" dirty="0"/>
              <a:t>Dispersione, spargimento</a:t>
            </a:r>
          </a:p>
          <a:p>
            <a:endParaRPr lang="it" altLang="fr-FR" b="1" dirty="0"/>
          </a:p>
        </p:txBody>
      </p:sp>
      <p:sp>
        <p:nvSpPr>
          <p:cNvPr id="31" name="Flèche droite 30"/>
          <p:cNvSpPr/>
          <p:nvPr/>
        </p:nvSpPr>
        <p:spPr>
          <a:xfrm>
            <a:off x="5191125" y="5589240"/>
            <a:ext cx="647700" cy="250825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it" altLang="fr-FR">
              <a:solidFill>
                <a:srgbClr val="FFFFFF"/>
              </a:solidFill>
            </a:endParaRPr>
          </a:p>
        </p:txBody>
      </p:sp>
      <p:sp>
        <p:nvSpPr>
          <p:cNvPr id="25629" name="Rectangle 31"/>
          <p:cNvSpPr>
            <a:spLocks noChangeArrowheads="1"/>
          </p:cNvSpPr>
          <p:nvPr/>
        </p:nvSpPr>
        <p:spPr bwMode="auto">
          <a:xfrm>
            <a:off x="6309389" y="4320143"/>
            <a:ext cx="128753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1" i="0" u="none" baseline="0"/>
              <a:t>Esplosione</a:t>
            </a:r>
            <a:endParaRPr lang="it" altLang="fr-FR" b="1" dirty="0"/>
          </a:p>
        </p:txBody>
      </p:sp>
      <p:sp>
        <p:nvSpPr>
          <p:cNvPr id="33" name="Flèche droite 33"/>
          <p:cNvSpPr/>
          <p:nvPr/>
        </p:nvSpPr>
        <p:spPr>
          <a:xfrm>
            <a:off x="5046663" y="4437063"/>
            <a:ext cx="1262726" cy="25241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it" altLang="fr-FR">
              <a:solidFill>
                <a:srgbClr val="FFFFFF"/>
              </a:solidFill>
            </a:endParaRPr>
          </a:p>
        </p:txBody>
      </p:sp>
      <p:sp>
        <p:nvSpPr>
          <p:cNvPr id="30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/>
              <a:t>Kit inserimento H3SE - TCG 2.2 – Rischi tecnologici/Incidenti gravi – V2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FILMATO sul disastro di Piper ALpha</a:t>
            </a:r>
            <a:endParaRPr lang="it" dirty="0"/>
          </a:p>
        </p:txBody>
      </p:sp>
      <p:sp>
        <p:nvSpPr>
          <p:cNvPr id="2662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F523B056-1DC8-D94C-9707-F000A3D0445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13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6628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5969000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/>
              <a:t>Kit inserimento H3SE - TCG 2.2 – Rischi tecnologici/Incidenti gravi – V2</a:t>
            </a:r>
            <a:endParaRPr lang="it" alt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Connecteur droit 33"/>
          <p:cNvCxnSpPr/>
          <p:nvPr/>
        </p:nvCxnSpPr>
        <p:spPr>
          <a:xfrm flipH="1">
            <a:off x="8514605" y="2533302"/>
            <a:ext cx="17836" cy="6496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à coins arrondis 81"/>
          <p:cNvSpPr/>
          <p:nvPr/>
        </p:nvSpPr>
        <p:spPr>
          <a:xfrm>
            <a:off x="5724525" y="4038600"/>
            <a:ext cx="1177925" cy="43338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sz="1000" b="1" i="0" u="none" baseline="0">
                <a:solidFill>
                  <a:schemeClr val="tx1"/>
                </a:solidFill>
                <a:cs typeface="Arial" pitchFamily="34" charset="0"/>
              </a:rPr>
              <a:t>Norme internazionali</a:t>
            </a:r>
            <a:endParaRPr lang="it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3000375" y="1600200"/>
            <a:ext cx="0" cy="1455738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La lezione tratta dagli incidenti</a:t>
            </a:r>
            <a:endParaRPr lang="it" dirty="0"/>
          </a:p>
        </p:txBody>
      </p:sp>
      <p:sp>
        <p:nvSpPr>
          <p:cNvPr id="2765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73A03EC-CB12-9B42-96E9-A60C630627B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14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" y="1474788"/>
            <a:ext cx="838200" cy="6461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900" b="1" i="0" u="none" baseline="0">
                <a:solidFill>
                  <a:srgbClr val="000000"/>
                </a:solidFill>
              </a:rPr>
              <a:t>FEYZIN 1966</a:t>
            </a:r>
          </a:p>
          <a:p>
            <a:pPr algn="ctr" rtl="0"/>
            <a:r>
              <a:rPr lang="it" sz="900" b="1" i="0" u="none" baseline="0">
                <a:solidFill>
                  <a:srgbClr val="000000"/>
                </a:solidFill>
              </a:rPr>
              <a:t>18 morti/84 feriti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288" y="2997200"/>
            <a:ext cx="86042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it" sz="1050" b="1" i="0" u="none" baseline="0"/>
              <a:t>Anni ‘60</a:t>
            </a:r>
            <a:endParaRPr lang="it" sz="1050" b="1" dirty="0"/>
          </a:p>
        </p:txBody>
      </p:sp>
      <p:sp>
        <p:nvSpPr>
          <p:cNvPr id="27656" name="ZoneTexte 13"/>
          <p:cNvSpPr txBox="1">
            <a:spLocks noChangeArrowheads="1"/>
          </p:cNvSpPr>
          <p:nvPr/>
        </p:nvSpPr>
        <p:spPr bwMode="auto">
          <a:xfrm>
            <a:off x="8099425" y="2997200"/>
            <a:ext cx="936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sz="1000" b="1" i="0" u="none" baseline="0"/>
              <a:t>Oggi</a:t>
            </a:r>
            <a:endParaRPr lang="it" altLang="fr-FR" sz="800" b="1"/>
          </a:p>
        </p:txBody>
      </p:sp>
      <p:sp>
        <p:nvSpPr>
          <p:cNvPr id="27657" name="ZoneTexte 14"/>
          <p:cNvSpPr txBox="1">
            <a:spLocks noChangeArrowheads="1"/>
          </p:cNvSpPr>
          <p:nvPr/>
        </p:nvSpPr>
        <p:spPr bwMode="auto">
          <a:xfrm>
            <a:off x="4787900" y="2997200"/>
            <a:ext cx="4857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sz="1000" b="1" i="0" u="none" baseline="0"/>
              <a:t>1990</a:t>
            </a:r>
            <a:endParaRPr lang="it" altLang="fr-FR" sz="800" b="1"/>
          </a:p>
        </p:txBody>
      </p:sp>
      <p:sp>
        <p:nvSpPr>
          <p:cNvPr id="18" name="ZoneTexte 17"/>
          <p:cNvSpPr txBox="1"/>
          <p:nvPr/>
        </p:nvSpPr>
        <p:spPr>
          <a:xfrm>
            <a:off x="1446213" y="912813"/>
            <a:ext cx="971550" cy="40005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it" sz="1000" b="1" i="0" u="none" baseline="0">
                <a:solidFill>
                  <a:srgbClr val="FF0000"/>
                </a:solidFill>
              </a:rPr>
              <a:t>SEVESO</a:t>
            </a:r>
          </a:p>
          <a:p>
            <a:pPr algn="ctr" rtl="0">
              <a:defRPr/>
            </a:pPr>
            <a:r>
              <a:rPr lang="it" sz="1000" b="1" i="0" u="none" baseline="0">
                <a:solidFill>
                  <a:srgbClr val="FF0000"/>
                </a:solidFill>
              </a:rPr>
              <a:t>1976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555875" y="908050"/>
            <a:ext cx="971550" cy="708025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rPr lang="it" b="1" i="0" u="none" baseline="0"/>
              <a:t>BHOPAL </a:t>
            </a:r>
            <a:r>
              <a:rPr lang="it"/>
              <a:t/>
            </a:r>
            <a:br>
              <a:rPr lang="it"/>
            </a:br>
            <a:r>
              <a:rPr lang="it" b="1" i="0" u="none" baseline="0"/>
              <a:t>1984</a:t>
            </a:r>
          </a:p>
          <a:p>
            <a:pPr rtl="0">
              <a:defRPr/>
            </a:pPr>
            <a:r>
              <a:rPr lang="it" b="1" i="0" u="none" baseline="0"/>
              <a:t>+ di 3500 morti</a:t>
            </a:r>
            <a:endParaRPr lang="it" dirty="0"/>
          </a:p>
        </p:txBody>
      </p:sp>
      <p:sp>
        <p:nvSpPr>
          <p:cNvPr id="22" name="ZoneTexte 21"/>
          <p:cNvSpPr txBox="1"/>
          <p:nvPr/>
        </p:nvSpPr>
        <p:spPr>
          <a:xfrm>
            <a:off x="4679950" y="1474788"/>
            <a:ext cx="97155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it" b="1" i="0" u="none" baseline="0"/>
              <a:t>LA MEDE</a:t>
            </a:r>
          </a:p>
          <a:p>
            <a:pPr rtl="0">
              <a:defRPr/>
            </a:pPr>
            <a:r>
              <a:rPr lang="it" b="1" i="0" u="none" baseline="0"/>
              <a:t>1992</a:t>
            </a:r>
          </a:p>
          <a:p>
            <a:pPr rtl="0">
              <a:defRPr/>
            </a:pPr>
            <a:r>
              <a:rPr lang="it" b="1" i="0" u="none" baseline="0"/>
              <a:t>6 morti</a:t>
            </a:r>
            <a:endParaRPr lang="it" dirty="0"/>
          </a:p>
        </p:txBody>
      </p:sp>
      <p:sp>
        <p:nvSpPr>
          <p:cNvPr id="25" name="ZoneTexte 24"/>
          <p:cNvSpPr txBox="1"/>
          <p:nvPr/>
        </p:nvSpPr>
        <p:spPr>
          <a:xfrm>
            <a:off x="6516688" y="1474788"/>
            <a:ext cx="674687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it" b="1" i="0" u="none" baseline="0"/>
              <a:t>A Z F </a:t>
            </a:r>
            <a:r>
              <a:rPr lang="it"/>
              <a:t/>
            </a:r>
            <a:br>
              <a:rPr lang="it"/>
            </a:br>
            <a:r>
              <a:rPr lang="it" b="1" i="0" u="none" baseline="0"/>
              <a:t>2001</a:t>
            </a:r>
          </a:p>
          <a:p>
            <a:pPr rtl="0">
              <a:defRPr/>
            </a:pPr>
            <a:r>
              <a:rPr lang="it" b="1" i="0" u="none" baseline="0"/>
              <a:t>30 morti</a:t>
            </a:r>
            <a:endParaRPr lang="it" dirty="0"/>
          </a:p>
        </p:txBody>
      </p:sp>
      <p:sp>
        <p:nvSpPr>
          <p:cNvPr id="26" name="ZoneTexte 25"/>
          <p:cNvSpPr txBox="1"/>
          <p:nvPr/>
        </p:nvSpPr>
        <p:spPr>
          <a:xfrm>
            <a:off x="7443788" y="1474788"/>
            <a:ext cx="97155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900" b="1" i="0" u="none" baseline="0">
                <a:solidFill>
                  <a:srgbClr val="000000"/>
                </a:solidFill>
              </a:rPr>
              <a:t>BUNCEFIELD 2005</a:t>
            </a:r>
          </a:p>
          <a:p>
            <a:pPr algn="ctr" rtl="0"/>
            <a:r>
              <a:rPr lang="it" sz="900" b="1" i="0" u="none" baseline="0">
                <a:solidFill>
                  <a:srgbClr val="000000"/>
                </a:solidFill>
              </a:rPr>
              <a:t>Danni &gt; 1G€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1179513" y="3459163"/>
            <a:ext cx="1511300" cy="4667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1000" b="1" i="0" u="none" baseline="0"/>
              <a:t>Legge impianti classificati</a:t>
            </a:r>
            <a:r>
              <a:rPr lang="it" sz="1000" b="1"/>
              <a:t/>
            </a:r>
            <a:br>
              <a:rPr lang="it" sz="1000" b="1"/>
            </a:br>
            <a:r>
              <a:rPr lang="it" sz="1000" b="1" i="0" u="none" baseline="0"/>
              <a:t>1976</a:t>
            </a:r>
            <a:endParaRPr lang="it" altLang="fr-FR" sz="1000"/>
          </a:p>
        </p:txBody>
      </p:sp>
      <p:sp>
        <p:nvSpPr>
          <p:cNvPr id="37" name="Rectangle à coins arrondis 36"/>
          <p:cNvSpPr/>
          <p:nvPr/>
        </p:nvSpPr>
        <p:spPr>
          <a:xfrm>
            <a:off x="2794000" y="3476625"/>
            <a:ext cx="1439863" cy="431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sz="1000" b="1" i="0" u="none" baseline="0">
                <a:solidFill>
                  <a:schemeClr val="tx1"/>
                </a:solidFill>
                <a:cs typeface="Arial" pitchFamily="34" charset="0"/>
              </a:rPr>
              <a:t>Direttiva europea</a:t>
            </a:r>
          </a:p>
          <a:p>
            <a:pPr algn="ctr" rtl="0">
              <a:defRPr/>
            </a:pPr>
            <a:r>
              <a:rPr lang="it" sz="1000" b="1" i="0" u="none" baseline="0">
                <a:solidFill>
                  <a:schemeClr val="tx1"/>
                </a:solidFill>
                <a:cs typeface="Arial" pitchFamily="34" charset="0"/>
              </a:rPr>
              <a:t>Seveso I,1982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5132388" y="3475038"/>
            <a:ext cx="935037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sz="1000" b="1" i="0" u="none" baseline="0">
                <a:solidFill>
                  <a:schemeClr val="tx1"/>
                </a:solidFill>
                <a:cs typeface="Arial" pitchFamily="34" charset="0"/>
              </a:rPr>
              <a:t>Seveso II</a:t>
            </a:r>
            <a:r>
              <a:rPr lang="it" sz="1000" b="1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it" sz="1000" b="1">
                <a:solidFill>
                  <a:schemeClr val="tx1"/>
                </a:solidFill>
                <a:cs typeface="Arial" pitchFamily="34" charset="0"/>
              </a:rPr>
            </a:br>
            <a:r>
              <a:rPr lang="it" sz="1000" b="1" i="0" u="none" baseline="0">
                <a:solidFill>
                  <a:schemeClr val="tx1"/>
                </a:solidFill>
                <a:cs typeface="Arial" pitchFamily="34" charset="0"/>
              </a:rPr>
              <a:t>1996</a:t>
            </a:r>
            <a:endParaRPr lang="it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7881938" y="3475038"/>
            <a:ext cx="1027112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sz="1000" b="1" i="0" u="none" baseline="0">
                <a:solidFill>
                  <a:schemeClr val="tx1"/>
                </a:solidFill>
                <a:cs typeface="Arial" pitchFamily="34" charset="0"/>
              </a:rPr>
              <a:t>Seveso III 2015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851525" y="1474788"/>
            <a:ext cx="649288" cy="3698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it" b="1" i="0" u="none" baseline="0"/>
              <a:t>Erika</a:t>
            </a:r>
            <a:r>
              <a:rPr lang="it"/>
              <a:t/>
            </a:r>
            <a:br>
              <a:rPr lang="it"/>
            </a:br>
            <a:r>
              <a:rPr lang="it" b="1" i="0" u="none" baseline="0"/>
              <a:t>1999</a:t>
            </a:r>
            <a:endParaRPr lang="it" dirty="0"/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827088" y="2120900"/>
            <a:ext cx="0" cy="876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669" name="Image 10" descr="TOTAL_A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8" b="8759"/>
          <a:stretch>
            <a:fillRect/>
          </a:stretch>
        </p:blipFill>
        <p:spPr bwMode="auto">
          <a:xfrm>
            <a:off x="3175" y="17002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Connecteur droit 60"/>
          <p:cNvCxnSpPr/>
          <p:nvPr/>
        </p:nvCxnSpPr>
        <p:spPr>
          <a:xfrm>
            <a:off x="1919288" y="1312863"/>
            <a:ext cx="0" cy="1743075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5" name="ZoneTexte 64"/>
          <p:cNvSpPr txBox="1"/>
          <p:nvPr/>
        </p:nvSpPr>
        <p:spPr>
          <a:xfrm>
            <a:off x="3541713" y="915988"/>
            <a:ext cx="973137" cy="554037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rPr lang="it" b="1" i="0" u="none" baseline="0"/>
              <a:t>Piper Alpha 1988</a:t>
            </a:r>
          </a:p>
          <a:p>
            <a:pPr rtl="0">
              <a:defRPr/>
            </a:pPr>
            <a:r>
              <a:rPr lang="it" b="1" i="0" u="none" baseline="0"/>
              <a:t>168 morti</a:t>
            </a:r>
            <a:endParaRPr lang="it" dirty="0"/>
          </a:p>
        </p:txBody>
      </p:sp>
      <p:cxnSp>
        <p:nvCxnSpPr>
          <p:cNvPr id="66" name="Connecteur droit 65"/>
          <p:cNvCxnSpPr/>
          <p:nvPr/>
        </p:nvCxnSpPr>
        <p:spPr>
          <a:xfrm flipH="1">
            <a:off x="5178425" y="1990725"/>
            <a:ext cx="0" cy="1073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6184900" y="1830388"/>
            <a:ext cx="0" cy="1352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>
            <a:off x="6875463" y="1982788"/>
            <a:ext cx="0" cy="1200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>
            <a:off x="7926388" y="1990725"/>
            <a:ext cx="0" cy="1198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3995738" y="1493838"/>
            <a:ext cx="0" cy="15748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" name="Flèche droite 2"/>
          <p:cNvSpPr/>
          <p:nvPr/>
        </p:nvSpPr>
        <p:spPr>
          <a:xfrm>
            <a:off x="457200" y="2924175"/>
            <a:ext cx="8543925" cy="3968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it" altLang="fr-FR">
              <a:solidFill>
                <a:srgbClr val="FFFFFF"/>
              </a:solidFill>
            </a:endParaRPr>
          </a:p>
        </p:txBody>
      </p:sp>
      <p:sp>
        <p:nvSpPr>
          <p:cNvPr id="27678" name="ZoneTexte 77"/>
          <p:cNvSpPr txBox="1">
            <a:spLocks noChangeArrowheads="1"/>
          </p:cNvSpPr>
          <p:nvPr/>
        </p:nvSpPr>
        <p:spPr bwMode="auto">
          <a:xfrm rot="-5400000">
            <a:off x="-122237" y="3562350"/>
            <a:ext cx="958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1200" b="0" i="0" u="none" baseline="0"/>
              <a:t>Legislazione </a:t>
            </a:r>
            <a:r>
              <a:rPr lang="it" sz="1200"/>
              <a:t/>
            </a:r>
            <a:br>
              <a:rPr lang="it" sz="1200"/>
            </a:br>
            <a:r>
              <a:rPr lang="it" sz="1200" b="0" i="0" u="none" baseline="0"/>
              <a:t>Francia/</a:t>
            </a:r>
            <a:r>
              <a:rPr lang="it" sz="1200"/>
              <a:t/>
            </a:r>
            <a:br>
              <a:rPr lang="it" sz="1200"/>
            </a:br>
            <a:r>
              <a:rPr lang="it" sz="1200" b="0" i="0" u="none" baseline="0"/>
              <a:t>Europa</a:t>
            </a:r>
          </a:p>
        </p:txBody>
      </p:sp>
      <p:cxnSp>
        <p:nvCxnSpPr>
          <p:cNvPr id="93" name="Connecteur droit 92"/>
          <p:cNvCxnSpPr/>
          <p:nvPr/>
        </p:nvCxnSpPr>
        <p:spPr>
          <a:xfrm>
            <a:off x="804863" y="4581525"/>
            <a:ext cx="81041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8005763" y="2027238"/>
            <a:ext cx="971550" cy="5078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900" b="1" i="0" u="none" baseline="0">
                <a:solidFill>
                  <a:srgbClr val="000000"/>
                </a:solidFill>
              </a:rPr>
              <a:t>MACONDO</a:t>
            </a:r>
            <a:r>
              <a:rPr lang="it" sz="900" b="1">
                <a:solidFill>
                  <a:srgbClr val="000000"/>
                </a:solidFill>
              </a:rPr>
              <a:t/>
            </a:r>
            <a:br>
              <a:rPr lang="it" sz="900" b="1">
                <a:solidFill>
                  <a:srgbClr val="000000"/>
                </a:solidFill>
              </a:rPr>
            </a:br>
            <a:r>
              <a:rPr lang="it" sz="900" b="1" i="0" u="none" baseline="0">
                <a:solidFill>
                  <a:srgbClr val="000000"/>
                </a:solidFill>
              </a:rPr>
              <a:t>2005</a:t>
            </a:r>
            <a:endParaRPr lang="it" altLang="fr-FR" sz="900" b="1" dirty="0">
              <a:solidFill>
                <a:srgbClr val="000000"/>
              </a:solidFill>
            </a:endParaRPr>
          </a:p>
          <a:p>
            <a:pPr algn="ctr" rtl="0"/>
            <a:r>
              <a:rPr lang="it" sz="900" b="1" i="0" u="none" baseline="0">
                <a:solidFill>
                  <a:srgbClr val="000000"/>
                </a:solidFill>
              </a:rPr>
              <a:t>Danni &gt; 1G€</a:t>
            </a:r>
          </a:p>
        </p:txBody>
      </p:sp>
      <p:sp>
        <p:nvSpPr>
          <p:cNvPr id="35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/>
              <a:t>Kit inserimento H3SE - TCG 2.2 – Rischi tecnologici/Incidenti gravi – V2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/>
          <p:nvPr/>
        </p:nvCxnSpPr>
        <p:spPr>
          <a:xfrm flipH="1">
            <a:off x="8514605" y="2533302"/>
            <a:ext cx="17836" cy="6496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à coins arrondis 81"/>
          <p:cNvSpPr/>
          <p:nvPr/>
        </p:nvSpPr>
        <p:spPr>
          <a:xfrm>
            <a:off x="5724525" y="4038600"/>
            <a:ext cx="1177925" cy="43338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sz="1000" b="1" i="0" u="none" baseline="0">
                <a:solidFill>
                  <a:schemeClr val="tx1"/>
                </a:solidFill>
                <a:cs typeface="Arial" pitchFamily="34" charset="0"/>
              </a:rPr>
              <a:t>Norme internazionali</a:t>
            </a:r>
            <a:endParaRPr lang="it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3000375" y="1600200"/>
            <a:ext cx="0" cy="1455738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La lezione tratta dagli incidenti</a:t>
            </a:r>
            <a:endParaRPr lang="it" dirty="0"/>
          </a:p>
        </p:txBody>
      </p:sp>
      <p:sp>
        <p:nvSpPr>
          <p:cNvPr id="2867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32C6EDE9-A943-2643-83CD-A0E9459D5FA7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15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" y="1474788"/>
            <a:ext cx="838200" cy="6461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900" b="1" i="0" u="none" baseline="0">
                <a:solidFill>
                  <a:srgbClr val="000000"/>
                </a:solidFill>
              </a:rPr>
              <a:t>FEYZIN 1966</a:t>
            </a:r>
          </a:p>
          <a:p>
            <a:pPr algn="ctr" rtl="0"/>
            <a:r>
              <a:rPr lang="it" sz="900" b="1" i="0" u="none" baseline="0">
                <a:solidFill>
                  <a:srgbClr val="000000"/>
                </a:solidFill>
              </a:rPr>
              <a:t>18 morti/84 feriti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288" y="2997200"/>
            <a:ext cx="86042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it" sz="1050" b="1" i="0" u="none" baseline="0"/>
              <a:t>Anni ‘60</a:t>
            </a:r>
            <a:endParaRPr lang="it" sz="1050" b="1" dirty="0"/>
          </a:p>
        </p:txBody>
      </p:sp>
      <p:sp>
        <p:nvSpPr>
          <p:cNvPr id="28680" name="ZoneTexte 13"/>
          <p:cNvSpPr txBox="1">
            <a:spLocks noChangeArrowheads="1"/>
          </p:cNvSpPr>
          <p:nvPr/>
        </p:nvSpPr>
        <p:spPr bwMode="auto">
          <a:xfrm>
            <a:off x="8099425" y="2997200"/>
            <a:ext cx="936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sz="1000" b="1" i="0" u="none" baseline="0"/>
              <a:t>Oggi</a:t>
            </a:r>
            <a:endParaRPr lang="it" altLang="fr-FR" sz="800" b="1"/>
          </a:p>
        </p:txBody>
      </p:sp>
      <p:sp>
        <p:nvSpPr>
          <p:cNvPr id="28681" name="ZoneTexte 14"/>
          <p:cNvSpPr txBox="1">
            <a:spLocks noChangeArrowheads="1"/>
          </p:cNvSpPr>
          <p:nvPr/>
        </p:nvSpPr>
        <p:spPr bwMode="auto">
          <a:xfrm>
            <a:off x="4787900" y="2997200"/>
            <a:ext cx="4857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sz="1000" b="1" i="0" u="none" baseline="0"/>
              <a:t>1990</a:t>
            </a:r>
            <a:endParaRPr lang="it" altLang="fr-FR" sz="800" b="1"/>
          </a:p>
        </p:txBody>
      </p:sp>
      <p:sp>
        <p:nvSpPr>
          <p:cNvPr id="18" name="ZoneTexte 17"/>
          <p:cNvSpPr txBox="1"/>
          <p:nvPr/>
        </p:nvSpPr>
        <p:spPr>
          <a:xfrm>
            <a:off x="1446213" y="912813"/>
            <a:ext cx="971550" cy="40005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it" sz="1000" b="1" i="0" u="none" baseline="0">
                <a:solidFill>
                  <a:srgbClr val="FF0000"/>
                </a:solidFill>
              </a:rPr>
              <a:t>SEVESO</a:t>
            </a:r>
          </a:p>
          <a:p>
            <a:pPr algn="ctr" rtl="0">
              <a:defRPr/>
            </a:pPr>
            <a:r>
              <a:rPr lang="it" sz="1000" b="1" i="0" u="none" baseline="0">
                <a:solidFill>
                  <a:srgbClr val="FF0000"/>
                </a:solidFill>
              </a:rPr>
              <a:t>1976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555875" y="908050"/>
            <a:ext cx="971550" cy="708025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rPr lang="it" b="1" i="0" u="none" baseline="0"/>
              <a:t>BHOPAL </a:t>
            </a:r>
            <a:r>
              <a:rPr lang="it"/>
              <a:t/>
            </a:r>
            <a:br>
              <a:rPr lang="it"/>
            </a:br>
            <a:r>
              <a:rPr lang="it" b="1" i="0" u="none" baseline="0"/>
              <a:t>1984</a:t>
            </a:r>
          </a:p>
          <a:p>
            <a:pPr rtl="0">
              <a:defRPr/>
            </a:pPr>
            <a:r>
              <a:rPr lang="it" b="1" i="0" u="none" baseline="0"/>
              <a:t>+ di 3500 morti</a:t>
            </a:r>
            <a:endParaRPr lang="it" dirty="0"/>
          </a:p>
        </p:txBody>
      </p:sp>
      <p:sp>
        <p:nvSpPr>
          <p:cNvPr id="22" name="ZoneTexte 21"/>
          <p:cNvSpPr txBox="1"/>
          <p:nvPr/>
        </p:nvSpPr>
        <p:spPr>
          <a:xfrm>
            <a:off x="4679950" y="1474788"/>
            <a:ext cx="97155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it" b="1" i="0" u="none" baseline="0"/>
              <a:t>LA MEDE</a:t>
            </a:r>
          </a:p>
          <a:p>
            <a:pPr rtl="0">
              <a:defRPr/>
            </a:pPr>
            <a:r>
              <a:rPr lang="it" b="1" i="0" u="none" baseline="0"/>
              <a:t>1992</a:t>
            </a:r>
          </a:p>
          <a:p>
            <a:pPr rtl="0">
              <a:defRPr/>
            </a:pPr>
            <a:r>
              <a:rPr lang="it" b="1" i="0" u="none" baseline="0"/>
              <a:t>6 morti</a:t>
            </a:r>
            <a:endParaRPr lang="it" dirty="0"/>
          </a:p>
        </p:txBody>
      </p:sp>
      <p:sp>
        <p:nvSpPr>
          <p:cNvPr id="25" name="ZoneTexte 24"/>
          <p:cNvSpPr txBox="1"/>
          <p:nvPr/>
        </p:nvSpPr>
        <p:spPr>
          <a:xfrm>
            <a:off x="6516688" y="1474788"/>
            <a:ext cx="674687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it" b="1" i="0" u="none" baseline="0"/>
              <a:t>A Z F </a:t>
            </a:r>
            <a:r>
              <a:rPr lang="it"/>
              <a:t/>
            </a:r>
            <a:br>
              <a:rPr lang="it"/>
            </a:br>
            <a:r>
              <a:rPr lang="it" b="1" i="0" u="none" baseline="0"/>
              <a:t>2001</a:t>
            </a:r>
          </a:p>
          <a:p>
            <a:pPr rtl="0">
              <a:defRPr/>
            </a:pPr>
            <a:r>
              <a:rPr lang="it" b="1" i="0" u="none" baseline="0"/>
              <a:t>30 morti</a:t>
            </a:r>
            <a:endParaRPr lang="it" dirty="0"/>
          </a:p>
        </p:txBody>
      </p:sp>
      <p:sp>
        <p:nvSpPr>
          <p:cNvPr id="26" name="ZoneTexte 25"/>
          <p:cNvSpPr txBox="1"/>
          <p:nvPr/>
        </p:nvSpPr>
        <p:spPr>
          <a:xfrm>
            <a:off x="7443788" y="1474788"/>
            <a:ext cx="97155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900" b="1" i="0" u="none" baseline="0">
                <a:solidFill>
                  <a:srgbClr val="000000"/>
                </a:solidFill>
              </a:rPr>
              <a:t>BUNCEFIELD 2005</a:t>
            </a:r>
          </a:p>
          <a:p>
            <a:pPr algn="ctr" rtl="0"/>
            <a:r>
              <a:rPr lang="it" sz="900" b="1" i="0" u="none" baseline="0">
                <a:solidFill>
                  <a:srgbClr val="000000"/>
                </a:solidFill>
              </a:rPr>
              <a:t>Danni &gt; 1G€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1179513" y="3459163"/>
            <a:ext cx="1511300" cy="4667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1000" b="1" i="0" u="none" baseline="0"/>
              <a:t>Legge impianti classificati</a:t>
            </a:r>
            <a:r>
              <a:rPr lang="it" sz="1000" b="1"/>
              <a:t/>
            </a:r>
            <a:br>
              <a:rPr lang="it" sz="1000" b="1"/>
            </a:br>
            <a:r>
              <a:rPr lang="it" sz="1000" b="1" i="0" u="none" baseline="0"/>
              <a:t>1976</a:t>
            </a:r>
            <a:endParaRPr lang="it" altLang="fr-FR" sz="1000"/>
          </a:p>
        </p:txBody>
      </p:sp>
      <p:sp>
        <p:nvSpPr>
          <p:cNvPr id="37" name="Rectangle à coins arrondis 36"/>
          <p:cNvSpPr/>
          <p:nvPr/>
        </p:nvSpPr>
        <p:spPr>
          <a:xfrm>
            <a:off x="2794000" y="3476625"/>
            <a:ext cx="1439863" cy="431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sz="1000" b="1" i="0" u="none" baseline="0">
                <a:solidFill>
                  <a:schemeClr val="tx1"/>
                </a:solidFill>
                <a:cs typeface="Arial" pitchFamily="34" charset="0"/>
              </a:rPr>
              <a:t>Direttiva europea</a:t>
            </a:r>
          </a:p>
          <a:p>
            <a:pPr algn="ctr" rtl="0">
              <a:defRPr/>
            </a:pPr>
            <a:r>
              <a:rPr lang="it" sz="1000" b="1" i="0" u="none" baseline="0">
                <a:solidFill>
                  <a:schemeClr val="tx1"/>
                </a:solidFill>
                <a:cs typeface="Arial" pitchFamily="34" charset="0"/>
              </a:rPr>
              <a:t>Seveso I,1982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5132388" y="3475038"/>
            <a:ext cx="935037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sz="1000" b="1" i="0" u="none" baseline="0">
                <a:solidFill>
                  <a:schemeClr val="tx1"/>
                </a:solidFill>
                <a:cs typeface="Arial" pitchFamily="34" charset="0"/>
              </a:rPr>
              <a:t>Seveso II</a:t>
            </a:r>
            <a:r>
              <a:rPr lang="it" sz="1000" b="1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it" sz="1000" b="1">
                <a:solidFill>
                  <a:schemeClr val="tx1"/>
                </a:solidFill>
                <a:cs typeface="Arial" pitchFamily="34" charset="0"/>
              </a:rPr>
            </a:br>
            <a:r>
              <a:rPr lang="it" sz="1000" b="1" i="0" u="none" baseline="0">
                <a:solidFill>
                  <a:schemeClr val="tx1"/>
                </a:solidFill>
                <a:cs typeface="Arial" pitchFamily="34" charset="0"/>
              </a:rPr>
              <a:t>1996</a:t>
            </a:r>
            <a:endParaRPr lang="it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7881938" y="3475038"/>
            <a:ext cx="1027112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sz="1000" b="1" i="0" u="none" baseline="0">
                <a:solidFill>
                  <a:schemeClr val="tx1"/>
                </a:solidFill>
                <a:cs typeface="Arial" pitchFamily="34" charset="0"/>
              </a:rPr>
              <a:t>Seveso III 2015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851525" y="1474788"/>
            <a:ext cx="649288" cy="3698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it" b="1" i="0" u="none" baseline="0"/>
              <a:t>Erika</a:t>
            </a:r>
            <a:r>
              <a:rPr lang="it"/>
              <a:t/>
            </a:r>
            <a:br>
              <a:rPr lang="it"/>
            </a:br>
            <a:r>
              <a:rPr lang="it" b="1" i="0" u="none" baseline="0"/>
              <a:t>1999</a:t>
            </a:r>
            <a:endParaRPr lang="it" dirty="0"/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827088" y="2120900"/>
            <a:ext cx="0" cy="876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93" name="Image 10" descr="TOTAL_A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8" b="8759"/>
          <a:stretch>
            <a:fillRect/>
          </a:stretch>
        </p:blipFill>
        <p:spPr bwMode="auto">
          <a:xfrm>
            <a:off x="3175" y="17002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Connecteur droit 60"/>
          <p:cNvCxnSpPr/>
          <p:nvPr/>
        </p:nvCxnSpPr>
        <p:spPr>
          <a:xfrm>
            <a:off x="1919288" y="1312863"/>
            <a:ext cx="0" cy="1743075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5" name="ZoneTexte 64"/>
          <p:cNvSpPr txBox="1"/>
          <p:nvPr/>
        </p:nvSpPr>
        <p:spPr>
          <a:xfrm>
            <a:off x="3541713" y="915988"/>
            <a:ext cx="973137" cy="554037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rPr lang="it" b="1" i="0" u="none" baseline="0"/>
              <a:t>Piper Alpha 1988</a:t>
            </a:r>
          </a:p>
          <a:p>
            <a:pPr rtl="0">
              <a:defRPr/>
            </a:pPr>
            <a:r>
              <a:rPr lang="it" b="1" i="0" u="none" baseline="0"/>
              <a:t>168 morti</a:t>
            </a:r>
            <a:endParaRPr lang="it" dirty="0"/>
          </a:p>
        </p:txBody>
      </p:sp>
      <p:cxnSp>
        <p:nvCxnSpPr>
          <p:cNvPr id="66" name="Connecteur droit 65"/>
          <p:cNvCxnSpPr/>
          <p:nvPr/>
        </p:nvCxnSpPr>
        <p:spPr>
          <a:xfrm flipH="1">
            <a:off x="5178425" y="1990725"/>
            <a:ext cx="0" cy="1073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6184900" y="1830388"/>
            <a:ext cx="0" cy="1352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>
            <a:off x="6875463" y="1982788"/>
            <a:ext cx="0" cy="1200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>
            <a:off x="7926388" y="1990725"/>
            <a:ext cx="0" cy="1198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3995738" y="1493838"/>
            <a:ext cx="0" cy="15748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" name="Flèche droite 2"/>
          <p:cNvSpPr/>
          <p:nvPr/>
        </p:nvSpPr>
        <p:spPr>
          <a:xfrm>
            <a:off x="457200" y="2924175"/>
            <a:ext cx="8543925" cy="3968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it" altLang="fr-FR">
              <a:solidFill>
                <a:srgbClr val="FFFFFF"/>
              </a:solidFill>
            </a:endParaRPr>
          </a:p>
        </p:txBody>
      </p:sp>
      <p:sp>
        <p:nvSpPr>
          <p:cNvPr id="28702" name="ZoneTexte 77"/>
          <p:cNvSpPr txBox="1">
            <a:spLocks noChangeArrowheads="1"/>
          </p:cNvSpPr>
          <p:nvPr/>
        </p:nvSpPr>
        <p:spPr bwMode="auto">
          <a:xfrm rot="-5400000">
            <a:off x="-122237" y="3562350"/>
            <a:ext cx="958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1200" b="0" i="0" u="none" baseline="0"/>
              <a:t>Legislazione </a:t>
            </a:r>
            <a:r>
              <a:rPr lang="it" sz="1200"/>
              <a:t/>
            </a:r>
            <a:br>
              <a:rPr lang="it" sz="1200"/>
            </a:br>
            <a:r>
              <a:rPr lang="it" sz="1200" b="0" i="0" u="none" baseline="0"/>
              <a:t>Francia/</a:t>
            </a:r>
            <a:r>
              <a:rPr lang="it" sz="1200"/>
              <a:t/>
            </a:r>
            <a:br>
              <a:rPr lang="it" sz="1200"/>
            </a:br>
            <a:r>
              <a:rPr lang="it" sz="1200" b="0" i="0" u="none" baseline="0"/>
              <a:t>Europa</a:t>
            </a:r>
          </a:p>
        </p:txBody>
      </p:sp>
      <p:pic>
        <p:nvPicPr>
          <p:cNvPr id="28703" name="Image 10" descr="TOTAL_A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8" b="8759"/>
          <a:stretch>
            <a:fillRect/>
          </a:stretch>
        </p:blipFill>
        <p:spPr bwMode="auto">
          <a:xfrm>
            <a:off x="34925" y="52308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Flèche droite rayée 79"/>
          <p:cNvSpPr/>
          <p:nvPr/>
        </p:nvSpPr>
        <p:spPr>
          <a:xfrm>
            <a:off x="5599113" y="4703763"/>
            <a:ext cx="3436937" cy="368300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sz="800" b="0" i="0" u="none" baseline="0">
                <a:solidFill>
                  <a:schemeClr val="tx1"/>
                </a:solidFill>
              </a:rPr>
              <a:t>Regole di sicurezza per l'ingegneria, la progettazione</a:t>
            </a:r>
          </a:p>
        </p:txBody>
      </p:sp>
      <p:pic>
        <p:nvPicPr>
          <p:cNvPr id="287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1" t="44789" r="78906" b="46661"/>
          <a:stretch>
            <a:fillRect/>
          </a:stretch>
        </p:blipFill>
        <p:spPr bwMode="auto">
          <a:xfrm>
            <a:off x="4914900" y="4695825"/>
            <a:ext cx="6492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Flèche droite rayée 85"/>
          <p:cNvSpPr/>
          <p:nvPr/>
        </p:nvSpPr>
        <p:spPr>
          <a:xfrm>
            <a:off x="6319838" y="5095875"/>
            <a:ext cx="2716212" cy="368300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sz="800" b="0" i="0" u="none" baseline="0">
                <a:solidFill>
                  <a:schemeClr val="tx1"/>
                </a:solidFill>
              </a:rPr>
              <a:t>Un sistema di management HSE</a:t>
            </a:r>
          </a:p>
        </p:txBody>
      </p:sp>
      <p:pic>
        <p:nvPicPr>
          <p:cNvPr id="28707" name="Picture 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1"/>
          <a:stretch>
            <a:fillRect/>
          </a:stretch>
        </p:blipFill>
        <p:spPr bwMode="auto">
          <a:xfrm>
            <a:off x="5651500" y="4992688"/>
            <a:ext cx="6000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Connecteur droit 92"/>
          <p:cNvCxnSpPr/>
          <p:nvPr/>
        </p:nvCxnSpPr>
        <p:spPr>
          <a:xfrm>
            <a:off x="804863" y="4581525"/>
            <a:ext cx="81041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Flèche droite rayée 93"/>
          <p:cNvSpPr/>
          <p:nvPr/>
        </p:nvSpPr>
        <p:spPr>
          <a:xfrm>
            <a:off x="6902450" y="5565775"/>
            <a:ext cx="2133600" cy="366713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sz="800" b="0" i="0" u="none" baseline="0">
                <a:solidFill>
                  <a:schemeClr val="tx1"/>
                </a:solidFill>
              </a:rPr>
              <a:t>Campagne sul comportamento HSE</a:t>
            </a:r>
          </a:p>
        </p:txBody>
      </p:sp>
      <p:pic>
        <p:nvPicPr>
          <p:cNvPr id="28710" name="Picture 15" descr="Image-1-dans-Règles-d'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5702300"/>
            <a:ext cx="138112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77" t="1859" r="2522" b="81279"/>
          <a:stretch>
            <a:fillRect/>
          </a:stretch>
        </p:blipFill>
        <p:spPr bwMode="auto">
          <a:xfrm>
            <a:off x="5091113" y="5576888"/>
            <a:ext cx="4048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Flèche droite rayée 97"/>
          <p:cNvSpPr/>
          <p:nvPr/>
        </p:nvSpPr>
        <p:spPr>
          <a:xfrm>
            <a:off x="6203950" y="5949950"/>
            <a:ext cx="2832100" cy="366713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sz="800" b="0" i="0" u="none" baseline="0">
                <a:solidFill>
                  <a:schemeClr val="tx1"/>
                </a:solidFill>
              </a:rPr>
              <a:t>Feedback ed evoluzione dei regolamenti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8005763" y="2027238"/>
            <a:ext cx="971550" cy="5078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900" b="1" i="0" u="none" baseline="0">
                <a:solidFill>
                  <a:srgbClr val="000000"/>
                </a:solidFill>
              </a:rPr>
              <a:t>MACONDO</a:t>
            </a:r>
            <a:r>
              <a:rPr lang="it" sz="900" b="1">
                <a:solidFill>
                  <a:srgbClr val="000000"/>
                </a:solidFill>
              </a:rPr>
              <a:t/>
            </a:r>
            <a:br>
              <a:rPr lang="it" sz="900" b="1">
                <a:solidFill>
                  <a:srgbClr val="000000"/>
                </a:solidFill>
              </a:rPr>
            </a:br>
            <a:r>
              <a:rPr lang="it" sz="900" b="1" i="0" u="none" baseline="0">
                <a:solidFill>
                  <a:srgbClr val="000000"/>
                </a:solidFill>
              </a:rPr>
              <a:t>2005</a:t>
            </a:r>
            <a:endParaRPr lang="it" altLang="fr-FR" sz="900" b="1" dirty="0">
              <a:solidFill>
                <a:srgbClr val="000000"/>
              </a:solidFill>
            </a:endParaRPr>
          </a:p>
          <a:p>
            <a:pPr algn="ctr" rtl="0"/>
            <a:r>
              <a:rPr lang="it" sz="900" b="1" i="0" u="none" baseline="0">
                <a:solidFill>
                  <a:srgbClr val="000000"/>
                </a:solidFill>
              </a:rPr>
              <a:t>Danni &gt; 1G€</a:t>
            </a:r>
          </a:p>
        </p:txBody>
      </p:sp>
      <p:sp>
        <p:nvSpPr>
          <p:cNvPr id="4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/>
              <a:t>Kit inserimento H3SE - TCG 2.2 – Rischi tecnologici/Incidenti gravi – V2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CONCENTRARSI sugli HIPO per gli incidenti gravi</a:t>
            </a:r>
            <a:endParaRPr lang="it" dirty="0"/>
          </a:p>
        </p:txBody>
      </p:sp>
      <p:sp>
        <p:nvSpPr>
          <p:cNvPr id="2969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just" rtl="0"/>
            <a:r>
              <a:rPr lang="it" b="0" i="0" u="none" baseline="0">
                <a:cs typeface="Arial" charset="0"/>
              </a:rPr>
              <a:t>Gli incidenti ad alto potenziale in termini di conseguenze (HIPO = HIgh POtential) sono precursori di incidenti tecnologici.</a:t>
            </a:r>
          </a:p>
          <a:p>
            <a:pPr algn="just" rtl="0"/>
            <a:endParaRPr lang="it" altLang="fr-FR" smtClean="0">
              <a:cs typeface="Arial" charset="0"/>
            </a:endParaRPr>
          </a:p>
          <a:p>
            <a:pPr algn="just" rtl="0"/>
            <a:r>
              <a:rPr lang="it" b="0" i="0" u="none" baseline="0">
                <a:cs typeface="Arial" charset="0"/>
              </a:rPr>
              <a:t>Il TRIR misura il tasso di frequenza degli incidenti.</a:t>
            </a:r>
          </a:p>
          <a:p>
            <a:pPr algn="just" rtl="0"/>
            <a:endParaRPr lang="it" altLang="fr-FR" dirty="0">
              <a:cs typeface="Arial" charset="0"/>
            </a:endParaRPr>
          </a:p>
          <a:p>
            <a:pPr algn="just" rtl="0"/>
            <a:r>
              <a:rPr lang="it" b="0" i="0" u="none" baseline="0">
                <a:cs typeface="Arial" charset="0"/>
              </a:rPr>
              <a:t>Il TRIR non permette di prevedere gli incidenti mortali e gli incidenti gravi.</a:t>
            </a:r>
          </a:p>
          <a:p>
            <a:pPr algn="just" rtl="0"/>
            <a:endParaRPr lang="it" altLang="fr-FR" dirty="0">
              <a:cs typeface="Arial" charset="0"/>
            </a:endParaRPr>
          </a:p>
          <a:p>
            <a:pPr algn="just" rtl="0"/>
            <a:endParaRPr lang="it" altLang="fr-FR" dirty="0">
              <a:cs typeface="Arial" charset="0"/>
            </a:endParaRPr>
          </a:p>
        </p:txBody>
      </p:sp>
      <p:sp>
        <p:nvSpPr>
          <p:cNvPr id="2969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7A9ADAF3-0ABA-6640-84E0-71F3ECA537D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16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066692" y="65766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/>
              <a:t>Kit inserimento H3SE - TCG 2.2 – Rischi tecnologici/Incidenti gravi – V2</a:t>
            </a:r>
            <a:endParaRPr lang="it" alt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it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Gli obiettivi del modulo</a:t>
            </a:r>
            <a:endParaRPr lang="it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AE5A7D1-9B5E-FC4D-BF3E-22135358341D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4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374900"/>
          </a:xfrm>
        </p:spPr>
        <p:txBody>
          <a:bodyPr/>
          <a:lstStyle/>
          <a:p>
            <a:pPr marL="0" indent="0" algn="l" rtl="0">
              <a:buFont typeface="Lucida Grande" charset="0"/>
              <a:buNone/>
              <a:defRPr/>
            </a:pPr>
            <a:r>
              <a:rPr lang="it" b="0" i="0" u="none" baseline="0">
                <a:cs typeface="Arial" charset="0"/>
              </a:rPr>
              <a:t>Al termine di questo modulo:</a:t>
            </a:r>
            <a:endParaRPr lang="it" altLang="fr-FR" dirty="0">
              <a:cs typeface="Arial" charset="0"/>
            </a:endParaRPr>
          </a:p>
          <a:p>
            <a:pPr algn="l" rtl="0">
              <a:spcAft>
                <a:spcPts val="1500"/>
              </a:spcAft>
              <a:defRPr/>
            </a:pPr>
            <a:r>
              <a:rPr lang="it" b="0" i="0" u="none" baseline="0"/>
              <a:t>Conoscerete cos’ è il rischio tecnologico.</a:t>
            </a:r>
          </a:p>
          <a:p>
            <a:pPr algn="l" rtl="0">
              <a:spcAft>
                <a:spcPts val="1500"/>
              </a:spcAft>
              <a:defRPr/>
            </a:pPr>
            <a:r>
              <a:rPr lang="it" b="0" i="0" u="none" baseline="0"/>
              <a:t>Conoscerete la principale incidentologia del gruppo Total e del settore petrolifero. </a:t>
            </a:r>
          </a:p>
          <a:p>
            <a:pPr algn="l" rtl="0">
              <a:spcAft>
                <a:spcPts val="1500"/>
              </a:spcAft>
              <a:defRPr/>
            </a:pPr>
            <a:r>
              <a:rPr lang="it" b="0" i="0" u="none" baseline="0"/>
              <a:t>Avrete capito che l'industria (ed il gruppo Total) ha tratto delle lezioni dagli incidenti più importanti.</a:t>
            </a:r>
          </a:p>
          <a:p>
            <a:pPr algn="l" rtl="0">
              <a:spcAft>
                <a:spcPts val="1500"/>
              </a:spcAft>
              <a:defRPr/>
            </a:pPr>
            <a:r>
              <a:rPr lang="it" b="0" i="0" u="none" baseline="0"/>
              <a:t>Avrete capito che rischio tecnologico e rischio nella postazione di lavoro non hanno un nesso diretto.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/>
              <a:t>Kit inserimento H3SE - TCG 2.2 – Rischi tecnologici/Incidenti gravi – V2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Quali conseguenze possibili:</a:t>
            </a:r>
            <a:endParaRPr lang="it" dirty="0"/>
          </a:p>
        </p:txBody>
      </p:sp>
      <p:sp>
        <p:nvSpPr>
          <p:cNvPr id="1638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A5A0B47B-32DD-D84B-ADCA-DB135AB203D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89811"/>
              </p:ext>
            </p:extLst>
          </p:nvPr>
        </p:nvGraphicFramePr>
        <p:xfrm>
          <a:off x="1403350" y="1989138"/>
          <a:ext cx="6096000" cy="3406140"/>
        </p:xfrm>
        <a:graphic>
          <a:graphicData uri="http://schemas.openxmlformats.org/drawingml/2006/table">
            <a:tbl>
              <a:tblPr/>
              <a:tblGrid>
                <a:gridCol w="3767138"/>
                <a:gridCol w="2328862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Incidente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Conseguenze?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Marea nera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Un'automobile esce dalla strada e cappotta 4 volte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Caduta di una persona da un ponteggio</a:t>
                      </a:r>
                      <a:endParaRPr kumimoji="0" lang="it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Esplosione di un condotto di gas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Incendio di un contenitore di stoccaggio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Caduta da una scala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</a:tr>
            </a:tbl>
          </a:graphicData>
        </a:graphic>
      </p:graphicFrame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/>
              <a:t>Kit inserimento H3SE - TCG 2.2 – Rischi tecnologici/Incidenti gravi – V2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it" b="1" i="0" u="none" cap="none" baseline="0">
                <a:cs typeface="Arial" charset="0"/>
              </a:rPr>
              <a:t>RISCHIO TECNOLOGICO/SICUREZZA NELLA POSTAZIONE DI LAVORO</a:t>
            </a:r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l" rtl="0"/>
            <a:r>
              <a:rPr lang="it" b="0" i="0" u="none" baseline="0">
                <a:cs typeface="Arial" charset="0"/>
              </a:rPr>
              <a:t>La differenza: la gravità e la probabilità</a:t>
            </a:r>
          </a:p>
          <a:p>
            <a:pPr algn="l" rtl="0"/>
            <a:r>
              <a:rPr lang="it" b="0" i="0" u="none" baseline="0">
                <a:cs typeface="Arial" charset="0"/>
              </a:rPr>
              <a:t>Rischio tecnologico </a:t>
            </a:r>
          </a:p>
          <a:p>
            <a:pPr lvl="1" algn="l" rtl="0"/>
            <a:r>
              <a:rPr lang="it" b="0" i="0" u="none" baseline="0">
                <a:cs typeface="Arial" charset="0"/>
              </a:rPr>
              <a:t>Forte gravità (conseguenze disastrose)</a:t>
            </a:r>
          </a:p>
          <a:p>
            <a:pPr lvl="1" algn="l" rtl="0"/>
            <a:r>
              <a:rPr lang="it" b="0" i="0" u="none" baseline="0">
                <a:cs typeface="Arial" charset="0"/>
              </a:rPr>
              <a:t>Scarsa probabilità (raro)</a:t>
            </a:r>
          </a:p>
          <a:p>
            <a:pPr algn="l" rtl="0"/>
            <a:r>
              <a:rPr lang="it" b="0" i="0" u="none" baseline="0">
                <a:cs typeface="Arial" charset="0"/>
              </a:rPr>
              <a:t>Rischio/sicurezza nella postazione di lavoro</a:t>
            </a:r>
          </a:p>
          <a:p>
            <a:pPr lvl="1" algn="l" rtl="0"/>
            <a:r>
              <a:rPr lang="it" b="0" i="0" u="none" baseline="0">
                <a:cs typeface="Arial" charset="0"/>
              </a:rPr>
              <a:t>Gravità moderata</a:t>
            </a:r>
          </a:p>
          <a:p>
            <a:pPr lvl="1" algn="l" rtl="0"/>
            <a:r>
              <a:rPr lang="it" b="0" i="0" u="none" baseline="0">
                <a:cs typeface="Arial" charset="0"/>
              </a:rPr>
              <a:t>Frequente, possibile,…</a:t>
            </a:r>
            <a:endParaRPr lang="it" altLang="fr-FR">
              <a:cs typeface="Arial" charset="0"/>
            </a:endParaRPr>
          </a:p>
          <a:p>
            <a:endParaRPr lang="it" altLang="fr-FR">
              <a:cs typeface="Arial" charset="0"/>
            </a:endParaRPr>
          </a:p>
        </p:txBody>
      </p:sp>
      <p:sp>
        <p:nvSpPr>
          <p:cNvPr id="1741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78F7ED2-E371-4346-B720-AD64D49B6ED6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2" name="Picture 4" descr="17X27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3937000"/>
            <a:ext cx="199548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001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3827463"/>
            <a:ext cx="1776412" cy="24622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AutoShape 6"/>
          <p:cNvSpPr>
            <a:spLocks noChangeArrowheads="1"/>
          </p:cNvSpPr>
          <p:nvPr/>
        </p:nvSpPr>
        <p:spPr bwMode="auto">
          <a:xfrm rot="1640812">
            <a:off x="2390775" y="5114925"/>
            <a:ext cx="4330700" cy="320675"/>
          </a:xfrm>
          <a:prstGeom prst="rightArrow">
            <a:avLst>
              <a:gd name="adj1" fmla="val 50000"/>
              <a:gd name="adj2" fmla="val 337624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it" altLang="fr-FR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 rot="-1989205">
            <a:off x="2546350" y="4899025"/>
            <a:ext cx="4068763" cy="320675"/>
          </a:xfrm>
          <a:prstGeom prst="rightArrow">
            <a:avLst>
              <a:gd name="adj1" fmla="val 50000"/>
              <a:gd name="adj2" fmla="val 317203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it" altLang="fr-FR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 rot="1637241">
            <a:off x="2794000" y="4324350"/>
            <a:ext cx="1881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it" b="1" i="0" u="none" baseline="0"/>
              <a:t>Probabilità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 rot="-2040877">
            <a:off x="2678113" y="5262563"/>
            <a:ext cx="1344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it" b="1" i="0" u="none" baseline="0"/>
              <a:t>Gravità</a:t>
            </a: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/>
              <a:t>Kit inserimento H3SE - TCG 2.2 – Rischi tecnologici/Incidenti gravi – V2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FILMATO: Le catastrofi industriali (legate a rischi tecnologici)</a:t>
            </a:r>
            <a:endParaRPr lang="it" dirty="0"/>
          </a:p>
        </p:txBody>
      </p:sp>
      <p:sp>
        <p:nvSpPr>
          <p:cNvPr id="1843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5F02175A-9310-1D45-9177-EE963B2EE0B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8435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766888"/>
            <a:ext cx="6732588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/>
              <a:t>Kit inserimento H3SE - TCG 2.2 – Rischi tecnologici/Incidenti gravi – V2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Fenomeni pericolosi</a:t>
            </a:r>
            <a:endParaRPr lang="it" dirty="0"/>
          </a:p>
        </p:txBody>
      </p:sp>
      <p:sp>
        <p:nvSpPr>
          <p:cNvPr id="1945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AEF9649-1463-4940-9807-0850A5A8BAAA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9459" name="ZoneTexte 5"/>
          <p:cNvSpPr txBox="1">
            <a:spLocks noChangeArrowheads="1"/>
          </p:cNvSpPr>
          <p:nvPr/>
        </p:nvSpPr>
        <p:spPr bwMode="auto">
          <a:xfrm>
            <a:off x="1547813" y="1484313"/>
            <a:ext cx="1871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b="0" i="0" u="none" baseline="0" dirty="0"/>
              <a:t>     </a:t>
            </a:r>
            <a:r>
              <a:rPr lang="it" b="1" i="0" u="none" baseline="0" dirty="0">
                <a:solidFill>
                  <a:srgbClr val="00B0F0"/>
                </a:solidFill>
              </a:rPr>
              <a:t>FLUSSI                                                                  </a:t>
            </a:r>
          </a:p>
          <a:p>
            <a:pPr algn="ctr" rtl="0"/>
            <a:r>
              <a:rPr lang="it" b="1" i="0" u="none" baseline="0" dirty="0">
                <a:solidFill>
                  <a:srgbClr val="00B0F0"/>
                </a:solidFill>
              </a:rPr>
              <a:t>TERMICI                             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7813" y="1052513"/>
            <a:ext cx="4752975" cy="3132137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it" altLang="fr-FR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2500" y="2636838"/>
            <a:ext cx="5076000" cy="205263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it" altLang="fr-FR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07088" y="3271838"/>
            <a:ext cx="18653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it" b="1" i="0" u="none" baseline="0" dirty="0">
                <a:solidFill>
                  <a:schemeClr val="accent6">
                    <a:lumMod val="75000"/>
                  </a:schemeClr>
                </a:solidFill>
              </a:rPr>
              <a:t>SOVRAPRESSIONE</a:t>
            </a:r>
          </a:p>
        </p:txBody>
      </p:sp>
      <p:sp>
        <p:nvSpPr>
          <p:cNvPr id="19463" name="ZoneTexte 9"/>
          <p:cNvSpPr txBox="1">
            <a:spLocks noChangeArrowheads="1"/>
          </p:cNvSpPr>
          <p:nvPr/>
        </p:nvSpPr>
        <p:spPr bwMode="auto">
          <a:xfrm>
            <a:off x="827088" y="5038725"/>
            <a:ext cx="5040312" cy="92233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it" altLang="fr-FR" b="1">
              <a:solidFill>
                <a:srgbClr val="00B050"/>
              </a:solidFill>
            </a:endParaRPr>
          </a:p>
          <a:p>
            <a:pPr algn="l" rtl="0"/>
            <a:r>
              <a:rPr lang="it" b="1" i="0" u="none" baseline="0">
                <a:solidFill>
                  <a:srgbClr val="00B050"/>
                </a:solidFill>
              </a:rPr>
              <a:t>INQUINAMENTO</a:t>
            </a:r>
          </a:p>
          <a:p>
            <a:endParaRPr lang="it" altLang="fr-FR" b="1">
              <a:solidFill>
                <a:srgbClr val="00B050"/>
              </a:solidFill>
            </a:endParaRPr>
          </a:p>
        </p:txBody>
      </p:sp>
      <p:sp>
        <p:nvSpPr>
          <p:cNvPr id="19464" name="ZoneTexte 10"/>
          <p:cNvSpPr txBox="1">
            <a:spLocks noChangeArrowheads="1"/>
          </p:cNvSpPr>
          <p:nvPr/>
        </p:nvSpPr>
        <p:spPr bwMode="auto">
          <a:xfrm>
            <a:off x="4140200" y="4894263"/>
            <a:ext cx="3960813" cy="11874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it" altLang="fr-FR"/>
          </a:p>
        </p:txBody>
      </p:sp>
      <p:sp>
        <p:nvSpPr>
          <p:cNvPr id="19465" name="ZoneTexte 11"/>
          <p:cNvSpPr txBox="1">
            <a:spLocks noChangeArrowheads="1"/>
          </p:cNvSpPr>
          <p:nvPr/>
        </p:nvSpPr>
        <p:spPr bwMode="auto">
          <a:xfrm>
            <a:off x="6011863" y="5254625"/>
            <a:ext cx="252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1" i="0" u="none" baseline="0">
                <a:solidFill>
                  <a:srgbClr val="C00000"/>
                </a:solidFill>
              </a:rPr>
              <a:t>TOSSICITÀ</a:t>
            </a: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/>
              <a:t>Kit inserimento H3SE - TCG 2.2 – Rischi tecnologici/Incidenti gravi – V2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Fenomeni pericolosi</a:t>
            </a:r>
            <a:endParaRPr lang="it" dirty="0"/>
          </a:p>
        </p:txBody>
      </p:sp>
      <p:sp>
        <p:nvSpPr>
          <p:cNvPr id="2048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D95FBDA2-15DC-294A-8AAA-77A49D4D210D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87338" y="3411538"/>
            <a:ext cx="4788718" cy="2321718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  <a:defRPr/>
            </a:pPr>
            <a:r>
              <a:rPr lang="it" sz="2000" b="1" i="0" u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Perdite di materiali infiammabili e combustione.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  <a:defRPr/>
            </a:pPr>
            <a:r>
              <a:rPr lang="it" sz="2000" b="1" i="0" u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Combustione di un serbatoio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907704" y="1052736"/>
            <a:ext cx="5760640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sz="4000" b="0" i="0" u="none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INCENDIO DI FALDA</a:t>
            </a:r>
          </a:p>
          <a:p>
            <a:pPr algn="ctr" rtl="0">
              <a:defRPr/>
            </a:pPr>
            <a:r>
              <a:rPr lang="it" sz="4000" b="0" i="0" u="none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Incendio di contenitore</a:t>
            </a:r>
            <a:endParaRPr lang="it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Image 9" descr="explor4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592" y="3037318"/>
            <a:ext cx="3518891" cy="2639169"/>
          </a:xfrm>
          <a:prstGeom prst="rect">
            <a:avLst/>
          </a:prstGeom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/>
              <a:t>Kit inserimento H3SE - TCG 2.2 – Rischi tecnologici/Incidenti gravi – V2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Fenomeni pericolosi</a:t>
            </a:r>
            <a:endParaRPr lang="it" dirty="0"/>
          </a:p>
        </p:txBody>
      </p:sp>
      <p:sp>
        <p:nvSpPr>
          <p:cNvPr id="2150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BE0FE11-89AB-1D44-B9E3-166F54C9BA6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267744" y="1068263"/>
            <a:ext cx="4390802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sz="4000" b="0" i="0" u="none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BOIL- OVER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6513" y="3068638"/>
            <a:ext cx="5759450" cy="2268537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§"/>
            </a:pPr>
            <a:endParaRPr lang="it" altLang="fr-FR" sz="2000" b="1" dirty="0">
              <a:solidFill>
                <a:schemeClr val="bg1"/>
              </a:solidFill>
            </a:endParaRP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it" sz="2000" b="1" i="0" u="none" baseline="0">
                <a:solidFill>
                  <a:schemeClr val="bg1"/>
                </a:solidFill>
              </a:rPr>
              <a:t>Combustione di un serbatoio di idrocarburi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it" sz="2000" b="1" i="0" u="none" baseline="0">
                <a:solidFill>
                  <a:schemeClr val="bg1"/>
                </a:solidFill>
              </a:rPr>
              <a:t>Abbassamento del livello nel serbatoio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it" sz="2000" b="1" i="0" u="none" baseline="0">
                <a:solidFill>
                  <a:schemeClr val="bg1"/>
                </a:solidFill>
              </a:rPr>
              <a:t>Vaporizzazione esplosiva dell'acqua in fondo al serbatoio</a:t>
            </a:r>
          </a:p>
          <a:p>
            <a:pPr algn="ctr" rtl="0"/>
            <a:endParaRPr lang="it" altLang="fr-FR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2" cstate="email"/>
          <a:srcRect t="34178" r="3183" b="34508"/>
          <a:stretch/>
        </p:blipFill>
        <p:spPr bwMode="auto">
          <a:xfrm>
            <a:off x="5795963" y="3015196"/>
            <a:ext cx="3131601" cy="228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/>
              <a:t>Kit inserimento H3SE - TCG 2.2 – Rischi tecnologici/Incidenti gravi – V2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Fenomeni pericolosi</a:t>
            </a:r>
            <a:endParaRPr lang="it" dirty="0"/>
          </a:p>
        </p:txBody>
      </p:sp>
      <p:sp>
        <p:nvSpPr>
          <p:cNvPr id="2253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6B4D2B4C-5568-A342-8BC9-F3FF1CA8D8F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4925" y="3141663"/>
            <a:ext cx="6302375" cy="219551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§"/>
            </a:pPr>
            <a:endParaRPr lang="it" altLang="fr-FR" sz="2400" b="1" dirty="0">
              <a:solidFill>
                <a:schemeClr val="bg1"/>
              </a:solidFill>
            </a:endParaRP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it" sz="2000" b="1" i="0" u="none" baseline="0">
                <a:solidFill>
                  <a:schemeClr val="bg1"/>
                </a:solidFill>
              </a:rPr>
              <a:t>Perdita di materiale infiammabile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it" sz="2000" b="1" i="0" u="none" baseline="0">
                <a:solidFill>
                  <a:schemeClr val="bg1"/>
                </a:solidFill>
              </a:rPr>
              <a:t>Formazione di una </a:t>
            </a:r>
            <a:r>
              <a:rPr lang="it" sz="2000" b="0" i="0" u="none" baseline="0">
                <a:solidFill>
                  <a:srgbClr val="FFFFFF"/>
                </a:solidFill>
              </a:rPr>
              <a:t> </a:t>
            </a:r>
            <a:r>
              <a:rPr lang="it" sz="2000" b="1" i="0" u="none" baseline="0">
                <a:solidFill>
                  <a:srgbClr val="FFFFFF"/>
                </a:solidFill>
              </a:rPr>
              <a:t>nube di gas infiammabile</a:t>
            </a:r>
            <a:endParaRPr lang="it" altLang="fr-FR" sz="2000" b="1" dirty="0">
              <a:solidFill>
                <a:schemeClr val="bg1"/>
              </a:solidFill>
            </a:endParaRP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it" sz="2000" b="1" i="0" u="none" baseline="0">
                <a:solidFill>
                  <a:schemeClr val="bg1"/>
                </a:solidFill>
              </a:rPr>
              <a:t>Combustione ed esplosione della nube di gas</a:t>
            </a:r>
          </a:p>
          <a:p>
            <a:pPr algn="l" rtl="0">
              <a:buFont typeface="Wingdings" charset="2"/>
              <a:buChar char="§"/>
            </a:pPr>
            <a:endParaRPr lang="it" altLang="fr-FR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791921" y="1052736"/>
            <a:ext cx="4390802" cy="129614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sz="4000" b="0" i="0" u="none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UVCE</a:t>
            </a:r>
          </a:p>
          <a:p>
            <a:pPr algn="ctr" rtl="0">
              <a:defRPr/>
            </a:pPr>
            <a:r>
              <a:rPr lang="it" sz="1400" b="0" i="0" u="none" baseline="0"/>
              <a:t>(Unconfined Vapour Cloud explosion)</a:t>
            </a:r>
            <a:endParaRPr lang="it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Image 10" descr="0512-042_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716" y="2951601"/>
            <a:ext cx="2385574" cy="2385574"/>
          </a:xfrm>
          <a:prstGeom prst="rect">
            <a:avLst/>
          </a:prstGeom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/>
              <a:t>Kit inserimento H3SE - TCG 2.2 – Rischi tecnologici/Incidenti gravi – V2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939</TotalTime>
  <Words>713</Words>
  <Application>Microsoft Office PowerPoint</Application>
  <PresentationFormat>Affichage à l'écran (4:3)</PresentationFormat>
  <Paragraphs>205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fr_total_modele_rouge_fonce</vt:lpstr>
      <vt:lpstr>Rischi tecnologici, incidenti gravi</vt:lpstr>
      <vt:lpstr>Gli obiettivi del modulo</vt:lpstr>
      <vt:lpstr>Quali conseguenze possibili:</vt:lpstr>
      <vt:lpstr>RISCHIO TECNOLOGICO/SICUREZZA NELLA POSTAZIONE DI LAVORO</vt:lpstr>
      <vt:lpstr>FILMATO: Le catastrofi industriali (legate a rischi tecnologici)</vt:lpstr>
      <vt:lpstr>Fenomeni pericolosi</vt:lpstr>
      <vt:lpstr>Fenomeni pericolosi</vt:lpstr>
      <vt:lpstr>Fenomeni pericolosi</vt:lpstr>
      <vt:lpstr>Fenomeni pericolosi</vt:lpstr>
      <vt:lpstr>Fenomeni pericolosi</vt:lpstr>
      <vt:lpstr>Fenomeni pericolosi</vt:lpstr>
      <vt:lpstr>Fenomeni pericolosi</vt:lpstr>
      <vt:lpstr>FILMATO sul disastro di Piper ALpha</vt:lpstr>
      <vt:lpstr>La lezione tratta dagli incidenti</vt:lpstr>
      <vt:lpstr>La lezione tratta dagli incidenti</vt:lpstr>
      <vt:lpstr>CONCENTRARSI sugli HIPO per gli incidenti gravi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84</cp:revision>
  <dcterms:created xsi:type="dcterms:W3CDTF">2015-09-07T13:13:13Z</dcterms:created>
  <dcterms:modified xsi:type="dcterms:W3CDTF">2017-06-07T20:56:46Z</dcterms:modified>
</cp:coreProperties>
</file>