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69" r:id="rId16"/>
    <p:sldId id="271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92" autoAdjust="0"/>
  </p:normalViewPr>
  <p:slideViewPr>
    <p:cSldViewPr snapToObjects="1">
      <p:cViewPr>
        <p:scale>
          <a:sx n="121" d="100"/>
          <a:sy n="121" d="100"/>
        </p:scale>
        <p:origin x="-1368" y="-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C1BF1ED-2C28-5745-BC21-9D9BDC90C5E2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254CAE5-4A3C-8A44-A138-2C458F66EB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57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1492478-ED5F-264E-AAC9-57357D1393B9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7DAF0F-4BC9-9245-8824-487E54A2C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8961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2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16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5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CB4EE-ABE9-A248-96FC-08D3233B7C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13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F888B7-619D-FA4E-B87C-003669B2BA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7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79650-148D-6648-8E30-950B9CB442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63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9E780-9F89-814D-AE09-96FC2302B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61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4EF02D-BD34-5F45-AA04-6D6404ED83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2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0A2E59-42A3-C04F-BB07-803CBFA170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3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F57DAD-68CF-694B-B622-CC747970D9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377C38-7974-5945-BF76-CAB636EE0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96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9FE92-1FAE-A940-9B95-C5074A27C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1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D2C3714-9671-E740-A6E7-09C0AC34AED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nl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ea typeface="+mj-ea"/>
              </a:rPr>
              <a:t>Technologische risico's, grote ongevallen</a:t>
            </a:r>
            <a:endParaRPr lang="nl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nl" b="0" i="0" u="none" baseline="0">
                <a:cs typeface="Arial" charset="0"/>
              </a:rPr>
              <a:t>Integratieset H3SE</a:t>
            </a:r>
          </a:p>
          <a:p>
            <a:pPr algn="l" rtl="0" eaLnBrk="1" hangingPunct="1"/>
            <a:r>
              <a:rPr lang="nl" b="0" i="0" u="none" baseline="0">
                <a:cs typeface="Arial" charset="0"/>
              </a:rPr>
              <a:t>Module 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Gevaarlijke fenomenen</a:t>
            </a:r>
            <a:endParaRPr lang="nl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24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VERSPREIDING / UITSTROMING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nl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b="1" i="0" u="none" baseline="0">
                <a:solidFill>
                  <a:schemeClr val="bg1"/>
                </a:solidFill>
              </a:rPr>
              <a:t> </a:t>
            </a:r>
            <a:r>
              <a:rPr lang="nl" sz="2400" b="1" i="0" u="none" baseline="0">
                <a:solidFill>
                  <a:schemeClr val="bg1"/>
                </a:solidFill>
              </a:rPr>
              <a:t> </a:t>
            </a:r>
            <a:r>
              <a:rPr lang="nl" sz="2000" b="1" i="0" u="none" baseline="0">
                <a:solidFill>
                  <a:schemeClr val="bg1"/>
                </a:solidFill>
              </a:rPr>
              <a:t>Uitstroming van vloeistoffen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 Verdamping of lekkage van gas 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 Vorming van een gaswolk</a:t>
            </a:r>
          </a:p>
          <a:p>
            <a:pPr algn="l" rtl="0">
              <a:buFont typeface="Wingdings" charset="2"/>
              <a:buChar char="§"/>
            </a:pPr>
            <a:endParaRPr lang="nl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Gevaarlijke fenomenen</a:t>
            </a:r>
            <a:endParaRPr lang="nl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     </a:t>
            </a:r>
            <a:r>
              <a:rPr lang="nl" b="1" i="0" u="none" baseline="0">
                <a:solidFill>
                  <a:srgbClr val="00B0F0"/>
                </a:solidFill>
              </a:rPr>
              <a:t>THERMISCHE                                                             </a:t>
            </a:r>
          </a:p>
          <a:p>
            <a:pPr algn="l" rtl="0"/>
            <a:r>
              <a:rPr lang="nl" b="1" i="0" u="none" baseline="0">
                <a:solidFill>
                  <a:srgbClr val="00B0F0"/>
                </a:solidFill>
              </a:rPr>
              <a:t>STROMEN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851275" y="981075"/>
            <a:ext cx="48244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nl" sz="1600" b="1" i="0" u="none" baseline="0"/>
              <a:t> Vloeistofbrand, </a:t>
            </a:r>
          </a:p>
          <a:p>
            <a:pPr algn="l" rtl="0"/>
            <a:r>
              <a:rPr lang="nl" sz="1600" b="1" i="0" u="none" baseline="0"/>
              <a:t>    bak en tank</a:t>
            </a:r>
          </a:p>
          <a:p>
            <a:pPr algn="l" rtl="0">
              <a:buFont typeface="Wingdings" charset="2"/>
              <a:buChar char="Ø"/>
            </a:pPr>
            <a:endParaRPr lang="nl" altLang="fr-FR" sz="1600" b="1"/>
          </a:p>
          <a:p>
            <a:pPr algn="l" rtl="0">
              <a:buFont typeface="Wingdings" charset="2"/>
              <a:buChar char="Ø"/>
            </a:pPr>
            <a:r>
              <a:rPr lang="nl" sz="1600" b="1" i="0" u="none" baseline="0"/>
              <a:t> Brandende jet</a:t>
            </a:r>
          </a:p>
          <a:p>
            <a:pPr algn="l" rtl="0">
              <a:buFont typeface="Wingdings" charset="2"/>
              <a:buChar char="Ø"/>
            </a:pPr>
            <a:endParaRPr lang="nl" altLang="fr-FR" sz="1600" b="1"/>
          </a:p>
          <a:p>
            <a:pPr algn="l" rtl="0">
              <a:buFont typeface="Wingdings" charset="2"/>
              <a:buChar char="Ø"/>
            </a:pPr>
            <a:r>
              <a:rPr lang="nl" sz="1600" b="1" i="0" u="none" baseline="0"/>
              <a:t> Boil over</a:t>
            </a:r>
          </a:p>
          <a:p>
            <a:pPr algn="l" rtl="0">
              <a:buFont typeface="Wingdings" charset="2"/>
              <a:buChar char="Ø"/>
            </a:pPr>
            <a:endParaRPr lang="nl" altLang="fr-FR" sz="1600" b="1"/>
          </a:p>
          <a:p>
            <a:pPr algn="l" rtl="0">
              <a:buFont typeface="Wingdings" charset="2"/>
              <a:buChar char="Ø"/>
            </a:pPr>
            <a:endParaRPr lang="nl" altLang="fr-FR" sz="1600" b="1"/>
          </a:p>
          <a:p>
            <a:pPr algn="l" rtl="0">
              <a:buFont typeface="Wingdings" charset="2"/>
              <a:buChar char="Ø"/>
            </a:pPr>
            <a:r>
              <a:rPr lang="nl" sz="1600" b="1" i="0" u="none" baseline="0"/>
              <a:t> BLEVE</a:t>
            </a:r>
          </a:p>
          <a:p>
            <a:pPr algn="l" rtl="0">
              <a:buFont typeface="Wingdings" charset="2"/>
              <a:buChar char="Ø"/>
            </a:pPr>
            <a:endParaRPr lang="nl" altLang="fr-FR" sz="1600" b="1"/>
          </a:p>
          <a:p>
            <a:pPr algn="l" rtl="0">
              <a:buFont typeface="Wingdings" charset="2"/>
              <a:buChar char="Ø"/>
            </a:pPr>
            <a:r>
              <a:rPr lang="nl" sz="1600" b="1" i="0" u="none" baseline="0"/>
              <a:t>UVCE</a:t>
            </a:r>
          </a:p>
          <a:p>
            <a:endParaRPr lang="nl" altLang="fr-FR" sz="1600" b="1"/>
          </a:p>
          <a:p>
            <a:pPr algn="l" rtl="0">
              <a:buFont typeface="Wingdings" charset="2"/>
              <a:buChar char="Ø"/>
            </a:pPr>
            <a:endParaRPr lang="nl" altLang="fr-FR" sz="1600" b="1"/>
          </a:p>
          <a:p>
            <a:pPr algn="l" rtl="0">
              <a:buFont typeface="Wingdings" charset="2"/>
              <a:buChar char="Ø"/>
            </a:pPr>
            <a:r>
              <a:rPr lang="nl" sz="1600" b="1" i="0" u="none" baseline="0"/>
              <a:t> Uitbarsting van de capaciteit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3663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b="1" i="0" u="none" baseline="0">
                <a:solidFill>
                  <a:schemeClr val="accent6">
                    <a:lumMod val="75000"/>
                  </a:schemeClr>
                </a:solidFill>
              </a:rPr>
              <a:t>OVERDRUK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040312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 b="1">
              <a:solidFill>
                <a:srgbClr val="00B050"/>
              </a:solidFill>
            </a:endParaRPr>
          </a:p>
          <a:p>
            <a:pPr algn="l" rtl="0"/>
            <a:r>
              <a:rPr lang="nl" b="1" i="0" u="none" baseline="0">
                <a:solidFill>
                  <a:srgbClr val="00B050"/>
                </a:solidFill>
              </a:rPr>
              <a:t>VERVUILING</a:t>
            </a:r>
          </a:p>
          <a:p>
            <a:endParaRPr lang="nl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211638" y="50403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nl" b="0" i="0" u="none" baseline="0"/>
              <a:t> </a:t>
            </a:r>
            <a:r>
              <a:rPr lang="nl" b="1" i="0" u="none" baseline="0"/>
              <a:t>Verspreiding</a:t>
            </a:r>
          </a:p>
          <a:p>
            <a:pPr algn="l" rtl="0">
              <a:buFont typeface="Wingdings" charset="2"/>
              <a:buChar char="Ø"/>
            </a:pPr>
            <a:r>
              <a:rPr lang="nl" b="1" i="0" u="none" baseline="0"/>
              <a:t> Uitstroming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srgbClr val="C00000"/>
                </a:solidFill>
              </a:rPr>
              <a:t>GIFTIGHEID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Gevaarlijke fenomenen</a:t>
            </a:r>
            <a:endParaRPr lang="nl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     </a:t>
            </a:r>
            <a:r>
              <a:rPr lang="nl" b="1" i="0" u="none" baseline="0">
                <a:solidFill>
                  <a:srgbClr val="00B0F0"/>
                </a:solidFill>
              </a:rPr>
              <a:t>THERMISCHE                                                             </a:t>
            </a:r>
          </a:p>
          <a:p>
            <a:pPr algn="l" rtl="0"/>
            <a:r>
              <a:rPr lang="nl" b="1" i="0" u="none" baseline="0">
                <a:solidFill>
                  <a:srgbClr val="00B0F0"/>
                </a:solidFill>
              </a:rPr>
              <a:t>STROMEN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b="1" i="0" u="none" baseline="0">
                <a:solidFill>
                  <a:schemeClr val="accent6">
                    <a:lumMod val="75000"/>
                  </a:schemeClr>
                </a:solidFill>
              </a:rPr>
              <a:t>OVERDRUK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10429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 b="1">
              <a:solidFill>
                <a:srgbClr val="00B050"/>
              </a:solidFill>
            </a:endParaRPr>
          </a:p>
          <a:p>
            <a:pPr algn="l" rtl="0"/>
            <a:r>
              <a:rPr lang="nl" b="1" i="0" u="none" baseline="0">
                <a:solidFill>
                  <a:srgbClr val="00B050"/>
                </a:solidFill>
              </a:rPr>
              <a:t>VERVUILING</a:t>
            </a:r>
          </a:p>
          <a:p>
            <a:endParaRPr lang="nl" altLang="fr-FR" b="1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78425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srgbClr val="C00000"/>
                </a:solidFill>
              </a:rPr>
              <a:t>GIFTIGHEID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2400" b="1" i="0" u="none" baseline="0">
                <a:solidFill>
                  <a:schemeClr val="tx1"/>
                </a:solidFill>
              </a:rPr>
              <a:t>BUNCEFIELD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2400" b="1" i="0" u="none" baseline="0">
                <a:solidFill>
                  <a:schemeClr val="tx1"/>
                </a:solidFill>
              </a:rPr>
              <a:t>FEYZIN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2400" b="1" i="0" u="none" baseline="0">
                <a:solidFill>
                  <a:schemeClr val="tx1"/>
                </a:solidFill>
              </a:rPr>
              <a:t>LA MEDE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2400" b="1" i="0" u="none" baseline="0">
                <a:solidFill>
                  <a:schemeClr val="tx1"/>
                </a:solidFill>
              </a:rPr>
              <a:t>TEXAS-CITY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2400" b="1" i="0" u="none" baseline="0">
                <a:solidFill>
                  <a:schemeClr val="tx1"/>
                </a:solidFill>
              </a:rPr>
              <a:t>AZF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527300" y="5226545"/>
            <a:ext cx="2627313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2000" b="1" i="0" u="none" baseline="0">
                <a:solidFill>
                  <a:schemeClr val="tx1"/>
                </a:solidFill>
              </a:rPr>
              <a:t>SEVESO</a:t>
            </a:r>
          </a:p>
          <a:p>
            <a:pPr algn="ctr" rtl="0">
              <a:defRPr/>
            </a:pPr>
            <a:r>
              <a:rPr lang="nl" sz="2000" b="1" i="0" u="none" baseline="0">
                <a:solidFill>
                  <a:schemeClr val="tx1"/>
                </a:solidFill>
              </a:rPr>
              <a:t>BUNCEFIELD</a:t>
            </a:r>
          </a:p>
          <a:p>
            <a:pPr algn="ctr" rtl="0">
              <a:defRPr/>
            </a:pPr>
            <a:r>
              <a:rPr lang="nl" sz="2000" b="1" i="0" u="none" baseline="0">
                <a:solidFill>
                  <a:schemeClr val="tx1"/>
                </a:solidFill>
              </a:rPr>
              <a:t>MACONDO</a:t>
            </a:r>
            <a:endParaRPr lang="nl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5" y="1125538"/>
            <a:ext cx="17875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/>
              <a:t> bak en tank</a:t>
            </a:r>
            <a:endParaRPr lang="nl" altLang="fr-FR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/>
              <a:t>BLEVE</a:t>
            </a:r>
            <a:endParaRPr lang="nl" altLang="fr-FR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445288"/>
            <a:ext cx="1656000" cy="5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 dirty="0"/>
              <a:t>Verspreiding, uitstroming</a:t>
            </a:r>
          </a:p>
          <a:p>
            <a:endParaRPr lang="nl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/>
              <a:t>Explosie</a:t>
            </a:r>
            <a:endParaRPr lang="nl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VIDEO OVER DE PIPER ALPHA RAMP</a:t>
            </a:r>
            <a:endParaRPr lang="nl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Internationale voorschriften</a:t>
            </a:r>
            <a:endParaRPr lang="nl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Uit de ongevallen opgedane kennis</a:t>
            </a:r>
            <a:endParaRPr lang="nl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9000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18 doden / 84 gewonden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050" b="1" i="0" u="none" baseline="0"/>
              <a:t>Jaren 60</a:t>
            </a:r>
            <a:endParaRPr lang="nl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1" i="0" u="none" baseline="0"/>
              <a:t>Tegenwoordig</a:t>
            </a:r>
            <a:endParaRPr lang="nl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1" i="0" u="none" baseline="0"/>
              <a:t>1990</a:t>
            </a:r>
            <a:endParaRPr lang="nl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nl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nl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nl" b="1" i="0" u="none" baseline="0"/>
              <a:t>BHOPAL 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1984</a:t>
            </a:r>
          </a:p>
          <a:p>
            <a:pPr rtl="0">
              <a:defRPr/>
            </a:pPr>
            <a:r>
              <a:rPr lang="nl" b="1" i="0" u="none" baseline="0"/>
              <a:t>&gt; 3500 doden</a:t>
            </a:r>
            <a:endParaRPr lang="nl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nl" b="1" i="0" u="none" baseline="0"/>
              <a:t>LA MEDE</a:t>
            </a:r>
          </a:p>
          <a:p>
            <a:pPr rtl="0">
              <a:defRPr/>
            </a:pPr>
            <a:r>
              <a:rPr lang="nl" b="1" i="0" u="none" baseline="0"/>
              <a:t>1992</a:t>
            </a:r>
          </a:p>
          <a:p>
            <a:pPr rtl="0">
              <a:defRPr/>
            </a:pPr>
            <a:r>
              <a:rPr lang="nl" b="1" i="0" u="none" baseline="0"/>
              <a:t>6 doden</a:t>
            </a:r>
            <a:endParaRPr lang="nl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7" y="1474788"/>
            <a:ext cx="720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nl" b="1" i="0" u="none" baseline="0"/>
              <a:t>AZF 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2001</a:t>
            </a:r>
          </a:p>
          <a:p>
            <a:pPr rtl="0">
              <a:defRPr/>
            </a:pPr>
            <a:r>
              <a:rPr lang="nl" b="1" i="0" u="none" baseline="0"/>
              <a:t>30 doden</a:t>
            </a:r>
            <a:endParaRPr lang="nl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nl" sz="900" b="1" i="0" u="none" baseline="0">
                <a:solidFill>
                  <a:srgbClr val="000000"/>
                </a:solidFill>
              </a:rPr>
              <a:t>Schade &gt; € 1 mld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2"/>
            <a:ext cx="1511300" cy="576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000" b="1" i="0" u="none" baseline="0" dirty="0"/>
              <a:t>Franse wet inzake geklasseerde installaties</a:t>
            </a:r>
            <a:r>
              <a:rPr lang="nl" sz="1000" b="1" dirty="0"/>
              <a:t/>
            </a:r>
            <a:br>
              <a:rPr lang="nl" sz="1000" b="1" dirty="0"/>
            </a:br>
            <a:r>
              <a:rPr lang="nl" sz="1000" b="1" i="0" u="none" baseline="0" dirty="0"/>
              <a:t>1976</a:t>
            </a:r>
            <a:endParaRPr lang="nl" altLang="fr-FR" sz="10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Europese richtlijn</a:t>
            </a:r>
          </a:p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SEVESO I 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nl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nl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nl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nl" b="1" i="0" u="none" baseline="0"/>
              <a:t>ERIKA 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1999</a:t>
            </a:r>
            <a:endParaRPr lang="nl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nl" b="1" i="0" u="none" baseline="0"/>
              <a:t>PIPER ALPHA 1988</a:t>
            </a:r>
          </a:p>
          <a:p>
            <a:pPr rtl="0">
              <a:defRPr/>
            </a:pPr>
            <a:r>
              <a:rPr lang="nl" b="1" i="0" u="none" baseline="0"/>
              <a:t>168 doden</a:t>
            </a:r>
            <a:endParaRPr lang="nl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200" b="0" i="0" u="none" baseline="0"/>
              <a:t>Franse / Europese wetgeving</a:t>
            </a:r>
            <a:r>
              <a:rPr lang="nl" sz="1200"/>
              <a:t/>
            </a:r>
            <a:br>
              <a:rPr lang="nl" sz="1200"/>
            </a:br>
            <a:r>
              <a:rPr lang="nl" sz="1200"/>
              <a:t/>
            </a:r>
            <a:br>
              <a:rPr lang="nl" sz="1200"/>
            </a:br>
            <a:endParaRPr lang="nl" sz="1200"/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7"/>
            <a:ext cx="971550" cy="61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MACONDO</a:t>
            </a:r>
            <a:r>
              <a:rPr lang="nl" sz="900" b="1" dirty="0">
                <a:solidFill>
                  <a:srgbClr val="000000"/>
                </a:solidFill>
              </a:rPr>
              <a:t/>
            </a:r>
            <a:br>
              <a:rPr lang="nl" sz="900" b="1" dirty="0">
                <a:solidFill>
                  <a:srgbClr val="000000"/>
                </a:solidFill>
              </a:rPr>
            </a:br>
            <a:r>
              <a:rPr lang="nl" sz="900" b="1" i="0" u="none" baseline="0" dirty="0">
                <a:solidFill>
                  <a:srgbClr val="000000"/>
                </a:solidFill>
              </a:rPr>
              <a:t>2005</a:t>
            </a:r>
            <a:endParaRPr lang="nl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Schade &gt; € 1 mld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Internationale voorschriften</a:t>
            </a:r>
            <a:endParaRPr lang="nl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Uit de ongevallen opgedane kennis</a:t>
            </a:r>
            <a:endParaRPr lang="nl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9000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18 doden / 84 gewonden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050" b="1" i="0" u="none" baseline="0"/>
              <a:t>Jaren 60</a:t>
            </a:r>
            <a:endParaRPr lang="nl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1" i="0" u="none" baseline="0"/>
              <a:t>Tegenwoordig</a:t>
            </a:r>
            <a:endParaRPr lang="nl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1" i="0" u="none" baseline="0"/>
              <a:t>1990</a:t>
            </a:r>
            <a:endParaRPr lang="nl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nl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nl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nl" b="1" i="0" u="none" baseline="0"/>
              <a:t>BHOPAL 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1984</a:t>
            </a:r>
          </a:p>
          <a:p>
            <a:pPr rtl="0">
              <a:defRPr/>
            </a:pPr>
            <a:r>
              <a:rPr lang="nl" b="1" i="0" u="none" baseline="0"/>
              <a:t>&gt; 3500 doden</a:t>
            </a:r>
            <a:endParaRPr lang="nl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nl" b="1" i="0" u="none" baseline="0"/>
              <a:t>LA MEDE</a:t>
            </a:r>
          </a:p>
          <a:p>
            <a:pPr rtl="0">
              <a:defRPr/>
            </a:pPr>
            <a:r>
              <a:rPr lang="nl" b="1" i="0" u="none" baseline="0"/>
              <a:t>1992</a:t>
            </a:r>
          </a:p>
          <a:p>
            <a:pPr rtl="0">
              <a:defRPr/>
            </a:pPr>
            <a:r>
              <a:rPr lang="nl" b="1" i="0" u="none" baseline="0"/>
              <a:t>6 doden</a:t>
            </a:r>
            <a:endParaRPr lang="nl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7" y="1474788"/>
            <a:ext cx="720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nl" b="1" i="0" u="none" baseline="0"/>
              <a:t>AZF 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2001</a:t>
            </a:r>
          </a:p>
          <a:p>
            <a:pPr rtl="0">
              <a:defRPr/>
            </a:pPr>
            <a:r>
              <a:rPr lang="nl" b="1" i="0" u="none" baseline="0"/>
              <a:t>30 doden</a:t>
            </a:r>
            <a:endParaRPr lang="nl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1116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nl" sz="900" b="1" i="0" u="none" baseline="0">
                <a:solidFill>
                  <a:srgbClr val="000000"/>
                </a:solidFill>
              </a:rPr>
              <a:t>Schade &gt; € 1 mld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2"/>
            <a:ext cx="1512000" cy="576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000" b="1" i="0" u="none" baseline="0" dirty="0"/>
              <a:t>Franse wet inzake geklasseerde installaties</a:t>
            </a:r>
            <a:r>
              <a:rPr lang="nl" sz="1000" b="1" dirty="0"/>
              <a:t/>
            </a:r>
            <a:br>
              <a:rPr lang="nl" sz="1000" b="1" dirty="0"/>
            </a:br>
            <a:r>
              <a:rPr lang="nl" sz="1000" b="1" i="0" u="none" baseline="0" dirty="0"/>
              <a:t>1976</a:t>
            </a:r>
            <a:endParaRPr lang="nl" altLang="fr-FR" sz="10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Europese richtlijn</a:t>
            </a:r>
          </a:p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SEVESO I 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nl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nl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nl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nl" b="1" i="0" u="none" baseline="0"/>
              <a:t>ERIKA 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1999</a:t>
            </a:r>
            <a:endParaRPr lang="nl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nl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nl" b="1" i="0" u="none" baseline="0"/>
              <a:t>PIPER ALPHA 1988</a:t>
            </a:r>
          </a:p>
          <a:p>
            <a:pPr rtl="0">
              <a:defRPr/>
            </a:pPr>
            <a:r>
              <a:rPr lang="nl" b="1" i="0" u="none" baseline="0"/>
              <a:t>168 doden</a:t>
            </a:r>
            <a:endParaRPr lang="nl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200" b="0" i="0" u="none" baseline="0"/>
              <a:t>Franse / Europese wetgeving</a:t>
            </a:r>
            <a:r>
              <a:rPr lang="nl" sz="1200"/>
              <a:t/>
            </a:r>
            <a:br>
              <a:rPr lang="nl" sz="1200"/>
            </a:br>
            <a:r>
              <a:rPr lang="nl" sz="1200"/>
              <a:t/>
            </a:r>
            <a:br>
              <a:rPr lang="nl" sz="1200"/>
            </a:br>
            <a:endParaRPr lang="nl" sz="1200"/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800" b="0" i="0" u="none" baseline="0">
                <a:solidFill>
                  <a:schemeClr val="tx1"/>
                </a:solidFill>
              </a:rPr>
              <a:t>Veiligheidsregels voor engineering en ontwerp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800" b="0" i="0" u="none" baseline="0">
                <a:solidFill>
                  <a:schemeClr val="tx1"/>
                </a:solidFill>
              </a:rPr>
              <a:t>Een HSE-managementsysteem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800" b="0" i="0" u="none" baseline="0">
                <a:solidFill>
                  <a:schemeClr val="tx1"/>
                </a:solidFill>
              </a:rPr>
              <a:t>Campagnes over het HSE-gedrag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800" b="0" i="0" u="none" baseline="0">
                <a:solidFill>
                  <a:schemeClr val="tx1"/>
                </a:solidFill>
              </a:rPr>
              <a:t>Feedback en evolutie van de regels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7"/>
            <a:ext cx="971550" cy="61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MACONDO</a:t>
            </a:r>
            <a:r>
              <a:rPr lang="nl" sz="900" b="1" dirty="0">
                <a:solidFill>
                  <a:srgbClr val="000000"/>
                </a:solidFill>
              </a:rPr>
              <a:t/>
            </a:r>
            <a:br>
              <a:rPr lang="nl" sz="900" b="1" dirty="0">
                <a:solidFill>
                  <a:srgbClr val="000000"/>
                </a:solidFill>
              </a:rPr>
            </a:br>
            <a:r>
              <a:rPr lang="nl" sz="900" b="1" i="0" u="none" baseline="0" dirty="0">
                <a:solidFill>
                  <a:srgbClr val="000000"/>
                </a:solidFill>
              </a:rPr>
              <a:t>2005</a:t>
            </a:r>
            <a:endParaRPr lang="nl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nl" sz="900" b="1" i="0" u="none" baseline="0" dirty="0">
                <a:solidFill>
                  <a:srgbClr val="000000"/>
                </a:solidFill>
              </a:rPr>
              <a:t>Schade &gt; € 1 mld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Zich concentreren op HIPO voor de grote ongevallen</a:t>
            </a:r>
            <a:endParaRPr lang="nl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nl" b="0" i="0" u="none" baseline="0">
                <a:cs typeface="Arial" charset="0"/>
              </a:rPr>
              <a:t>De incidenten met hoge potentiële gevolgen (afkorting HiPo = High Potential) zijn voorlopers voor technologische ongevallen.</a:t>
            </a:r>
          </a:p>
          <a:p>
            <a:pPr algn="just" rtl="0"/>
            <a:endParaRPr lang="nl" altLang="fr-FR" smtClean="0">
              <a:cs typeface="Arial" charset="0"/>
            </a:endParaRPr>
          </a:p>
          <a:p>
            <a:pPr algn="just" rtl="0"/>
            <a:r>
              <a:rPr lang="nl" b="0" i="0" u="none" baseline="0">
                <a:cs typeface="Arial" charset="0"/>
              </a:rPr>
              <a:t>De TRIR geeft de frequentiegraad van de ongevallen weer.</a:t>
            </a:r>
          </a:p>
          <a:p>
            <a:pPr algn="just" rtl="0"/>
            <a:endParaRPr lang="nl" altLang="fr-FR" dirty="0">
              <a:cs typeface="Arial" charset="0"/>
            </a:endParaRPr>
          </a:p>
          <a:p>
            <a:pPr algn="just" rtl="0"/>
            <a:r>
              <a:rPr lang="nl" b="0" i="0" u="none" baseline="0">
                <a:cs typeface="Arial" charset="0"/>
              </a:rPr>
              <a:t>De TRIR biedt niet de mogelijkheid om te anticiperen op dodelijke ongevallen en grote ongevallen.</a:t>
            </a:r>
          </a:p>
          <a:p>
            <a:pPr algn="just" rtl="0"/>
            <a:endParaRPr lang="nl" altLang="fr-FR" dirty="0">
              <a:cs typeface="Arial" charset="0"/>
            </a:endParaRPr>
          </a:p>
          <a:p>
            <a:pPr algn="just" rtl="0"/>
            <a:endParaRPr lang="nl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De doelstellingen van de module</a:t>
            </a:r>
            <a:endParaRPr lang="nl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nl" b="0" i="0" u="none" baseline="0">
                <a:cs typeface="Arial" charset="0"/>
              </a:rPr>
              <a:t>Aan het einde van deze module:</a:t>
            </a:r>
            <a:endParaRPr lang="nl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  <a:defRPr/>
            </a:pPr>
            <a:r>
              <a:rPr lang="nl" b="0" i="0" u="none" baseline="0"/>
              <a:t>weet u wat een technologisch risico inhoudt;</a:t>
            </a:r>
          </a:p>
          <a:p>
            <a:pPr algn="l" rtl="0">
              <a:spcAft>
                <a:spcPts val="1500"/>
              </a:spcAft>
              <a:defRPr/>
            </a:pPr>
            <a:r>
              <a:rPr lang="nl" b="0" i="0" u="none" baseline="0"/>
              <a:t>kent u de voornaamste ongevallenstudies van de Total-groep en de oliesector; </a:t>
            </a:r>
          </a:p>
          <a:p>
            <a:pPr algn="l" rtl="0">
              <a:spcAft>
                <a:spcPts val="1500"/>
              </a:spcAft>
              <a:defRPr/>
            </a:pPr>
            <a:r>
              <a:rPr lang="nl" b="0" i="0" u="none" baseline="0"/>
              <a:t>begrijpt u dat de industriesector (en de Total-groep) lering heeft getrokken uit de grote ongevallen;</a:t>
            </a:r>
          </a:p>
          <a:p>
            <a:pPr algn="l" rtl="0">
              <a:spcAft>
                <a:spcPts val="1500"/>
              </a:spcAft>
              <a:defRPr/>
            </a:pPr>
            <a:r>
              <a:rPr lang="nl" b="0" i="0" u="none" baseline="0"/>
              <a:t>begrijpt u dat technologische risico's en risico's op de werkplek geen direct verband hebben.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Welke mogelijke consequenties:</a:t>
            </a:r>
            <a:endParaRPr lang="nl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811"/>
              </p:ext>
            </p:extLst>
          </p:nvPr>
        </p:nvGraphicFramePr>
        <p:xfrm>
          <a:off x="1403350" y="1989138"/>
          <a:ext cx="6096000" cy="2868930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Ongeval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Gevolgen?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Olieramp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Een auto raakt van de weg en gaat 4 maal over de kop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Iemand valt van een steiger</a:t>
                      </a:r>
                      <a:endParaRPr kumimoji="0" lang="nl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Explosie van een gaspijplijn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Brand in een opslagbak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Een val op een trap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nl" b="1" i="0" u="none" cap="none" baseline="0">
                <a:cs typeface="Arial" charset="0"/>
              </a:rPr>
              <a:t>TECHNOLOGISCH RISICO / VEILIGHEID OP DE WERKPLEK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nl" b="0" i="0" u="none" baseline="0">
                <a:cs typeface="Arial" charset="0"/>
              </a:rPr>
              <a:t>Het verschil: de ernst en de waarschijnlijkheid</a:t>
            </a:r>
          </a:p>
          <a:p>
            <a:pPr algn="l" rtl="0"/>
            <a:r>
              <a:rPr lang="nl" b="0" i="0" u="none" baseline="0">
                <a:cs typeface="Arial" charset="0"/>
              </a:rPr>
              <a:t>Technologisch risico: </a:t>
            </a:r>
          </a:p>
          <a:p>
            <a:pPr lvl="1" algn="l" rtl="0"/>
            <a:r>
              <a:rPr lang="nl" b="0" i="0" u="none" baseline="0">
                <a:cs typeface="Arial" charset="0"/>
              </a:rPr>
              <a:t>Zeer ernstig (rampzalige gevolgen)</a:t>
            </a:r>
          </a:p>
          <a:p>
            <a:pPr lvl="1" algn="l" rtl="0"/>
            <a:r>
              <a:rPr lang="nl" b="0" i="0" u="none" baseline="0">
                <a:cs typeface="Arial" charset="0"/>
              </a:rPr>
              <a:t>Onwaarschijnlijk (zeldzaam)</a:t>
            </a:r>
          </a:p>
          <a:p>
            <a:pPr algn="l" rtl="0"/>
            <a:r>
              <a:rPr lang="nl" b="0" i="0" u="none" baseline="0">
                <a:cs typeface="Arial" charset="0"/>
              </a:rPr>
              <a:t>Risico/veiligheid op de werkplek</a:t>
            </a:r>
          </a:p>
          <a:p>
            <a:pPr lvl="1" algn="l" rtl="0"/>
            <a:r>
              <a:rPr lang="nl" b="0" i="0" u="none" baseline="0">
                <a:cs typeface="Arial" charset="0"/>
              </a:rPr>
              <a:t>Matig ernstig</a:t>
            </a:r>
          </a:p>
          <a:p>
            <a:pPr lvl="1" algn="l" rtl="0"/>
            <a:r>
              <a:rPr lang="nl" b="0" i="0" u="none" baseline="0">
                <a:cs typeface="Arial" charset="0"/>
              </a:rPr>
              <a:t>Frequent, mogelijk,…</a:t>
            </a:r>
            <a:endParaRPr lang="nl" altLang="fr-FR">
              <a:cs typeface="Arial" charset="0"/>
            </a:endParaRPr>
          </a:p>
          <a:p>
            <a:endParaRPr lang="nl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461900" y="4242429"/>
            <a:ext cx="2232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nl" b="1" i="0" u="none" baseline="0" dirty="0"/>
              <a:t>Waarschijnlijkheid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262563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nl" b="1" i="0" u="none" baseline="0"/>
              <a:t>Ernst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VIDEO: De industriële rampen (verbonden met technologische risico's)</a:t>
            </a:r>
            <a:endParaRPr lang="nl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Gevaarlijke fenomenen</a:t>
            </a:r>
            <a:endParaRPr lang="nl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     </a:t>
            </a:r>
            <a:r>
              <a:rPr lang="nl" b="1" i="0" u="none" baseline="0">
                <a:solidFill>
                  <a:srgbClr val="00B0F0"/>
                </a:solidFill>
              </a:rPr>
              <a:t>THERMISCHE                                                             </a:t>
            </a:r>
          </a:p>
          <a:p>
            <a:pPr algn="l" rtl="0"/>
            <a:r>
              <a:rPr lang="nl" b="1" i="0" u="none" baseline="0">
                <a:solidFill>
                  <a:srgbClr val="00B0F0"/>
                </a:solidFill>
              </a:rPr>
              <a:t>STROMEN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b="1" i="0" u="none" baseline="0">
                <a:solidFill>
                  <a:schemeClr val="accent6">
                    <a:lumMod val="75000"/>
                  </a:schemeClr>
                </a:solidFill>
              </a:rPr>
              <a:t>OVERDRUK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 b="1">
              <a:solidFill>
                <a:srgbClr val="00B050"/>
              </a:solidFill>
            </a:endParaRPr>
          </a:p>
          <a:p>
            <a:pPr algn="l" rtl="0"/>
            <a:r>
              <a:rPr lang="nl" b="1" i="0" u="none" baseline="0">
                <a:solidFill>
                  <a:srgbClr val="00B050"/>
                </a:solidFill>
              </a:rPr>
              <a:t>VERVUILING</a:t>
            </a:r>
          </a:p>
          <a:p>
            <a:endParaRPr lang="nl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srgbClr val="C00000"/>
                </a:solidFill>
              </a:rPr>
              <a:t>GIFTIGHEID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Gevaarlijke fenomenen</a:t>
            </a:r>
            <a:endParaRPr lang="nl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nl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Lek van brandbare materialen en ontsteking.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nl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Ontsteking van een reservoir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051720" y="1052736"/>
            <a:ext cx="5004000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VLOEISTOFBRAND</a:t>
            </a:r>
          </a:p>
          <a:p>
            <a:pPr algn="ctr" rtl="0">
              <a:defRPr/>
            </a:pPr>
            <a:r>
              <a:rPr lang="nl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Brand in een bak</a:t>
            </a:r>
            <a:endParaRPr lang="n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Gevaarlijke fenomenen</a:t>
            </a:r>
            <a:endParaRPr lang="nl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BOIL OVER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nl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Ontsteking van een brandstoftank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Daling van het niveau in de tank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Explosieve verdamping van het water onderin de tank</a:t>
            </a:r>
          </a:p>
          <a:p>
            <a:pPr algn="ctr" rtl="0"/>
            <a:endParaRPr lang="nl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Gevaarlijke fenomenen</a:t>
            </a:r>
            <a:endParaRPr lang="nl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nl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Lekkage van brandbare stoffen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Vorming van een </a:t>
            </a:r>
            <a:r>
              <a:rPr lang="nl" sz="2000" b="1" i="0" u="none" baseline="0">
                <a:solidFill>
                  <a:srgbClr val="FFFFFF"/>
                </a:solidFill>
              </a:rPr>
              <a:t>brandbare gaswolk</a:t>
            </a:r>
            <a:endParaRPr lang="nl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nl" sz="2000" b="1" i="0" u="none" baseline="0">
                <a:solidFill>
                  <a:schemeClr val="bg1"/>
                </a:solidFill>
              </a:rPr>
              <a:t>Ontsteking en explosie van een gaswolk</a:t>
            </a:r>
          </a:p>
          <a:p>
            <a:pPr algn="l" rtl="0">
              <a:buFont typeface="Wingdings" charset="2"/>
              <a:buChar char="§"/>
            </a:pPr>
            <a:endParaRPr lang="nl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nl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0">
              <a:defRPr/>
            </a:pPr>
            <a:r>
              <a:rPr lang="nl" sz="1400" b="0" i="0" u="none" baseline="0"/>
              <a:t>(Unconfined Vapour Cloud Explosie)</a:t>
            </a:r>
            <a:endParaRPr lang="nl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0" i="0" u="none" baseline="0"/>
              <a:t>Integratieset H3SE - TCG 2.2 – Technologische risico's / Grote ongevallen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938</TotalTime>
  <Words>727</Words>
  <Application>Microsoft Office PowerPoint</Application>
  <PresentationFormat>Affichage à l'écran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Technologische risico's, grote ongevallen</vt:lpstr>
      <vt:lpstr>De doelstellingen van de module</vt:lpstr>
      <vt:lpstr>Welke mogelijke consequenties:</vt:lpstr>
      <vt:lpstr>TECHNOLOGISCH RISICO / VEILIGHEID OP DE WERKPLEK</vt:lpstr>
      <vt:lpstr>VIDEO: De industriële rampen (verbonden met technologische risico's)</vt:lpstr>
      <vt:lpstr>Gevaarlijke fenomenen</vt:lpstr>
      <vt:lpstr>Gevaarlijke fenomenen</vt:lpstr>
      <vt:lpstr>Gevaarlijke fenomenen</vt:lpstr>
      <vt:lpstr>Gevaarlijke fenomenen</vt:lpstr>
      <vt:lpstr>Gevaarlijke fenomenen</vt:lpstr>
      <vt:lpstr>Gevaarlijke fenomenen</vt:lpstr>
      <vt:lpstr>Gevaarlijke fenomenen</vt:lpstr>
      <vt:lpstr>VIDEO OVER DE PIPER ALPHA RAMP</vt:lpstr>
      <vt:lpstr>Uit de ongevallen opgedane kennis</vt:lpstr>
      <vt:lpstr>Uit de ongevallen opgedane kennis</vt:lpstr>
      <vt:lpstr>Zich concentreren op HIPO voor de grote ongevallen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84</cp:revision>
  <dcterms:created xsi:type="dcterms:W3CDTF">2015-09-07T13:13:13Z</dcterms:created>
  <dcterms:modified xsi:type="dcterms:W3CDTF">2017-06-07T20:21:39Z</dcterms:modified>
</cp:coreProperties>
</file>