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92" autoAdjust="0"/>
  </p:normalViewPr>
  <p:slideViewPr>
    <p:cSldViewPr snapToObjects="1">
      <p:cViewPr>
        <p:scale>
          <a:sx n="77" d="100"/>
          <a:sy n="77" d="100"/>
        </p:scale>
        <p:origin x="-846" y="-46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1BF1ED-2C28-5745-BC21-9D9BDC90C5E2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254CAE5-4A3C-8A44-A138-2C458F66EB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7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1492478-ED5F-264E-AAC9-57357D1393B9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DAF0F-4BC9-9245-8824-487E54A2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6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16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CB4EE-ABE9-A248-96FC-08D3233B7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F888B7-619D-FA4E-B87C-003669B2BA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7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79650-148D-6648-8E30-950B9CB44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3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E780-9F89-814D-AE09-96FC2302B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EF02D-BD34-5F45-AA04-6D6404ED83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0A2E59-42A3-C04F-BB07-803CBFA170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3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F57DAD-68CF-694B-B622-CC747970D9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377C38-7974-5945-BF76-CAB636EE0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9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9FE92-1FAE-A940-9B95-C5074A27C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D2C3714-9671-E740-A6E7-09C0AC34AED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Технологические риски, крупные аварии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Модуль 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ДИСПЕРСИЯ / РАСПРОСТРАНЕНИЕ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ru-RU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400" b="1" i="0" u="none" baseline="0">
                <a:solidFill>
                  <a:schemeClr val="bg1"/>
                </a:solidFill>
              </a:rPr>
              <a:t> </a:t>
            </a:r>
            <a:r>
              <a:rPr lang="ru-RU" sz="2000" b="1" i="0" u="none" baseline="0">
                <a:solidFill>
                  <a:schemeClr val="bg1"/>
                </a:solidFill>
              </a:rPr>
              <a:t>Растекание жидкости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 Испарение или утечка газа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 Образование облака газа</a:t>
            </a:r>
          </a:p>
          <a:p>
            <a:pPr algn="l" rtl="0">
              <a:buFont typeface="Wingdings" charset="2"/>
              <a:buChar char="§"/>
            </a:pPr>
            <a:endParaRPr lang="ru-RU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     </a:t>
            </a:r>
            <a:r>
              <a:rPr lang="ru-RU" b="1" i="0" u="none" baseline="0">
                <a:solidFill>
                  <a:srgbClr val="00B0F0"/>
                </a:solidFill>
              </a:rPr>
              <a:t>ТЕПЛОВЫЕ                                                                   </a:t>
            </a:r>
          </a:p>
          <a:p>
            <a:pPr algn="l" rtl="0"/>
            <a:r>
              <a:rPr lang="ru-RU" b="1" i="0" u="none" baseline="0">
                <a:solidFill>
                  <a:srgbClr val="00B0F0"/>
                </a:solidFill>
              </a:rPr>
              <a:t>ПОТОКИ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ru-RU" sz="1600" b="1" i="0" u="none" baseline="0" dirty="0"/>
              <a:t> Пожар бассейнового типа, </a:t>
            </a:r>
          </a:p>
          <a:p>
            <a:pPr algn="l" rtl="0"/>
            <a:r>
              <a:rPr lang="ru-RU" sz="1600" b="1" i="0" u="none" baseline="0" dirty="0"/>
              <a:t>    резервуар и бак</a:t>
            </a:r>
          </a:p>
          <a:p>
            <a:pPr algn="l" rtl="0">
              <a:buFont typeface="Wingdings" charset="2"/>
              <a:buChar char="Ø"/>
            </a:pPr>
            <a:endParaRPr lang="ru-RU" altLang="fr-FR" sz="1600" b="1" dirty="0"/>
          </a:p>
          <a:p>
            <a:pPr algn="l" rtl="0">
              <a:buFont typeface="Wingdings" charset="2"/>
              <a:buChar char="Ø"/>
            </a:pPr>
            <a:r>
              <a:rPr lang="ru-RU" sz="1600" b="1" i="0" u="none" baseline="0" dirty="0"/>
              <a:t> Воспламененная струя</a:t>
            </a:r>
          </a:p>
          <a:p>
            <a:pPr algn="l" rtl="0">
              <a:buFont typeface="Wingdings" charset="2"/>
              <a:buChar char="Ø"/>
            </a:pPr>
            <a:endParaRPr lang="ru-RU" altLang="fr-FR" sz="1600" b="1" dirty="0"/>
          </a:p>
          <a:p>
            <a:pPr algn="l" rtl="0">
              <a:buFont typeface="Wingdings" charset="2"/>
              <a:buChar char="Ø"/>
            </a:pPr>
            <a:r>
              <a:rPr lang="ru-RU" sz="1600" b="1" i="0" u="none" baseline="0" dirty="0"/>
              <a:t> Выброс горящей нефти</a:t>
            </a:r>
          </a:p>
          <a:p>
            <a:pPr algn="l" rtl="0">
              <a:buFont typeface="Wingdings" charset="2"/>
              <a:buChar char="Ø"/>
            </a:pPr>
            <a:endParaRPr lang="ru-RU" altLang="fr-FR" sz="1600" b="1" dirty="0"/>
          </a:p>
          <a:p>
            <a:pPr algn="l" rtl="0">
              <a:buFont typeface="Wingdings" charset="2"/>
              <a:buChar char="Ø"/>
            </a:pPr>
            <a:r>
              <a:rPr lang="ru-RU" sz="1600" b="1" i="0" u="none" baseline="0" dirty="0" smtClean="0"/>
              <a:t> </a:t>
            </a:r>
            <a:r>
              <a:rPr lang="ru-RU" sz="1600" b="1" i="0" u="none" baseline="0" dirty="0"/>
              <a:t>BLEVE (Взрыв </a:t>
            </a:r>
            <a:endParaRPr lang="es-AR" sz="1600" b="1" i="0" u="none" baseline="0" dirty="0" smtClean="0"/>
          </a:p>
          <a:p>
            <a:pPr algn="l" rtl="0"/>
            <a:r>
              <a:rPr lang="ru-RU" sz="1600" b="1" i="0" u="none" baseline="0" dirty="0" smtClean="0"/>
              <a:t>расширяющихся </a:t>
            </a:r>
            <a:endParaRPr lang="es-AR" sz="1600" b="1" i="0" u="none" baseline="0" dirty="0" smtClean="0"/>
          </a:p>
          <a:p>
            <a:pPr algn="l" rtl="0"/>
            <a:r>
              <a:rPr lang="ru-RU" sz="1600" b="1" i="0" u="none" baseline="0" dirty="0" smtClean="0"/>
              <a:t>паров  кипящей </a:t>
            </a:r>
            <a:endParaRPr lang="es-AR" sz="1600" b="1" i="0" u="none" baseline="0" dirty="0" smtClean="0"/>
          </a:p>
          <a:p>
            <a:pPr algn="l" rtl="0"/>
            <a:r>
              <a:rPr lang="ru-RU" sz="1600" b="1" i="0" u="none" baseline="0" dirty="0" smtClean="0"/>
              <a:t>жидкости</a:t>
            </a:r>
            <a:r>
              <a:rPr lang="ru-RU" sz="1600" b="1" i="0" u="none" baseline="0" dirty="0"/>
              <a:t>)</a:t>
            </a:r>
          </a:p>
          <a:p>
            <a:pPr algn="l" rtl="0">
              <a:buFont typeface="Wingdings" charset="2"/>
              <a:buChar char="Ø"/>
            </a:pPr>
            <a:r>
              <a:rPr lang="ru-RU" sz="1600" b="1" i="0" u="none" baseline="0" dirty="0" smtClean="0"/>
              <a:t>UVCE</a:t>
            </a:r>
            <a:endParaRPr lang="ru-RU" sz="1600" b="1" i="0" u="none" baseline="0" dirty="0"/>
          </a:p>
          <a:p>
            <a:endParaRPr lang="ru-RU" altLang="fr-FR" sz="1600" b="1" dirty="0"/>
          </a:p>
          <a:p>
            <a:pPr algn="l" rtl="0">
              <a:buFont typeface="Wingdings" charset="2"/>
              <a:buChar char="Ø"/>
            </a:pPr>
            <a:r>
              <a:rPr lang="ru-RU" sz="1600" b="1" i="0" u="none" baseline="0" dirty="0" smtClean="0"/>
              <a:t> </a:t>
            </a:r>
            <a:r>
              <a:rPr lang="ru-RU" sz="1600" b="1" i="0" u="none" baseline="0" dirty="0"/>
              <a:t>Выброс из емкости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b="1" i="0" u="none" baseline="0">
                <a:solidFill>
                  <a:schemeClr val="accent6">
                    <a:lumMod val="75000"/>
                  </a:schemeClr>
                </a:solidFill>
              </a:rPr>
              <a:t>ПОВЫШЕННОЕ ДАВЛЕНИЕ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 b="1">
              <a:solidFill>
                <a:srgbClr val="00B050"/>
              </a:solidFill>
            </a:endParaRPr>
          </a:p>
          <a:p>
            <a:pPr algn="l" rtl="0"/>
            <a:r>
              <a:rPr lang="ru-RU" b="1" i="0" u="none" baseline="0">
                <a:solidFill>
                  <a:srgbClr val="00B050"/>
                </a:solidFill>
              </a:rPr>
              <a:t>ЗАГРЯЗНЕНИЕ</a:t>
            </a:r>
          </a:p>
          <a:p>
            <a:endParaRPr lang="ru-RU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1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ru-RU" sz="1600" b="0" i="0" u="none" baseline="0" dirty="0"/>
              <a:t> </a:t>
            </a:r>
            <a:r>
              <a:rPr lang="ru-RU" sz="1600" b="1" i="0" u="none" baseline="0" dirty="0"/>
              <a:t>Дисперсия</a:t>
            </a:r>
          </a:p>
          <a:p>
            <a:pPr algn="l" rtl="0">
              <a:buFont typeface="Wingdings" charset="2"/>
              <a:buChar char="Ø"/>
            </a:pPr>
            <a:r>
              <a:rPr lang="ru-RU" sz="1600" b="1" i="0" u="none" baseline="0" dirty="0"/>
              <a:t> Распространение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srgbClr val="C00000"/>
                </a:solidFill>
              </a:rPr>
              <a:t>ТОКСИЧНОСТЬ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     </a:t>
            </a:r>
            <a:r>
              <a:rPr lang="ru-RU" b="1" i="0" u="none" baseline="0">
                <a:solidFill>
                  <a:srgbClr val="00B0F0"/>
                </a:solidFill>
              </a:rPr>
              <a:t>ТЕПЛОВЫЕ                                                                   </a:t>
            </a:r>
          </a:p>
          <a:p>
            <a:pPr algn="l" rtl="0"/>
            <a:r>
              <a:rPr lang="ru-RU" b="1" i="0" u="none" baseline="0">
                <a:solidFill>
                  <a:srgbClr val="00B0F0"/>
                </a:solidFill>
              </a:rPr>
              <a:t>ПОТОКИ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19510" y="2420888"/>
            <a:ext cx="15808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400" b="1" i="0" u="none" baseline="0" dirty="0" smtClean="0">
                <a:solidFill>
                  <a:schemeClr val="accent6">
                    <a:lumMod val="75000"/>
                  </a:schemeClr>
                </a:solidFill>
              </a:rPr>
              <a:t>ПОВЫШЕННОЕ</a:t>
            </a:r>
            <a:endParaRPr lang="es-AR" sz="1400" b="1" i="0" u="none" baseline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defRPr/>
            </a:pPr>
            <a:r>
              <a:rPr lang="ru-RU" sz="1400" b="1" i="0" u="none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i="0" u="none" baseline="0" dirty="0">
                <a:solidFill>
                  <a:schemeClr val="accent6">
                    <a:lumMod val="75000"/>
                  </a:schemeClr>
                </a:solidFill>
              </a:rPr>
              <a:t>ДАВЛЕНИЕ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 b="1">
              <a:solidFill>
                <a:srgbClr val="00B050"/>
              </a:solidFill>
            </a:endParaRPr>
          </a:p>
          <a:p>
            <a:pPr algn="l" rtl="0"/>
            <a:r>
              <a:rPr lang="ru-RU" b="1" i="0" u="none" baseline="0">
                <a:solidFill>
                  <a:srgbClr val="00B050"/>
                </a:solidFill>
              </a:rPr>
              <a:t>ЗАГРЯЗНЕНИЕ</a:t>
            </a:r>
          </a:p>
          <a:p>
            <a:endParaRPr lang="ru-RU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372200" y="5004916"/>
            <a:ext cx="198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 dirty="0">
                <a:solidFill>
                  <a:srgbClr val="C00000"/>
                </a:solidFill>
              </a:rPr>
              <a:t>ТОКСИЧНОСТЬ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400" b="1" i="0" u="none" baseline="0">
                <a:solidFill>
                  <a:schemeClr val="tx1"/>
                </a:solidFill>
              </a:rPr>
              <a:t>БАНСФИЛД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400" b="1" i="0" u="none" baseline="0">
                <a:solidFill>
                  <a:schemeClr val="tx1"/>
                </a:solidFill>
              </a:rPr>
              <a:t>ФЕЙЗЕН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400" b="1" i="0" u="none" baseline="0">
                <a:solidFill>
                  <a:schemeClr val="tx1"/>
                </a:solidFill>
              </a:rPr>
              <a:t>ЛЯ МЕД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400" b="1" i="0" u="none" baseline="0">
                <a:solidFill>
                  <a:schemeClr val="tx1"/>
                </a:solidFill>
              </a:rPr>
              <a:t>ТЕХАС СИТИ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2000" b="1" i="0" u="none" baseline="0">
                <a:solidFill>
                  <a:schemeClr val="tx1"/>
                </a:solidFill>
              </a:rPr>
              <a:t>СЕВЕЗО</a:t>
            </a:r>
          </a:p>
          <a:p>
            <a:pPr algn="ctr" rtl="0">
              <a:defRPr/>
            </a:pPr>
            <a:r>
              <a:rPr lang="ru-RU" sz="2000" b="1" i="0" u="none" baseline="0">
                <a:solidFill>
                  <a:schemeClr val="tx1"/>
                </a:solidFill>
              </a:rPr>
              <a:t>БАНСФИЛД</a:t>
            </a:r>
          </a:p>
          <a:p>
            <a:pPr algn="ctr" rtl="0">
              <a:defRPr/>
            </a:pPr>
            <a:r>
              <a:rPr lang="ru-RU" sz="2000" b="1" i="0" u="none" baseline="0">
                <a:solidFill>
                  <a:schemeClr val="tx1"/>
                </a:solidFill>
              </a:rPr>
              <a:t>МАКОНДО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4" y="1125538"/>
            <a:ext cx="20880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 dirty="0"/>
              <a:t> резервуар и бак</a:t>
            </a:r>
            <a:endParaRPr lang="ru-RU" alt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 dirty="0" smtClean="0"/>
              <a:t>BLEVE</a:t>
            </a:r>
            <a:endParaRPr lang="ru-RU" altLang="fr-FR" dirty="0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517231"/>
            <a:ext cx="2304000" cy="5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 dirty="0"/>
              <a:t>Дисперсия, распространение</a:t>
            </a:r>
          </a:p>
          <a:p>
            <a:endParaRPr lang="ru-RU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/>
              <a:t>Взрыв</a:t>
            </a:r>
            <a:endParaRPr lang="ru-RU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ФИЛЬМ о катастрофе на Piper ALpha</a:t>
            </a:r>
            <a:endParaRPr lang="ru-RU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Международные нормы</a:t>
            </a:r>
            <a:endParaRPr lang="ru-RU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Уроки, извлеченные из аварий</a:t>
            </a:r>
            <a:endParaRPr lang="ru-RU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340768"/>
            <a:ext cx="838200" cy="75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900" b="1" i="0" u="none" baseline="0">
                <a:solidFill>
                  <a:srgbClr val="000000"/>
                </a:solidFill>
              </a:rPr>
              <a:t>ФЕЙЗЕН 1966</a:t>
            </a:r>
          </a:p>
          <a:p>
            <a:pPr algn="ctr" rtl="0"/>
            <a:r>
              <a:rPr lang="ru-RU" sz="900" b="1" i="0" u="none" baseline="0">
                <a:solidFill>
                  <a:srgbClr val="000000"/>
                </a:solidFill>
              </a:rPr>
              <a:t>18 погибших / 84 раненых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050" b="1" i="0" u="none" baseline="0"/>
              <a:t>60-е годы</a:t>
            </a:r>
            <a:endParaRPr lang="ru-RU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1" i="0" u="none" baseline="0"/>
              <a:t>Сегодня</a:t>
            </a:r>
            <a:endParaRPr lang="ru-RU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1" i="0" u="none" baseline="0"/>
              <a:t>1990</a:t>
            </a:r>
            <a:endParaRPr lang="ru-RU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ru-RU" sz="1000" b="1" i="0" u="none" baseline="0">
                <a:solidFill>
                  <a:srgbClr val="FF0000"/>
                </a:solidFill>
              </a:rPr>
              <a:t>СЕВЕЗО</a:t>
            </a:r>
          </a:p>
          <a:p>
            <a:pPr algn="ctr" rtl="0">
              <a:defRPr/>
            </a:pPr>
            <a:r>
              <a:rPr lang="ru-RU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ru-RU" b="1" i="0" u="none" baseline="0"/>
              <a:t>БХОПАЛ </a:t>
            </a:r>
            <a:r>
              <a:rPr lang="ru-RU"/>
              <a:t/>
            </a:r>
            <a:br>
              <a:rPr lang="ru-RU"/>
            </a:br>
            <a:r>
              <a:rPr lang="ru-RU" b="1" i="0" u="none" baseline="0"/>
              <a:t>1984</a:t>
            </a:r>
          </a:p>
          <a:p>
            <a:pPr rtl="0">
              <a:defRPr/>
            </a:pPr>
            <a:r>
              <a:rPr lang="ru-RU" b="1" i="0" u="none" baseline="0"/>
              <a:t>свыше 3500 погибших</a:t>
            </a:r>
            <a:endParaRPr lang="ru-RU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ru-RU" b="1" i="0" u="none" baseline="0"/>
              <a:t>ЛЯ МЕД</a:t>
            </a:r>
          </a:p>
          <a:p>
            <a:pPr rtl="0">
              <a:defRPr/>
            </a:pPr>
            <a:r>
              <a:rPr lang="ru-RU" b="1" i="0" u="none" baseline="0"/>
              <a:t>1992</a:t>
            </a:r>
          </a:p>
          <a:p>
            <a:pPr rtl="0">
              <a:defRPr/>
            </a:pPr>
            <a:r>
              <a:rPr lang="ru-RU" b="1" i="0" u="none" baseline="0"/>
              <a:t>6 погибших</a:t>
            </a:r>
            <a:endParaRPr lang="ru-RU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7" y="1474788"/>
            <a:ext cx="900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ru-RU" b="1" i="0" u="none" baseline="0" dirty="0"/>
              <a:t>A Z F </a:t>
            </a:r>
            <a:r>
              <a:rPr lang="ru-RU" dirty="0"/>
              <a:t/>
            </a:r>
            <a:br>
              <a:rPr lang="ru-RU" dirty="0"/>
            </a:br>
            <a:r>
              <a:rPr lang="ru-RU" b="1" i="0" u="none" baseline="0" dirty="0"/>
              <a:t>2001</a:t>
            </a:r>
          </a:p>
          <a:p>
            <a:pPr rtl="0">
              <a:defRPr/>
            </a:pPr>
            <a:r>
              <a:rPr lang="ru-RU" b="1" i="0" u="none" baseline="0" dirty="0"/>
              <a:t>30 погибших</a:t>
            </a:r>
            <a:endParaRPr lang="ru-RU" dirty="0"/>
          </a:p>
        </p:txBody>
      </p:sp>
      <p:sp>
        <p:nvSpPr>
          <p:cNvPr id="26" name="ZoneTexte 25"/>
          <p:cNvSpPr txBox="1"/>
          <p:nvPr/>
        </p:nvSpPr>
        <p:spPr>
          <a:xfrm>
            <a:off x="7488882" y="1474788"/>
            <a:ext cx="1152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БАНСФИЛД 2005</a:t>
            </a:r>
          </a:p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Ущерб&gt; 1 млрд евро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2"/>
            <a:ext cx="1512000" cy="612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000" b="1" i="0" u="none" baseline="0" dirty="0"/>
              <a:t>Закон о классификации установок</a:t>
            </a: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i="0" u="none" baseline="0" dirty="0"/>
              <a:t>1976</a:t>
            </a:r>
            <a:endParaRPr lang="ru-RU" altLang="fr-FR" sz="1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Европейская директива</a:t>
            </a:r>
          </a:p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Севезо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Севезо II</a:t>
            </a:r>
            <a:r>
              <a:rPr lang="ru-RU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ru-RU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Севезо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ru-RU" b="1" i="0" u="none" baseline="0"/>
              <a:t>Эрика</a:t>
            </a:r>
            <a:r>
              <a:rPr lang="ru-RU"/>
              <a:t/>
            </a:r>
            <a:br>
              <a:rPr lang="ru-RU"/>
            </a:br>
            <a:r>
              <a:rPr lang="ru-RU" b="1" i="0" u="none" baseline="0"/>
              <a:t>1999</a:t>
            </a:r>
            <a:endParaRPr lang="ru-RU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2" y="800784"/>
            <a:ext cx="1008000" cy="6840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ru-RU" b="1" i="0" u="none" baseline="0"/>
              <a:t>Piper Alpha 1988</a:t>
            </a:r>
          </a:p>
          <a:p>
            <a:pPr rtl="0">
              <a:defRPr/>
            </a:pPr>
            <a:r>
              <a:rPr lang="ru-RU" b="1" i="0" u="none" baseline="0"/>
              <a:t>168 погибших</a:t>
            </a:r>
            <a:endParaRPr lang="ru-RU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200" b="0" i="0" u="none" baseline="0"/>
              <a:t>Законодательство 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0" i="0" u="none" baseline="0"/>
              <a:t>Франция / 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0" i="0" u="none" baseline="0"/>
              <a:t>Европа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7"/>
            <a:ext cx="971550" cy="61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МАКОНДО</a:t>
            </a:r>
            <a:r>
              <a:rPr lang="ru-RU" sz="900" b="1" dirty="0">
                <a:solidFill>
                  <a:srgbClr val="000000"/>
                </a:solidFill>
              </a:rPr>
              <a:t/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b="1" i="0" u="none" baseline="0" dirty="0">
                <a:solidFill>
                  <a:srgbClr val="000000"/>
                </a:solidFill>
              </a:rPr>
              <a:t>2005</a:t>
            </a:r>
            <a:endParaRPr lang="ru-RU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Ущерб&gt; 1 млрд евро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Международные нормы</a:t>
            </a:r>
            <a:endParaRPr lang="ru-RU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Уроки, извлеченные из аварий</a:t>
            </a:r>
            <a:endParaRPr lang="ru-RU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376856"/>
            <a:ext cx="838200" cy="75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ФЕЙЗЕН 1966</a:t>
            </a:r>
          </a:p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18 погибших / 84 раненых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050" b="1" i="0" u="none" baseline="0"/>
              <a:t>60-е годы</a:t>
            </a:r>
            <a:endParaRPr lang="ru-RU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1" i="0" u="none" baseline="0"/>
              <a:t>Сегодня</a:t>
            </a:r>
            <a:endParaRPr lang="ru-RU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1" i="0" u="none" baseline="0"/>
              <a:t>1990</a:t>
            </a:r>
            <a:endParaRPr lang="ru-RU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ru-RU" sz="1000" b="1" i="0" u="none" baseline="0">
                <a:solidFill>
                  <a:srgbClr val="FF0000"/>
                </a:solidFill>
              </a:rPr>
              <a:t>СЕВЕЗО</a:t>
            </a:r>
          </a:p>
          <a:p>
            <a:pPr algn="ctr" rtl="0">
              <a:defRPr/>
            </a:pPr>
            <a:r>
              <a:rPr lang="ru-RU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ru-RU" b="1" i="0" u="none" baseline="0"/>
              <a:t>БХОПАЛ </a:t>
            </a:r>
            <a:r>
              <a:rPr lang="ru-RU"/>
              <a:t/>
            </a:r>
            <a:br>
              <a:rPr lang="ru-RU"/>
            </a:br>
            <a:r>
              <a:rPr lang="ru-RU" b="1" i="0" u="none" baseline="0"/>
              <a:t>1984</a:t>
            </a:r>
          </a:p>
          <a:p>
            <a:pPr rtl="0">
              <a:defRPr/>
            </a:pPr>
            <a:r>
              <a:rPr lang="ru-RU" b="1" i="0" u="none" baseline="0"/>
              <a:t>свыше 3500 погибших</a:t>
            </a:r>
            <a:endParaRPr lang="ru-RU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ru-RU" b="1" i="0" u="none" baseline="0"/>
              <a:t>ЛЯ МЕД</a:t>
            </a:r>
          </a:p>
          <a:p>
            <a:pPr rtl="0">
              <a:defRPr/>
            </a:pPr>
            <a:r>
              <a:rPr lang="ru-RU" b="1" i="0" u="none" baseline="0"/>
              <a:t>1992</a:t>
            </a:r>
          </a:p>
          <a:p>
            <a:pPr rtl="0">
              <a:defRPr/>
            </a:pPr>
            <a:r>
              <a:rPr lang="ru-RU" b="1" i="0" u="none" baseline="0"/>
              <a:t>6 погибших</a:t>
            </a:r>
            <a:endParaRPr lang="ru-RU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268760"/>
            <a:ext cx="674687" cy="7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ru-RU" b="1" i="0" u="none" baseline="0"/>
              <a:t>A Z F </a:t>
            </a:r>
            <a:r>
              <a:rPr lang="ru-RU"/>
              <a:t/>
            </a:r>
            <a:br>
              <a:rPr lang="ru-RU"/>
            </a:br>
            <a:r>
              <a:rPr lang="ru-RU" b="1" i="0" u="none" baseline="0"/>
              <a:t>2001</a:t>
            </a:r>
          </a:p>
          <a:p>
            <a:pPr rtl="0">
              <a:defRPr/>
            </a:pPr>
            <a:r>
              <a:rPr lang="ru-RU" b="1" i="0" u="none" baseline="0"/>
              <a:t>30 погибших</a:t>
            </a:r>
            <a:endParaRPr lang="ru-RU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196752"/>
            <a:ext cx="971550" cy="61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БАНСФИЛД 2005</a:t>
            </a:r>
          </a:p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Ущерб&gt; 1 млрд евро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2"/>
            <a:ext cx="1511300" cy="612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000" b="1" i="0" u="none" baseline="0" dirty="0"/>
              <a:t>Закон о классификации установок</a:t>
            </a: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i="0" u="none" baseline="0" dirty="0"/>
              <a:t>1976</a:t>
            </a:r>
            <a:endParaRPr lang="ru-RU" altLang="fr-FR" sz="1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Европейская директива</a:t>
            </a:r>
          </a:p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Севезо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Севезо II</a:t>
            </a:r>
            <a:r>
              <a:rPr lang="ru-RU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ru-RU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1000" b="1" i="0" u="none" baseline="0">
                <a:solidFill>
                  <a:schemeClr val="tx1"/>
                </a:solidFill>
                <a:cs typeface="Arial" pitchFamily="34" charset="0"/>
              </a:rPr>
              <a:t>Севезо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ru-RU" b="1" i="0" u="none" baseline="0"/>
              <a:t>Эрика</a:t>
            </a:r>
            <a:r>
              <a:rPr lang="ru-RU"/>
              <a:t/>
            </a:r>
            <a:br>
              <a:rPr lang="ru-RU"/>
            </a:br>
            <a:r>
              <a:rPr lang="ru-RU" b="1" i="0" u="none" baseline="0"/>
              <a:t>1999</a:t>
            </a:r>
            <a:endParaRPr lang="ru-RU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836784"/>
            <a:ext cx="973137" cy="6480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ru-RU" b="1" i="0" u="none" baseline="0" dirty="0"/>
              <a:t>Piper Alpha 1988</a:t>
            </a:r>
          </a:p>
          <a:p>
            <a:pPr rtl="0">
              <a:defRPr/>
            </a:pPr>
            <a:r>
              <a:rPr lang="ru-RU" b="1" i="0" u="none" baseline="0" dirty="0"/>
              <a:t>168 погибших</a:t>
            </a:r>
            <a:endParaRPr lang="ru-RU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798389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200" b="0" i="0" u="none" baseline="0"/>
              <a:t>Законодательство 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0" i="0" u="none" baseline="0"/>
              <a:t>Франция / 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0" i="0" u="none" baseline="0"/>
              <a:t>Европа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800" b="0" i="0" u="none" baseline="0">
                <a:solidFill>
                  <a:schemeClr val="tx1"/>
                </a:solidFill>
              </a:rPr>
              <a:t>Нормы безопасности для инжиниринга и проектирования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800" b="0" i="0" u="none" baseline="0">
                <a:solidFill>
                  <a:schemeClr val="tx1"/>
                </a:solidFill>
              </a:rPr>
              <a:t>Система управления охраной труда, техникой безопасности и охраной окружающей среды HSE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800" b="0" i="0" u="none" baseline="0">
                <a:solidFill>
                  <a:schemeClr val="tx1"/>
                </a:solidFill>
              </a:rPr>
              <a:t>Кампании по поведению человека в области HSE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800" b="0" i="0" u="none" baseline="0">
                <a:solidFill>
                  <a:schemeClr val="tx1"/>
                </a:solidFill>
              </a:rPr>
              <a:t>Учет прошлого опыта и разработка новых норм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1916832"/>
            <a:ext cx="971550" cy="64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МАКОНДО</a:t>
            </a:r>
            <a:r>
              <a:rPr lang="ru-RU" sz="900" b="1" dirty="0">
                <a:solidFill>
                  <a:srgbClr val="000000"/>
                </a:solidFill>
              </a:rPr>
              <a:t/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b="1" i="0" u="none" baseline="0" dirty="0">
                <a:solidFill>
                  <a:srgbClr val="000000"/>
                </a:solidFill>
              </a:rPr>
              <a:t>2005</a:t>
            </a:r>
            <a:endParaRPr lang="ru-RU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ru-RU" sz="900" b="1" i="0" u="none" baseline="0" dirty="0">
                <a:solidFill>
                  <a:srgbClr val="000000"/>
                </a:solidFill>
              </a:rPr>
              <a:t>Ущерб&gt; 1 млрд евро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Сосредоточиться на потенциально серьезных происшествиях (HIPO) для крупных аварий</a:t>
            </a:r>
            <a:endParaRPr lang="ru-RU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ru-RU" b="0" i="0" u="none" baseline="0">
                <a:cs typeface="Arial" charset="0"/>
              </a:rPr>
              <a:t>Инциденты с высоким потенциалом с точки зрения последствий (HIPO = потенциально серьезные происшествия) являются предшественниками технологических аварий.</a:t>
            </a:r>
          </a:p>
          <a:p>
            <a:pPr algn="just" rtl="0"/>
            <a:endParaRPr lang="ru-RU" altLang="fr-FR" smtClean="0">
              <a:cs typeface="Arial" charset="0"/>
            </a:endParaRPr>
          </a:p>
          <a:p>
            <a:pPr algn="just" rtl="0"/>
            <a:r>
              <a:rPr lang="ru-RU" b="0" i="0" u="none" baseline="0">
                <a:cs typeface="Arial" charset="0"/>
              </a:rPr>
              <a:t>Показатель TRIR (total recordable incident rate, общая частота зарегистрированных инцидентов,) измеряет частоту аварий.</a:t>
            </a:r>
          </a:p>
          <a:p>
            <a:pPr algn="just" rtl="0"/>
            <a:endParaRPr lang="ru-RU" altLang="fr-FR" dirty="0">
              <a:cs typeface="Arial" charset="0"/>
            </a:endParaRPr>
          </a:p>
          <a:p>
            <a:pPr algn="just" rtl="0"/>
            <a:r>
              <a:rPr lang="ru-RU" b="0" i="0" u="none" baseline="0">
                <a:cs typeface="Arial" charset="0"/>
              </a:rPr>
              <a:t>TRIR не прогнозирует смертельные и крупные аварии.</a:t>
            </a:r>
          </a:p>
          <a:p>
            <a:pPr algn="just" rtl="0"/>
            <a:endParaRPr lang="ru-RU" altLang="fr-FR" dirty="0">
              <a:cs typeface="Arial" charset="0"/>
            </a:endParaRPr>
          </a:p>
          <a:p>
            <a:pPr algn="just" rtl="0"/>
            <a:endParaRPr lang="ru-RU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Цели модуля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ru-RU" b="0" i="0" u="none" baseline="0">
                <a:cs typeface="Arial" charset="0"/>
              </a:rPr>
              <a:t>В конце модуля вы должны:</a:t>
            </a:r>
            <a:endParaRPr lang="ru-RU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ru-RU" b="0" i="0" u="none" baseline="0"/>
              <a:t>Знать, что такое технологический риск.</a:t>
            </a:r>
          </a:p>
          <a:p>
            <a:pPr algn="l" rtl="0">
              <a:spcAft>
                <a:spcPts val="1500"/>
              </a:spcAft>
              <a:defRPr/>
            </a:pPr>
            <a:r>
              <a:rPr lang="ru-RU" b="0" i="0" u="none" baseline="0"/>
              <a:t>Знать основные причины аварийности в Группе Total и в нефтяной отрасли. </a:t>
            </a:r>
          </a:p>
          <a:p>
            <a:pPr algn="l" rtl="0">
              <a:spcAft>
                <a:spcPts val="1500"/>
              </a:spcAft>
              <a:defRPr/>
            </a:pPr>
            <a:r>
              <a:rPr lang="ru-RU" b="0" i="0" u="none" baseline="0"/>
              <a:t>Усвоить, что отрасль (включая Группу Total) извлекла уроки из крупных аварий.</a:t>
            </a:r>
          </a:p>
          <a:p>
            <a:pPr algn="l" rtl="0">
              <a:spcAft>
                <a:spcPts val="1500"/>
              </a:spcAft>
              <a:defRPr/>
            </a:pPr>
            <a:r>
              <a:rPr lang="ru-RU" b="0" i="0" u="none" baseline="0"/>
              <a:t>Усвоить, что технологический риск и риск на рабочем месте не имеют прямой связи.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Возможные последствия:</a:t>
            </a:r>
            <a:endParaRPr lang="ru-RU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811"/>
              </p:ext>
            </p:extLst>
          </p:nvPr>
        </p:nvGraphicFramePr>
        <p:xfrm>
          <a:off x="1403350" y="1989138"/>
          <a:ext cx="6096000" cy="3406140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Авария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Последствия?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Нефтяной разлив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Автомобиль с 4 тоннами теряет управление и сходит с трассы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Человек падает со строительных лесов</a:t>
                      </a:r>
                      <a:endParaRPr kumimoji="0" lang="ru-RU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Взрыв газопровода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Пожар в резервуаре для хранения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Падение вниз по лестнице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ТЕХНОЛОГИЧЕСКИЙ РИСК / РИСК НА РАБОЧЕМ МЕСТЕ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ru-RU" b="0" i="0" u="none" baseline="0">
                <a:cs typeface="Arial" charset="0"/>
              </a:rPr>
              <a:t>Различие: степень тяжести и вероятность</a:t>
            </a:r>
          </a:p>
          <a:p>
            <a:pPr algn="l" rtl="0"/>
            <a:r>
              <a:rPr lang="ru-RU" b="0" i="0" u="none" baseline="0">
                <a:cs typeface="Arial" charset="0"/>
              </a:rPr>
              <a:t>Технологический риск: 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Высокая степень тяжести (катастрофические последствия)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Малая вероятность (редко)</a:t>
            </a:r>
          </a:p>
          <a:p>
            <a:pPr algn="l" rtl="0"/>
            <a:r>
              <a:rPr lang="ru-RU" b="0" i="0" u="none" baseline="0">
                <a:cs typeface="Arial" charset="0"/>
              </a:rPr>
              <a:t>Риск/безопасность на рабочем месте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Умеренная степень тяжести</a:t>
            </a:r>
          </a:p>
          <a:p>
            <a:pPr lvl="1" algn="l" rtl="0"/>
            <a:r>
              <a:rPr lang="ru-RU" b="0" i="0" u="none" baseline="0">
                <a:cs typeface="Arial" charset="0"/>
              </a:rPr>
              <a:t>Высокая частота, возможность, …</a:t>
            </a:r>
            <a:endParaRPr lang="ru-RU" altLang="fr-FR">
              <a:cs typeface="Arial" charset="0"/>
            </a:endParaRPr>
          </a:p>
          <a:p>
            <a:endParaRPr lang="ru-RU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ru-RU" b="1" i="0" u="none" baseline="0"/>
              <a:t>Вероятность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069862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ru-RU" b="1" i="0" u="none" baseline="0" dirty="0"/>
              <a:t>Степень тяжести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ФИЛЬМ: Техногенные катастрофы (связанные с технологическими рисками)</a:t>
            </a:r>
            <a:endParaRPr lang="ru-RU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     </a:t>
            </a:r>
            <a:r>
              <a:rPr lang="ru-RU" b="1" i="0" u="none" baseline="0">
                <a:solidFill>
                  <a:srgbClr val="00B0F0"/>
                </a:solidFill>
              </a:rPr>
              <a:t>ТЕПЛОВЫЕ                                                                   </a:t>
            </a:r>
          </a:p>
          <a:p>
            <a:pPr algn="l" rtl="0"/>
            <a:r>
              <a:rPr lang="ru-RU" b="1" i="0" u="none" baseline="0">
                <a:solidFill>
                  <a:srgbClr val="00B0F0"/>
                </a:solidFill>
              </a:rPr>
              <a:t>ПОТОКИ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b="1" i="0" u="none" baseline="0" dirty="0">
                <a:solidFill>
                  <a:schemeClr val="accent6">
                    <a:lumMod val="75000"/>
                  </a:schemeClr>
                </a:solidFill>
              </a:rPr>
              <a:t>ПОВЫШЕННОЕ ДАВЛЕНИЕ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 b="1">
              <a:solidFill>
                <a:srgbClr val="00B050"/>
              </a:solidFill>
            </a:endParaRPr>
          </a:p>
          <a:p>
            <a:pPr algn="l" rtl="0"/>
            <a:r>
              <a:rPr lang="ru-RU" b="1" i="0" u="none" baseline="0">
                <a:solidFill>
                  <a:srgbClr val="00B050"/>
                </a:solidFill>
              </a:rPr>
              <a:t>ЗАГРЯЗНЕНИЕ</a:t>
            </a:r>
          </a:p>
          <a:p>
            <a:endParaRPr lang="ru-RU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srgbClr val="C00000"/>
                </a:solidFill>
              </a:rPr>
              <a:t>ТОКСИЧНОСТЬ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ru-RU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Утечка легковоспламеняющихся веществ и воспламенение.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ru-RU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Воспламенение резервуара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1052736"/>
            <a:ext cx="5112000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32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ПОЖАР БАССЕЙНОВОГО ТИПА</a:t>
            </a:r>
          </a:p>
          <a:p>
            <a:pPr algn="ctr" rtl="0">
              <a:defRPr/>
            </a:pPr>
            <a:r>
              <a:rPr lang="ru-RU" sz="32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Пожар в резервуаре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36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ВЫБРОС ГОРЯЩЕЙ НЕФТИ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ru-RU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Воспламенение бака с углеводородами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Падение уровня в баке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Взрывное испарение воды на дне бака</a:t>
            </a:r>
          </a:p>
          <a:p>
            <a:pPr algn="ctr" rtl="0"/>
            <a:endParaRPr lang="ru-RU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Опасные явления</a:t>
            </a:r>
            <a:endParaRPr lang="ru-RU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ru-RU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Утечка легковоспламеняющихся веществ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Образование</a:t>
            </a:r>
            <a:r>
              <a:rPr lang="ru-RU" sz="2000" b="0" i="0" u="none" baseline="0">
                <a:solidFill>
                  <a:srgbClr val="FFFFFF"/>
                </a:solidFill>
              </a:rPr>
              <a:t> </a:t>
            </a:r>
            <a:r>
              <a:rPr lang="ru-RU" sz="2000" b="1" i="0" u="none" baseline="0">
                <a:solidFill>
                  <a:srgbClr val="FFFFFF"/>
                </a:solidFill>
              </a:rPr>
              <a:t>облака из горючего газа</a:t>
            </a:r>
            <a:endParaRPr lang="ru-RU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ru-RU" sz="2000" b="1" i="0" u="none" baseline="0">
                <a:solidFill>
                  <a:schemeClr val="bg1"/>
                </a:solidFill>
              </a:rPr>
              <a:t>Воспламенение и взрыв газового облака</a:t>
            </a:r>
          </a:p>
          <a:p>
            <a:pPr algn="l" rtl="0">
              <a:buFont typeface="Wingdings" charset="2"/>
              <a:buChar char="§"/>
            </a:pPr>
            <a:endParaRPr lang="ru-RU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ru-RU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ru-RU" sz="1400" b="0" i="0" u="none" baseline="0"/>
              <a:t>(Неконтролируемый взрыв облака паров на открытом пространстве)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2.2 – Технологические риски / Крупные аварии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943</TotalTime>
  <Words>753</Words>
  <Application>Microsoft Office PowerPoint</Application>
  <PresentationFormat>Affichage à l'écran (4:3)</PresentationFormat>
  <Paragraphs>206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Технологические риски, крупные аварии</vt:lpstr>
      <vt:lpstr>Цели модуля</vt:lpstr>
      <vt:lpstr>Возможные последствия:</vt:lpstr>
      <vt:lpstr>ТЕХНОЛОГИЧЕСКИЙ РИСК / РИСК НА РАБОЧЕМ МЕСТЕ</vt:lpstr>
      <vt:lpstr>ФИЛЬМ: Техногенные катастрофы (связанные с технологическими рисками)</vt:lpstr>
      <vt:lpstr>Опасные явления</vt:lpstr>
      <vt:lpstr>Опасные явления</vt:lpstr>
      <vt:lpstr>Опасные явления</vt:lpstr>
      <vt:lpstr>Опасные явления</vt:lpstr>
      <vt:lpstr>Опасные явления</vt:lpstr>
      <vt:lpstr>Опасные явления</vt:lpstr>
      <vt:lpstr>Опасные явления</vt:lpstr>
      <vt:lpstr>ФИЛЬМ о катастрофе на Piper ALpha</vt:lpstr>
      <vt:lpstr>Уроки, извлеченные из аварий</vt:lpstr>
      <vt:lpstr>Уроки, извлеченные из аварий</vt:lpstr>
      <vt:lpstr>Сосредоточиться на потенциально серьезных происшествиях (HIPO) для крупных аварий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84</cp:revision>
  <dcterms:created xsi:type="dcterms:W3CDTF">2015-09-07T13:13:13Z</dcterms:created>
  <dcterms:modified xsi:type="dcterms:W3CDTF">2017-06-15T21:04:50Z</dcterms:modified>
</cp:coreProperties>
</file>