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2"/>
  </p:notesMasterIdLst>
  <p:handoutMasterIdLst>
    <p:handoutMasterId r:id="rId13"/>
  </p:handoutMasterIdLst>
  <p:sldIdLst>
    <p:sldId id="256" r:id="rId2"/>
    <p:sldId id="258" r:id="rId3"/>
    <p:sldId id="260" r:id="rId4"/>
    <p:sldId id="259" r:id="rId5"/>
    <p:sldId id="261" r:id="rId6"/>
    <p:sldId id="262" r:id="rId7"/>
    <p:sldId id="264" r:id="rId8"/>
    <p:sldId id="265" r:id="rId9"/>
    <p:sldId id="266" r:id="rId10"/>
    <p:sldId id="267" r:id="rId11"/>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xmlns="">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B0B"/>
    <a:srgbClr val="3876AF"/>
    <a:srgbClr val="133C75"/>
    <a:srgbClr val="7ABFC0"/>
    <a:srgbClr val="CAEBEA"/>
    <a:srgbClr val="55DD61"/>
    <a:srgbClr val="3AAFC3"/>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autoAdjust="0"/>
    <p:restoredTop sz="80938" autoAdjust="0"/>
  </p:normalViewPr>
  <p:slideViewPr>
    <p:cSldViewPr snapToObjects="1">
      <p:cViewPr>
        <p:scale>
          <a:sx n="56" d="100"/>
          <a:sy n="56" d="100"/>
        </p:scale>
        <p:origin x="-144" y="-498"/>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F98DDD01-8B78-744A-B1DE-1F479A4849A7}" type="datetimeFigureOut">
              <a:rPr lang="fr-FR" altLang="fr-FR"/>
              <a:pPr/>
              <a:t>11/07/2017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E5350324-3BFE-3141-A175-651B4A83FAC5}" type="slidenum">
              <a:rPr lang="fr-FR" altLang="fr-FR"/>
              <a:pPr/>
              <a:t>‹N°›</a:t>
            </a:fld>
            <a:endParaRPr lang="fr-FR" altLang="fr-FR"/>
          </a:p>
        </p:txBody>
      </p:sp>
    </p:spTree>
    <p:extLst>
      <p:ext uri="{BB962C8B-B14F-4D97-AF65-F5344CB8AC3E}">
        <p14:creationId xmlns:p14="http://schemas.microsoft.com/office/powerpoint/2010/main" val="7844039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ABFD1C93-A9D9-0E4C-AC9C-F4441482E6BD}" type="datetimeFigureOut">
              <a:rPr lang="fr-FR" altLang="fr-FR"/>
              <a:pPr/>
              <a:t>11/07/2017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CC003701-3D7C-6742-A687-BADEF21C85AD}" type="slidenum">
              <a:rPr lang="fr-FR" altLang="fr-FR"/>
              <a:pPr/>
              <a:t>‹N°›</a:t>
            </a:fld>
            <a:endParaRPr lang="fr-FR" altLang="fr-FR"/>
          </a:p>
        </p:txBody>
      </p:sp>
    </p:spTree>
    <p:extLst>
      <p:ext uri="{BB962C8B-B14F-4D97-AF65-F5344CB8AC3E}">
        <p14:creationId xmlns:p14="http://schemas.microsoft.com/office/powerpoint/2010/main" val="126819537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ar"/>
          </a:p>
        </p:txBody>
      </p:sp>
      <p:sp>
        <p:nvSpPr>
          <p:cNvPr id="4" name="Espace réservé du numéro de diapositive 3"/>
          <p:cNvSpPr>
            <a:spLocks noGrp="1"/>
          </p:cNvSpPr>
          <p:nvPr>
            <p:ph type="sldNum" sz="quarter" idx="10"/>
          </p:nvPr>
        </p:nvSpPr>
        <p:spPr/>
        <p:txBody>
          <a:bodyPr/>
          <a:lstStyle/>
          <a:p>
            <a:pPr algn="r" rtl="1"/>
            <a:fld id="{CC003701-3D7C-6742-A687-BADEF21C85AD}" type="slidenum">
              <a:rPr/>
              <a:pPr/>
              <a:t>2</a:t>
            </a:fld>
            <a:endParaRPr lang="ar" altLang="fr-FR"/>
          </a:p>
        </p:txBody>
      </p:sp>
    </p:spTree>
    <p:extLst>
      <p:ext uri="{BB962C8B-B14F-4D97-AF65-F5344CB8AC3E}">
        <p14:creationId xmlns:p14="http://schemas.microsoft.com/office/powerpoint/2010/main" val="65080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r" defTabSz="457200" rtl="1" eaLnBrk="0" fontAlgn="base" latinLnBrk="0" hangingPunct="0">
              <a:lnSpc>
                <a:spcPct val="100000"/>
              </a:lnSpc>
              <a:spcBef>
                <a:spcPct val="30000"/>
              </a:spcBef>
              <a:spcAft>
                <a:spcPct val="0"/>
              </a:spcAft>
              <a:buClrTx/>
              <a:buSzTx/>
              <a:buFontTx/>
              <a:buNone/>
              <a:tabLst/>
              <a:defRPr/>
            </a:pPr>
            <a:r>
              <a:rPr lang="ar" sz="1200" b="0" i="0" u="none" kern="1200" baseline="0">
                <a:solidFill>
                  <a:schemeClr val="tx1"/>
                </a:solidFill>
                <a:effectLst/>
                <a:latin typeface="+mn-lt"/>
                <a:ea typeface="+mn-ea"/>
                <a:cs typeface="+mn-cs"/>
              </a:rPr>
              <a:t>يتمثل المفتاح في الامتثال الصارم لقواعد وإجراءات السلامة والتحليل والإبلاغ المنهجي عن الحوادث وشبه الحوادث، ومراعاة العامل البشري.</a:t>
            </a:r>
          </a:p>
          <a:p>
            <a:endParaRPr lang="ar" altLang="fr-FR" dirty="0"/>
          </a:p>
        </p:txBody>
      </p:sp>
      <p:sp>
        <p:nvSpPr>
          <p:cNvPr id="3481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fld id="{3B782CCB-46CE-B245-BACF-BD2C39BE7BF0}" type="slidenum">
              <a:rPr>
                <a:latin typeface="Calibri" charset="0"/>
              </a:rPr>
              <a:pPr/>
              <a:t>10</a:t>
            </a:fld>
            <a:endParaRPr lang="ar" altLang="fr-FR">
              <a:latin typeface="Calibri" charset="0"/>
            </a:endParaRPr>
          </a:p>
        </p:txBody>
      </p:sp>
    </p:spTree>
    <p:extLst>
      <p:ext uri="{BB962C8B-B14F-4D97-AF65-F5344CB8AC3E}">
        <p14:creationId xmlns:p14="http://schemas.microsoft.com/office/powerpoint/2010/main" val="74608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val="1955723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3" name="Espace réservé du numéro de diapositive 3"/>
          <p:cNvSpPr>
            <a:spLocks noGrp="1"/>
          </p:cNvSpPr>
          <p:nvPr>
            <p:ph type="sldNum" sz="quarter" idx="11"/>
          </p:nvPr>
        </p:nvSpPr>
        <p:spPr/>
        <p:txBody>
          <a:bodyPr/>
          <a:lstStyle>
            <a:lvl1pPr>
              <a:defRPr/>
            </a:lvl1pPr>
          </a:lstStyle>
          <a:p>
            <a:fld id="{56CCAECF-EDF4-DC49-B040-0DC65DEAB804}" type="slidenum">
              <a:rPr lang="fr-FR" altLang="fr-FR"/>
              <a:pPr/>
              <a:t>‹N°›</a:t>
            </a:fld>
            <a:endParaRPr lang="fr-FR" altLang="fr-FR"/>
          </a:p>
        </p:txBody>
      </p:sp>
    </p:spTree>
    <p:extLst>
      <p:ext uri="{BB962C8B-B14F-4D97-AF65-F5344CB8AC3E}">
        <p14:creationId xmlns:p14="http://schemas.microsoft.com/office/powerpoint/2010/main" val="145640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5" name="Espace réservé du numéro de diapositive 3"/>
          <p:cNvSpPr>
            <a:spLocks noGrp="1"/>
          </p:cNvSpPr>
          <p:nvPr>
            <p:ph type="sldNum" sz="quarter" idx="14"/>
          </p:nvPr>
        </p:nvSpPr>
        <p:spPr/>
        <p:txBody>
          <a:bodyPr/>
          <a:lstStyle>
            <a:lvl1pPr>
              <a:defRPr/>
            </a:lvl1pPr>
          </a:lstStyle>
          <a:p>
            <a:fld id="{F2FFE72C-964F-A24B-B782-4294F0954719}" type="slidenum">
              <a:rPr lang="fr-FR" altLang="fr-FR"/>
              <a:pPr/>
              <a:t>‹N°›</a:t>
            </a:fld>
            <a:endParaRPr lang="fr-FR" altLang="fr-FR"/>
          </a:p>
        </p:txBody>
      </p:sp>
    </p:spTree>
    <p:extLst>
      <p:ext uri="{BB962C8B-B14F-4D97-AF65-F5344CB8AC3E}">
        <p14:creationId xmlns:p14="http://schemas.microsoft.com/office/powerpoint/2010/main" val="45925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5" name="Espace réservé du numéro de diapositive 5"/>
          <p:cNvSpPr>
            <a:spLocks noGrp="1"/>
          </p:cNvSpPr>
          <p:nvPr>
            <p:ph type="sldNum" sz="quarter" idx="11"/>
          </p:nvPr>
        </p:nvSpPr>
        <p:spPr/>
        <p:txBody>
          <a:bodyPr/>
          <a:lstStyle>
            <a:lvl1pPr>
              <a:defRPr/>
            </a:lvl1pPr>
          </a:lstStyle>
          <a:p>
            <a:fld id="{5CE1A518-EBC4-A04B-9EB3-7BBC84931313}" type="slidenum">
              <a:rPr lang="fr-FR" altLang="fr-FR"/>
              <a:pPr/>
              <a:t>‹N°›</a:t>
            </a:fld>
            <a:endParaRPr lang="fr-FR" altLang="fr-FR"/>
          </a:p>
        </p:txBody>
      </p:sp>
    </p:spTree>
    <p:extLst>
      <p:ext uri="{BB962C8B-B14F-4D97-AF65-F5344CB8AC3E}">
        <p14:creationId xmlns:p14="http://schemas.microsoft.com/office/powerpoint/2010/main" val="65835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6" name="Espace réservé du numéro de diapositive 6"/>
          <p:cNvSpPr>
            <a:spLocks noGrp="1"/>
          </p:cNvSpPr>
          <p:nvPr>
            <p:ph type="sldNum" sz="quarter" idx="11"/>
          </p:nvPr>
        </p:nvSpPr>
        <p:spPr/>
        <p:txBody>
          <a:bodyPr/>
          <a:lstStyle>
            <a:lvl1pPr>
              <a:defRPr/>
            </a:lvl1pPr>
          </a:lstStyle>
          <a:p>
            <a:fld id="{E644DDCA-70E4-E44F-991F-DA2146CBB1AA}" type="slidenum">
              <a:rPr lang="fr-FR" altLang="fr-FR"/>
              <a:pPr/>
              <a:t>‹N°›</a:t>
            </a:fld>
            <a:endParaRPr lang="fr-FR" altLang="fr-FR"/>
          </a:p>
        </p:txBody>
      </p:sp>
    </p:spTree>
    <p:extLst>
      <p:ext uri="{BB962C8B-B14F-4D97-AF65-F5344CB8AC3E}">
        <p14:creationId xmlns:p14="http://schemas.microsoft.com/office/powerpoint/2010/main" val="115794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6653E720-EE59-0C40-AE43-20CAC94B35C8}" type="slidenum">
              <a:rPr lang="fr-FR" altLang="fr-FR"/>
              <a:pPr/>
              <a:t>‹N°›</a:t>
            </a:fld>
            <a:endParaRPr lang="fr-FR" altLang="fr-FR"/>
          </a:p>
        </p:txBody>
      </p:sp>
    </p:spTree>
    <p:extLst>
      <p:ext uri="{BB962C8B-B14F-4D97-AF65-F5344CB8AC3E}">
        <p14:creationId xmlns:p14="http://schemas.microsoft.com/office/powerpoint/2010/main" val="110312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0367FD7E-9A5D-0747-9106-1AC8CA6DE727}" type="slidenum">
              <a:rPr lang="fr-FR" altLang="fr-FR"/>
              <a:pPr/>
              <a:t>‹N°›</a:t>
            </a:fld>
            <a:endParaRPr lang="fr-FR" altLang="fr-FR"/>
          </a:p>
        </p:txBody>
      </p:sp>
    </p:spTree>
    <p:extLst>
      <p:ext uri="{BB962C8B-B14F-4D97-AF65-F5344CB8AC3E}">
        <p14:creationId xmlns:p14="http://schemas.microsoft.com/office/powerpoint/2010/main" val="100422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5DB19CF7-0640-D14D-9F3C-37659EAE54C5}" type="slidenum">
              <a:rPr lang="fr-FR" altLang="fr-FR"/>
              <a:pPr/>
              <a:t>‹N°›</a:t>
            </a:fld>
            <a:endParaRPr lang="fr-FR" altLang="fr-FR"/>
          </a:p>
        </p:txBody>
      </p:sp>
    </p:spTree>
    <p:extLst>
      <p:ext uri="{BB962C8B-B14F-4D97-AF65-F5344CB8AC3E}">
        <p14:creationId xmlns:p14="http://schemas.microsoft.com/office/powerpoint/2010/main" val="899643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6" name="Espace réservé du numéro de diapositive 5"/>
          <p:cNvSpPr>
            <a:spLocks noGrp="1"/>
          </p:cNvSpPr>
          <p:nvPr>
            <p:ph type="sldNum" sz="quarter" idx="16"/>
          </p:nvPr>
        </p:nvSpPr>
        <p:spPr/>
        <p:txBody>
          <a:bodyPr/>
          <a:lstStyle>
            <a:lvl1pPr>
              <a:defRPr/>
            </a:lvl1pPr>
          </a:lstStyle>
          <a:p>
            <a:fld id="{C855D433-2184-7847-B37D-027501AB6841}" type="slidenum">
              <a:rPr lang="fr-FR" altLang="fr-FR"/>
              <a:pPr/>
              <a:t>‹N°›</a:t>
            </a:fld>
            <a:endParaRPr lang="fr-FR" altLang="fr-FR"/>
          </a:p>
        </p:txBody>
      </p:sp>
    </p:spTree>
    <p:extLst>
      <p:ext uri="{BB962C8B-B14F-4D97-AF65-F5344CB8AC3E}">
        <p14:creationId xmlns:p14="http://schemas.microsoft.com/office/powerpoint/2010/main" val="201593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4" name="Espace réservé du numéro de diapositive 5"/>
          <p:cNvSpPr>
            <a:spLocks noGrp="1"/>
          </p:cNvSpPr>
          <p:nvPr>
            <p:ph type="sldNum" sz="quarter" idx="11"/>
          </p:nvPr>
        </p:nvSpPr>
        <p:spPr/>
        <p:txBody>
          <a:bodyPr/>
          <a:lstStyle>
            <a:lvl1pPr>
              <a:defRPr/>
            </a:lvl1pPr>
          </a:lstStyle>
          <a:p>
            <a:fld id="{718238A5-EA66-7948-A22E-721BD29FE652}" type="slidenum">
              <a:rPr lang="fr-FR" altLang="fr-FR"/>
              <a:pPr/>
              <a:t>‹N°›</a:t>
            </a:fld>
            <a:endParaRPr lang="fr-FR" altLang="fr-FR"/>
          </a:p>
        </p:txBody>
      </p:sp>
    </p:spTree>
    <p:extLst>
      <p:ext uri="{BB962C8B-B14F-4D97-AF65-F5344CB8AC3E}">
        <p14:creationId xmlns:p14="http://schemas.microsoft.com/office/powerpoint/2010/main" val="94816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wrap="square" lIns="0" tIns="45720" rIns="91440" bIns="45720" numCol="1" anchor="ctr" anchorCtr="0" compatLnSpc="1">
            <a:prstTxWarp prst="textNoShape">
              <a:avLst/>
            </a:prstTxWarp>
          </a:bodyPr>
          <a:lstStyle>
            <a:lvl1pPr eaLnBrk="1" hangingPunct="1">
              <a:defRPr sz="900">
                <a:solidFill>
                  <a:srgbClr val="000000"/>
                </a:solidFill>
                <a:ea typeface="Helvetica" charset="0"/>
                <a:cs typeface="Helvetica" charset="0"/>
              </a:defRPr>
            </a:lvl1pPr>
          </a:lstStyle>
          <a:p>
            <a:r>
              <a:rPr lang="fr-FR" altLang="fr-FR" smtClean="0"/>
              <a:t>Kit intégration H3SE - TCG 2.3 – Sécurité : Morts / Accidents – V1</a:t>
            </a:r>
            <a:endParaRPr lang="fr-FR" altLang="fr-F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009461A3-0FDC-5B40-A522-CEB75E55250A}"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eaLnBrk="1" hangingPunct="1"/>
            <a:endParaRPr lang="ar" altLang="fr-FR"/>
          </a:p>
        </p:txBody>
      </p:sp>
      <p:sp>
        <p:nvSpPr>
          <p:cNvPr id="3" name="Titre 2"/>
          <p:cNvSpPr>
            <a:spLocks noGrp="1"/>
          </p:cNvSpPr>
          <p:nvPr>
            <p:ph type="title"/>
          </p:nvPr>
        </p:nvSpPr>
        <p:spPr>
          <a:xfrm>
            <a:off x="1187450" y="2106613"/>
            <a:ext cx="7277100" cy="1487487"/>
          </a:xfrm>
        </p:spPr>
        <p:txBody>
          <a:bodyPr/>
          <a:lstStyle/>
          <a:p>
            <a:pPr algn="r" rtl="1" eaLnBrk="1" fontAlgn="auto" hangingPunct="1">
              <a:spcAft>
                <a:spcPts val="0"/>
              </a:spcAft>
              <a:defRPr/>
            </a:pPr>
            <a:r>
              <a:rPr lang="ar" b="1" i="0" u="none" baseline="0">
                <a:ea typeface="+mj-ea"/>
              </a:rPr>
              <a:t>السلامة: الوفيات / الحوادث</a:t>
            </a:r>
            <a:endParaRPr lang="ar"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pPr algn="r" rtl="1" eaLnBrk="1" hangingPunct="1"/>
            <a:r>
              <a:rPr lang="ar" b="0" i="0" u="none" baseline="0" dirty="0">
                <a:cs typeface="Arial" charset="0"/>
              </a:rPr>
              <a:t>مجموعة دمج الصحة والسلامة والأمن والمجتمع والبيئة </a:t>
            </a:r>
            <a:r>
              <a:rPr lang="ar" b="0" i="0" u="none" baseline="0" dirty="0" smtClean="0">
                <a:cs typeface="Arial" charset="0"/>
              </a:rPr>
              <a:t>(</a:t>
            </a:r>
            <a:r>
              <a:rPr lang="fr-FR" altLang="fr-FR" dirty="0">
                <a:cs typeface="Arial" pitchFamily="34" charset="0"/>
              </a:rPr>
              <a:t>H3SE</a:t>
            </a:r>
            <a:r>
              <a:rPr lang="ar" b="0" i="0" u="none" baseline="0" dirty="0" smtClean="0">
                <a:cs typeface="Arial" charset="0"/>
              </a:rPr>
              <a:t>)</a:t>
            </a:r>
            <a:endParaRPr lang="ar" b="0" i="0" u="none" baseline="0" dirty="0">
              <a:cs typeface="Arial" charset="0"/>
            </a:endParaRPr>
          </a:p>
          <a:p>
            <a:pPr algn="r" rtl="1" eaLnBrk="1" hangingPunct="1"/>
            <a:r>
              <a:rPr lang="ar" b="0" i="0" u="none" baseline="0" dirty="0">
                <a:cs typeface="Arial" charset="0"/>
              </a:rPr>
              <a:t>وحدة المناهج الدراسية الأساسية العامة 2.3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defRPr/>
            </a:pPr>
            <a:r>
              <a:rPr lang="ar" b="1" i="0" u="none" baseline="0"/>
              <a:t>الوقاية من الحوادث المميتة:</a:t>
            </a:r>
            <a:endParaRPr lang="ar" dirty="0"/>
          </a:p>
        </p:txBody>
      </p:sp>
      <p:sp>
        <p:nvSpPr>
          <p:cNvPr id="23554" name="Espace réservé du texte 2"/>
          <p:cNvSpPr>
            <a:spLocks noGrp="1"/>
          </p:cNvSpPr>
          <p:nvPr>
            <p:ph type="body" sz="quarter" idx="12"/>
          </p:nvPr>
        </p:nvSpPr>
        <p:spPr>
          <a:xfrm>
            <a:off x="395288" y="1427163"/>
            <a:ext cx="4114800" cy="4465637"/>
          </a:xfrm>
        </p:spPr>
        <p:txBody>
          <a:bodyPr/>
          <a:lstStyle/>
          <a:p>
            <a:pPr algn="r" rtl="1"/>
            <a:r>
              <a:rPr lang="ar" b="1" i="0" u="none" baseline="0">
                <a:cs typeface="Arial" charset="0"/>
              </a:rPr>
              <a:t>الامتثال للقواعد والإجراءات</a:t>
            </a:r>
          </a:p>
          <a:p>
            <a:pPr lvl="1" algn="r" rtl="1"/>
            <a:r>
              <a:rPr lang="ar" b="0" i="0" u="none" baseline="0">
                <a:cs typeface="Arial" charset="0"/>
              </a:rPr>
              <a:t>يجب أن تكون هذه الإجراءات والقواعد موجودة، ومعروفة ويتم تطبيقها مع أكبر قدر من الصرامة.</a:t>
            </a:r>
            <a:endParaRPr lang="ar" altLang="fr-FR" dirty="0">
              <a:cs typeface="Arial" charset="0"/>
            </a:endParaRPr>
          </a:p>
          <a:p>
            <a:pPr lvl="1" algn="r" rtl="1"/>
            <a:endParaRPr lang="ar" altLang="fr-FR" dirty="0">
              <a:cs typeface="Arial" charset="0"/>
            </a:endParaRPr>
          </a:p>
          <a:p>
            <a:pPr lvl="1" algn="r" rtl="1"/>
            <a:r>
              <a:rPr lang="ar" b="0" i="0" u="none" baseline="0">
                <a:cs typeface="Arial" charset="0"/>
              </a:rPr>
              <a:t>إجراء المراجعات الميدانية المنتظمة للتحقق من تطبيقها والامتثال لها ووضع الخطر الحقيقي في الاعتبار (الحالات الخطرة).</a:t>
            </a:r>
            <a:endParaRPr lang="ar" altLang="fr-FR" dirty="0">
              <a:cs typeface="Arial" charset="0"/>
            </a:endParaRPr>
          </a:p>
        </p:txBody>
      </p:sp>
      <p:sp>
        <p:nvSpPr>
          <p:cNvPr id="23555"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A5470F1C-F306-F84A-9733-C80ED7517C45}" type="slidenum">
              <a:rPr>
                <a:solidFill>
                  <a:srgbClr val="898989"/>
                </a:solidFill>
                <a:ea typeface="Helvetica" charset="0"/>
                <a:cs typeface="Helvetica" charset="0"/>
              </a:rPr>
              <a:pPr/>
              <a:t>10</a:t>
            </a:fld>
            <a:endParaRPr lang="ar" altLang="fr-FR">
              <a:solidFill>
                <a:srgbClr val="898989"/>
              </a:solidFill>
              <a:ea typeface="Helvetica" charset="0"/>
              <a:cs typeface="Helvetica" charset="0"/>
            </a:endParaRPr>
          </a:p>
        </p:txBody>
      </p:sp>
      <p:sp>
        <p:nvSpPr>
          <p:cNvPr id="23557" name="Espace réservé du texte 2"/>
          <p:cNvSpPr txBox="1">
            <a:spLocks/>
          </p:cNvSpPr>
          <p:nvPr/>
        </p:nvSpPr>
        <p:spPr bwMode="auto">
          <a:xfrm>
            <a:off x="4859338" y="1408113"/>
            <a:ext cx="41148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285750" indent="-285750">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r" rtl="1"/>
            <a:r>
              <a:rPr lang="ar" b="1" i="0" u="none" baseline="0"/>
              <a:t>سلوكه الخاص كإنسان والاهتمام بالآخرين:</a:t>
            </a:r>
            <a:endParaRPr lang="ar" altLang="fr-FR" b="1" dirty="0"/>
          </a:p>
          <a:p>
            <a:pPr lvl="1" algn="r" rtl="1"/>
            <a:r>
              <a:rPr lang="ar" b="0" i="0" u="none" baseline="0"/>
              <a:t>تناول أنشطتها الخاصة.</a:t>
            </a:r>
            <a:endParaRPr lang="ar" altLang="fr-FR" dirty="0"/>
          </a:p>
          <a:p>
            <a:pPr lvl="1" algn="r" rtl="1"/>
            <a:r>
              <a:rPr lang="ar" b="0" i="0" u="none" baseline="0"/>
              <a:t>تحليل المخاطر.</a:t>
            </a:r>
            <a:endParaRPr lang="ar" altLang="fr-FR" dirty="0"/>
          </a:p>
          <a:p>
            <a:pPr lvl="1" algn="r" rtl="1"/>
            <a:r>
              <a:rPr lang="ar" b="0" i="0" u="none" baseline="0"/>
              <a:t>جزل العطاء على حياة الآخرين.</a:t>
            </a:r>
            <a:endParaRPr lang="ar" altLang="fr-FR" dirty="0"/>
          </a:p>
          <a:p>
            <a:pPr lvl="1" algn="r" rtl="1"/>
            <a:r>
              <a:rPr lang="ar" b="0" i="0" u="none" baseline="0"/>
              <a:t>إقامة علاقة قوية مع المتعاقدين.</a:t>
            </a:r>
            <a:endParaRPr lang="ar" altLang="fr-FR" dirty="0"/>
          </a:p>
        </p:txBody>
      </p:sp>
      <p:sp>
        <p:nvSpPr>
          <p:cNvPr id="3" name="ZoneTexte 2"/>
          <p:cNvSpPr txBox="1"/>
          <p:nvPr/>
        </p:nvSpPr>
        <p:spPr>
          <a:xfrm>
            <a:off x="1425648" y="5413515"/>
            <a:ext cx="6518131" cy="707886"/>
          </a:xfrm>
          <a:prstGeom prst="rect">
            <a:avLst/>
          </a:prstGeom>
          <a:noFill/>
        </p:spPr>
        <p:txBody>
          <a:bodyPr wrap="none" rtlCol="0">
            <a:spAutoFit/>
          </a:bodyPr>
          <a:lstStyle/>
          <a:p>
            <a:pPr algn="ctr" rtl="1"/>
            <a:r>
              <a:rPr lang="ar" b="0" i="0" u="none" baseline="0"/>
              <a:t>في حالة عدم وجود خطر (صفر)،  </a:t>
            </a:r>
            <a:endParaRPr lang="ar" altLang="fr-FR" smtClean="0"/>
          </a:p>
          <a:p>
            <a:pPr algn="ctr" rtl="1"/>
            <a:r>
              <a:rPr lang="ar" sz="2200" b="1" i="0" u="none" baseline="0">
                <a:solidFill>
                  <a:srgbClr val="A90025"/>
                </a:solidFill>
                <a:latin typeface="+mj-lt"/>
                <a:cs typeface="Arial"/>
              </a:rPr>
              <a:t>يمكن تفادي كل الحوادث المميتة.</a:t>
            </a:r>
            <a:r>
              <a:rPr lang="ar" b="0" i="0" u="none" baseline="0"/>
              <a:t> </a:t>
            </a:r>
            <a:endParaRPr lang="ar" altLang="fr-FR" dirty="0"/>
          </a:p>
        </p:txBody>
      </p:sp>
      <p:sp>
        <p:nvSpPr>
          <p:cNvPr id="8"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2.3 - السلامة: الوفيات / الحوادث - الإصدار الثاني</a:t>
            </a:r>
            <a:endParaRPr lang="ar" alt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r" rtl="1" eaLnBrk="1" fontAlgn="auto" hangingPunct="1">
              <a:spcAft>
                <a:spcPts val="0"/>
              </a:spcAft>
              <a:defRPr/>
            </a:pPr>
            <a:r>
              <a:rPr lang="ar" b="1" i="0" u="none" baseline="0">
                <a:solidFill>
                  <a:schemeClr val="accent3">
                    <a:lumMod val="75000"/>
                  </a:schemeClr>
                </a:solidFill>
                <a:ea typeface="+mj-ea"/>
              </a:rPr>
              <a:t>أهداف الوحدة</a:t>
            </a:r>
            <a:endParaRPr lang="ar" dirty="0">
              <a:solidFill>
                <a:schemeClr val="accent3">
                  <a:lumMod val="75000"/>
                </a:schemeClr>
              </a:solidFill>
              <a:ea typeface="+mj-ea"/>
            </a:endParaRPr>
          </a:p>
        </p:txBody>
      </p:sp>
      <p:sp>
        <p:nvSpPr>
          <p:cNvPr id="15362" name="Espace réservé du numéro de diapositive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908DB0B5-C960-A34D-A557-92F8846D05C9}" type="slidenum">
              <a:rPr>
                <a:solidFill>
                  <a:srgbClr val="898989"/>
                </a:solidFill>
                <a:ea typeface="Helvetica" charset="0"/>
                <a:cs typeface="Helvetica" charset="0"/>
              </a:rPr>
              <a:pPr/>
              <a:t>2</a:t>
            </a:fld>
            <a:endParaRPr lang="ar" altLang="fr-FR">
              <a:solidFill>
                <a:srgbClr val="898989"/>
              </a:solidFill>
              <a:ea typeface="Helvetica" charset="0"/>
              <a:cs typeface="Helvetica" charset="0"/>
            </a:endParaRPr>
          </a:p>
        </p:txBody>
      </p:sp>
      <p:sp>
        <p:nvSpPr>
          <p:cNvPr id="15364" name="Espace réservé du contenu 4"/>
          <p:cNvSpPr>
            <a:spLocks noGrp="1"/>
          </p:cNvSpPr>
          <p:nvPr>
            <p:ph type="body" sz="quarter" idx="12"/>
          </p:nvPr>
        </p:nvSpPr>
        <p:spPr>
          <a:xfrm>
            <a:off x="457200" y="1773238"/>
            <a:ext cx="8218488" cy="2374900"/>
          </a:xfrm>
        </p:spPr>
        <p:txBody>
          <a:bodyPr/>
          <a:lstStyle/>
          <a:p>
            <a:pPr marL="0" indent="0" algn="r" rtl="1">
              <a:buFont typeface="Lucida Grande" charset="0"/>
              <a:buNone/>
              <a:defRPr/>
            </a:pPr>
            <a:r>
              <a:rPr lang="ar" b="0" i="0" u="none" baseline="0">
                <a:cs typeface="Arial" charset="0"/>
              </a:rPr>
              <a:t>بعد الانتهاء من هذه الوحدة، سوف يكون بإمكانك:</a:t>
            </a:r>
            <a:endParaRPr lang="ar" altLang="fr-FR" dirty="0">
              <a:cs typeface="Arial" charset="0"/>
            </a:endParaRPr>
          </a:p>
          <a:p>
            <a:pPr algn="r" rtl="1">
              <a:defRPr/>
            </a:pPr>
            <a:r>
              <a:rPr lang="ar" b="0" i="0" u="none" baseline="0"/>
              <a:t>فهم أن حالات الوفاة ليست قدرية، وأن المعيار الأساسي يتمثل في تفادي وقوع أية حالات وفاة داخل المجموعة، وأنه من غير المأمول بالنسبة لكل فرد أن يمسه شيء جراء كل ما يقع من قريب أو من بعيد بشأن نشاط مجموعة توتال "Total".</a:t>
            </a:r>
          </a:p>
          <a:p>
            <a:pPr algn="r" rtl="1">
              <a:defRPr/>
            </a:pPr>
            <a:r>
              <a:rPr lang="ar" b="0" i="0" u="none" baseline="0"/>
              <a:t>فهم مفاهيم أدوات TRIR، وHIPO، وحوادث الوفاة وعلاقاتهم.</a:t>
            </a:r>
          </a:p>
        </p:txBody>
      </p:sp>
      <p:sp>
        <p:nvSpPr>
          <p:cNvPr id="2"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b="0" i="0" u="none" baseline="0" dirty="0"/>
              <a:t>مجموعة دمج الصحة والسلامة والأمن والمجتمع والبيئة </a:t>
            </a:r>
            <a:r>
              <a:rPr lang="ar" b="0" i="0" u="none" baseline="0" dirty="0" smtClean="0"/>
              <a:t>(</a:t>
            </a:r>
            <a:r>
              <a:rPr lang="fr-FR" altLang="fr-FR" dirty="0">
                <a:cs typeface="Arial" pitchFamily="34" charset="0"/>
              </a:rPr>
              <a:t>H3SE</a:t>
            </a:r>
            <a:r>
              <a:rPr lang="ar" b="0" i="0" u="none" baseline="0" dirty="0" smtClean="0"/>
              <a:t>) </a:t>
            </a:r>
            <a:r>
              <a:rPr lang="ar" b="0" i="0" u="none" baseline="0" dirty="0"/>
              <a:t>- المناهج الدراسية الأساسية العامة 2.3 - السلامة: الوفيات / الحوادث - الإصدار الثاني</a:t>
            </a:r>
            <a:endParaRPr lang="ar" alt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defRPr/>
            </a:pPr>
            <a:r>
              <a:rPr lang="ar" b="1" i="0" u="none" baseline="0"/>
              <a:t>هدف المجموعة</a:t>
            </a:r>
            <a:endParaRPr lang="ar" dirty="0"/>
          </a:p>
        </p:txBody>
      </p:sp>
      <p:sp>
        <p:nvSpPr>
          <p:cNvPr id="16386"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EF501019-1ADE-AA41-835A-A90A80C74161}" type="slidenum">
              <a:rPr>
                <a:solidFill>
                  <a:srgbClr val="898989"/>
                </a:solidFill>
                <a:ea typeface="Helvetica" charset="0"/>
                <a:cs typeface="Helvetica" charset="0"/>
              </a:rPr>
              <a:pPr/>
              <a:t>3</a:t>
            </a:fld>
            <a:endParaRPr lang="ar" altLang="fr-FR">
              <a:solidFill>
                <a:srgbClr val="898989"/>
              </a:solidFill>
              <a:ea typeface="Helvetica" charset="0"/>
              <a:cs typeface="Helvetica" charset="0"/>
            </a:endParaRPr>
          </a:p>
        </p:txBody>
      </p:sp>
      <p:sp>
        <p:nvSpPr>
          <p:cNvPr id="7" name="Espace réservé du contenu 4"/>
          <p:cNvSpPr>
            <a:spLocks noGrp="1"/>
          </p:cNvSpPr>
          <p:nvPr>
            <p:ph type="body" sz="quarter" idx="12"/>
          </p:nvPr>
        </p:nvSpPr>
        <p:spPr>
          <a:xfrm>
            <a:off x="457200" y="1196975"/>
            <a:ext cx="8002588" cy="4464050"/>
          </a:xfrm>
        </p:spPr>
        <p:txBody>
          <a:bodyPr/>
          <a:lstStyle/>
          <a:p>
            <a:pPr marL="0" indent="0" algn="ctr" rtl="1">
              <a:buFont typeface="Lucida Grande" charset="0"/>
              <a:buNone/>
            </a:pPr>
            <a:r>
              <a:rPr lang="ar" sz="25000" b="1" i="0" u="none" baseline="0">
                <a:solidFill>
                  <a:srgbClr val="A90025"/>
                </a:solidFill>
                <a:cs typeface="Arial" charset="0"/>
              </a:rPr>
              <a:t>صفر</a:t>
            </a:r>
            <a:r>
              <a:rPr lang="ar" sz="9600" b="0" i="0" u="none" baseline="0">
                <a:cs typeface="Arial" charset="0"/>
              </a:rPr>
              <a:t> </a:t>
            </a:r>
            <a:r>
              <a:rPr lang="ar" b="0" i="0" u="none" baseline="0">
                <a:cs typeface="Arial" charset="0"/>
              </a:rPr>
              <a:t>حالة وفاة</a:t>
            </a:r>
          </a:p>
        </p:txBody>
      </p:sp>
      <p:sp>
        <p:nvSpPr>
          <p:cNvPr id="9"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2.3 - السلامة: الوفيات / الحوادث - الإصدار الثاني</a:t>
            </a:r>
            <a:endParaRPr lang="ar" alt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wrap="square" numCol="1" anchorCtr="0" compatLnSpc="1">
            <a:prstTxWarp prst="textNoShape">
              <a:avLst/>
            </a:prstTxWarp>
          </a:bodyPr>
          <a:lstStyle/>
          <a:p>
            <a:pPr algn="r" rtl="1"/>
            <a:r>
              <a:rPr lang="ar" b="1" i="0" u="none" baseline="0">
                <a:cs typeface="Arial" charset="0"/>
              </a:rPr>
              <a:t>الهدف صفر حالة وفاة</a:t>
            </a:r>
          </a:p>
        </p:txBody>
      </p:sp>
      <p:sp>
        <p:nvSpPr>
          <p:cNvPr id="17410"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CD49A192-E27F-C646-9F9D-A8F477C6A70A}" type="slidenum">
              <a:rPr>
                <a:solidFill>
                  <a:srgbClr val="898989"/>
                </a:solidFill>
                <a:ea typeface="Helvetica" charset="0"/>
                <a:cs typeface="Helvetica" charset="0"/>
              </a:rPr>
              <a:pPr/>
              <a:t>4</a:t>
            </a:fld>
            <a:endParaRPr lang="ar" altLang="fr-FR">
              <a:solidFill>
                <a:srgbClr val="898989"/>
              </a:solidFill>
              <a:ea typeface="Helvetica" charset="0"/>
              <a:cs typeface="Helvetica" charset="0"/>
            </a:endParaRPr>
          </a:p>
        </p:txBody>
      </p:sp>
      <p:pic>
        <p:nvPicPr>
          <p:cNvPr id="17411" name="Image 5" descr="../../../../../../Desktop/Capture%20d’écran%202016-07-22%20à%2013.5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484313"/>
            <a:ext cx="619125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2.3 - السلامة: الوفيات / الحوادث - الإصدار الثاني</a:t>
            </a:r>
            <a:endParaRPr lang="ar" alt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wrap="square" numCol="1" anchorCtr="0" compatLnSpc="1">
            <a:prstTxWarp prst="textNoShape">
              <a:avLst/>
            </a:prstTxWarp>
          </a:bodyPr>
          <a:lstStyle/>
          <a:p>
            <a:pPr algn="r" rtl="1"/>
            <a:r>
              <a:rPr lang="ar" b="1" i="0" u="none" baseline="0">
                <a:cs typeface="Arial" charset="0"/>
              </a:rPr>
              <a:t>فيلم: شهادة مدير فقد أحد الموظفين</a:t>
            </a:r>
            <a:endParaRPr lang="ar" altLang="fr-FR" dirty="0">
              <a:cs typeface="Arial" charset="0"/>
            </a:endParaRPr>
          </a:p>
        </p:txBody>
      </p:sp>
      <p:sp>
        <p:nvSpPr>
          <p:cNvPr id="18434"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14813867-5849-0A4B-8F43-7C628F57C43D}" type="slidenum">
              <a:rPr>
                <a:solidFill>
                  <a:srgbClr val="898989"/>
                </a:solidFill>
                <a:ea typeface="Helvetica" charset="0"/>
                <a:cs typeface="Helvetica" charset="0"/>
              </a:rPr>
              <a:pPr/>
              <a:t>5</a:t>
            </a:fld>
            <a:endParaRPr lang="ar" altLang="fr-FR">
              <a:solidFill>
                <a:srgbClr val="898989"/>
              </a:solidFill>
              <a:ea typeface="Helvetica" charset="0"/>
              <a:cs typeface="Helvetica"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412776"/>
            <a:ext cx="7218565" cy="4091466"/>
          </a:xfrm>
          <a:prstGeom prst="rect">
            <a:avLst/>
          </a:prstGeom>
        </p:spPr>
      </p:pic>
      <p:sp>
        <p:nvSpPr>
          <p:cNvPr id="7"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2.3 - السلامة: الوفيات / الحوادث - الإصدار الثاني</a:t>
            </a:r>
            <a:endParaRPr lang="ar" alt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wrap="square" numCol="1" anchorCtr="0" compatLnSpc="1">
            <a:prstTxWarp prst="textNoShape">
              <a:avLst/>
            </a:prstTxWarp>
          </a:bodyPr>
          <a:lstStyle/>
          <a:p>
            <a:pPr algn="r" rtl="1" eaLnBrk="1" hangingPunct="1"/>
            <a:r>
              <a:rPr lang="ar" b="1" i="0" u="none" baseline="0">
                <a:cs typeface="Arial" charset="0"/>
              </a:rPr>
              <a:t>الهدف صفر حالة وفاة</a:t>
            </a:r>
          </a:p>
        </p:txBody>
      </p:sp>
      <p:sp>
        <p:nvSpPr>
          <p:cNvPr id="19458" name="Espace réservé du numéro de diapositive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6A100F90-2455-0248-9C2B-B1FCD2625900}" type="slidenum">
              <a:rPr>
                <a:solidFill>
                  <a:srgbClr val="898989"/>
                </a:solidFill>
                <a:ea typeface="Helvetica" charset="0"/>
                <a:cs typeface="Helvetica" charset="0"/>
              </a:rPr>
              <a:pPr/>
              <a:t>6</a:t>
            </a:fld>
            <a:endParaRPr lang="ar" altLang="fr-FR">
              <a:solidFill>
                <a:srgbClr val="898989"/>
              </a:solidFill>
              <a:ea typeface="Helvetica" charset="0"/>
              <a:cs typeface="Helvetica" charset="0"/>
            </a:endParaRPr>
          </a:p>
        </p:txBody>
      </p:sp>
      <p:pic>
        <p:nvPicPr>
          <p:cNvPr id="19460"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7363" y="1588"/>
            <a:ext cx="48466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3"/>
          <a:stretch>
            <a:fillRect/>
          </a:stretch>
        </p:blipFill>
        <p:spPr>
          <a:xfrm>
            <a:off x="522288" y="1711325"/>
            <a:ext cx="6756400" cy="584200"/>
          </a:xfrm>
          <a:prstGeom prst="rect">
            <a:avLst/>
          </a:prstGeom>
          <a:ln>
            <a:solidFill>
              <a:schemeClr val="tx1"/>
            </a:solidFill>
          </a:ln>
          <a:effectLst>
            <a:outerShdw blurRad="50800" dist="76200" dir="2700000" algn="tl" rotWithShape="0">
              <a:prstClr val="black">
                <a:alpha val="40000"/>
              </a:prstClr>
            </a:outerShdw>
          </a:effectLst>
        </p:spPr>
      </p:pic>
      <p:sp>
        <p:nvSpPr>
          <p:cNvPr id="7"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2.3 - السلامة: الوفيات / الحوادث - الإصدار الثاني</a:t>
            </a:r>
            <a:endParaRPr lang="ar" alt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wrap="square" numCol="1" anchorCtr="0" compatLnSpc="1">
            <a:prstTxWarp prst="textNoShape">
              <a:avLst/>
            </a:prstTxWarp>
          </a:bodyPr>
          <a:lstStyle/>
          <a:p>
            <a:pPr algn="r" rtl="1"/>
            <a:r>
              <a:rPr lang="ar" b="1" i="0" u="none" baseline="0">
                <a:cs typeface="Arial" charset="0"/>
              </a:rPr>
              <a:t>الهدف صفر حالة وفاة</a:t>
            </a:r>
          </a:p>
        </p:txBody>
      </p:sp>
      <p:sp>
        <p:nvSpPr>
          <p:cNvPr id="20482" name="Espace réservé du texte 2"/>
          <p:cNvSpPr>
            <a:spLocks noGrp="1"/>
          </p:cNvSpPr>
          <p:nvPr>
            <p:ph type="body" sz="quarter" idx="12"/>
          </p:nvPr>
        </p:nvSpPr>
        <p:spPr>
          <a:xfrm>
            <a:off x="250825" y="3097213"/>
            <a:ext cx="3756025" cy="2305050"/>
          </a:xfrm>
        </p:spPr>
        <p:txBody>
          <a:bodyPr/>
          <a:lstStyle/>
          <a:p>
            <a:pPr algn="r" rtl="1"/>
            <a:r>
              <a:rPr lang="ar" b="0" i="0" u="none" baseline="0">
                <a:cs typeface="Arial" charset="0"/>
              </a:rPr>
              <a:t>النية واضحة: صفر حالة وفاة داخل المجموعة.</a:t>
            </a:r>
          </a:p>
          <a:p>
            <a:endParaRPr lang="ar" altLang="fr-FR">
              <a:cs typeface="Arial" charset="0"/>
            </a:endParaRPr>
          </a:p>
          <a:p>
            <a:pPr algn="r" rtl="1"/>
            <a:r>
              <a:rPr lang="ar" b="0" i="0" u="none" baseline="0">
                <a:cs typeface="Arial" charset="0"/>
              </a:rPr>
              <a:t>لا يجوز لأي شخص أن يفقد حياته من خلال العمل في توتال "Total"، أو لصالح توتال Total (المتعاقدون) </a:t>
            </a:r>
          </a:p>
        </p:txBody>
      </p:sp>
      <p:sp>
        <p:nvSpPr>
          <p:cNvPr id="20483"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F035B3DC-36A6-CB4B-A35C-B1C38F4ED416}" type="slidenum">
              <a:rPr>
                <a:solidFill>
                  <a:srgbClr val="898989"/>
                </a:solidFill>
                <a:ea typeface="Helvetica" charset="0"/>
                <a:cs typeface="Helvetica" charset="0"/>
              </a:rPr>
              <a:pPr/>
              <a:t>7</a:t>
            </a:fld>
            <a:endParaRPr lang="ar" altLang="fr-FR">
              <a:solidFill>
                <a:srgbClr val="898989"/>
              </a:solidFill>
              <a:ea typeface="Helvetica" charset="0"/>
              <a:cs typeface="Helvetica" charset="0"/>
            </a:endParaRPr>
          </a:p>
        </p:txBody>
      </p:sp>
      <p:pic>
        <p:nvPicPr>
          <p:cNvPr id="20485"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7363" y="1588"/>
            <a:ext cx="48466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3"/>
          <a:stretch>
            <a:fillRect/>
          </a:stretch>
        </p:blipFill>
        <p:spPr>
          <a:xfrm>
            <a:off x="522288" y="1711325"/>
            <a:ext cx="6756400" cy="584200"/>
          </a:xfrm>
          <a:prstGeom prst="rect">
            <a:avLst/>
          </a:prstGeom>
          <a:ln>
            <a:solidFill>
              <a:schemeClr val="tx1"/>
            </a:solidFill>
          </a:ln>
          <a:effectLst>
            <a:outerShdw blurRad="50800" dist="76200" dir="2700000" algn="tl" rotWithShape="0">
              <a:prstClr val="black">
                <a:alpha val="40000"/>
              </a:prstClr>
            </a:outerShdw>
          </a:effectLst>
        </p:spPr>
      </p:pic>
      <p:sp>
        <p:nvSpPr>
          <p:cNvPr id="9"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2.3 - السلامة: الوفيات / الحوادث - الإصدار الثاني</a:t>
            </a:r>
            <a:endParaRPr lang="ar" alt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defRPr/>
            </a:pPr>
            <a:r>
              <a:rPr lang="ar" b="1" i="0" u="none" baseline="0"/>
              <a:t>وبالنسبة لك؟</a:t>
            </a:r>
            <a:endParaRPr lang="ar" dirty="0"/>
          </a:p>
        </p:txBody>
      </p:sp>
      <p:sp>
        <p:nvSpPr>
          <p:cNvPr id="21506" name="Espace réservé du texte 2"/>
          <p:cNvSpPr>
            <a:spLocks noGrp="1"/>
          </p:cNvSpPr>
          <p:nvPr>
            <p:ph type="body" sz="quarter" idx="12"/>
          </p:nvPr>
        </p:nvSpPr>
        <p:spPr>
          <a:xfrm>
            <a:off x="457200" y="1125538"/>
            <a:ext cx="8218488" cy="5040312"/>
          </a:xfrm>
        </p:spPr>
        <p:txBody>
          <a:bodyPr/>
          <a:lstStyle/>
          <a:p>
            <a:pPr algn="just" rtl="1"/>
            <a:r>
              <a:rPr lang="ar" b="0" i="0" u="none" baseline="0">
                <a:cs typeface="Arial" charset="0"/>
              </a:rPr>
              <a:t>في حياتك اليومية الخاصة (وليست المهنية)، كيف يمكنك حماية نفسك من الحوادث؟</a:t>
            </a:r>
          </a:p>
          <a:p>
            <a:pPr algn="just" rtl="1"/>
            <a:endParaRPr lang="ar" altLang="fr-FR" dirty="0" smtClean="0">
              <a:cs typeface="Arial" charset="0"/>
            </a:endParaRPr>
          </a:p>
          <a:p>
            <a:pPr algn="just" rtl="1"/>
            <a:r>
              <a:rPr lang="ar" b="0" i="0" u="none" baseline="0">
                <a:cs typeface="Arial" charset="0"/>
              </a:rPr>
              <a:t>هل يمكنك أن تصف لنا موقفًا كنت فيه على وشك الموت (أو مع عواقب وخيمة جدًا)؟</a:t>
            </a:r>
          </a:p>
          <a:p>
            <a:pPr algn="just" rtl="1"/>
            <a:endParaRPr lang="ar" altLang="fr-FR" dirty="0" smtClean="0">
              <a:cs typeface="Arial" charset="0"/>
            </a:endParaRPr>
          </a:p>
          <a:p>
            <a:pPr algn="just" rtl="1"/>
            <a:r>
              <a:rPr lang="ar" b="0" i="0" u="none" baseline="0">
                <a:cs typeface="Arial" charset="0"/>
              </a:rPr>
              <a:t>ما الذي تقوم به في المنزل حتى تتفادى وقوع مثل هذا النوع من الحوادث؟</a:t>
            </a:r>
          </a:p>
          <a:p>
            <a:pPr algn="just" rtl="1"/>
            <a:endParaRPr lang="ar" altLang="fr-FR" dirty="0" smtClean="0">
              <a:cs typeface="Arial" charset="0"/>
            </a:endParaRPr>
          </a:p>
          <a:p>
            <a:pPr algn="just" rtl="1"/>
            <a:r>
              <a:rPr lang="ar" b="0" i="0" u="none" baseline="0">
                <a:cs typeface="Arial" charset="0"/>
              </a:rPr>
              <a:t>كيف ستقوم بتطبيق ذلك في إطار مهمتك في توتال "Total"؟ </a:t>
            </a:r>
            <a:endParaRPr lang="ar" altLang="fr-FR" dirty="0">
              <a:cs typeface="Arial" charset="0"/>
            </a:endParaRPr>
          </a:p>
        </p:txBody>
      </p:sp>
      <p:sp>
        <p:nvSpPr>
          <p:cNvPr id="21507"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3793DF98-BBB9-9243-9542-8FAB46502B28}" type="slidenum">
              <a:rPr>
                <a:solidFill>
                  <a:srgbClr val="898989"/>
                </a:solidFill>
                <a:ea typeface="Helvetica" charset="0"/>
                <a:cs typeface="Helvetica" charset="0"/>
              </a:rPr>
              <a:pPr/>
              <a:t>8</a:t>
            </a:fld>
            <a:endParaRPr lang="ar" altLang="fr-FR">
              <a:solidFill>
                <a:srgbClr val="898989"/>
              </a:solidFill>
              <a:ea typeface="Helvetica" charset="0"/>
              <a:cs typeface="Helvetica" charset="0"/>
            </a:endParaRPr>
          </a:p>
        </p:txBody>
      </p:sp>
      <p:sp>
        <p:nvSpPr>
          <p:cNvPr id="6"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2.3 - السلامة: الوفيات / الحوادث - الإصدار الثاني</a:t>
            </a:r>
            <a:endParaRPr lang="ar" alt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defRPr/>
            </a:pPr>
            <a:r>
              <a:rPr lang="ar" b="1" i="0" u="none" baseline="0"/>
              <a:t>أداة TRIR</a:t>
            </a:r>
            <a:r>
              <a:rPr lang="ar" b="1" i="0" u="none" baseline="0">
                <a:solidFill>
                  <a:srgbClr val="BD2B0B"/>
                </a:solidFill>
              </a:rPr>
              <a:t> </a:t>
            </a:r>
            <a:r>
              <a:rPr lang="ar" b="1" i="0" u="none" baseline="0"/>
              <a:t>في مقابل</a:t>
            </a:r>
            <a:r>
              <a:rPr lang="ar" b="1" i="0" u="none" baseline="0">
                <a:solidFill>
                  <a:srgbClr val="BD2B0B"/>
                </a:solidFill>
              </a:rPr>
              <a:t> </a:t>
            </a:r>
            <a:r>
              <a:rPr lang="ar" b="1" i="0" u="none" baseline="0"/>
              <a:t>حالات الوفاة</a:t>
            </a:r>
          </a:p>
        </p:txBody>
      </p:sp>
      <p:sp>
        <p:nvSpPr>
          <p:cNvPr id="22530"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8EACF56F-6D1F-C64B-BB59-8914A31190EB}" type="slidenum">
              <a:rPr>
                <a:solidFill>
                  <a:srgbClr val="898989"/>
                </a:solidFill>
                <a:ea typeface="Helvetica" charset="0"/>
                <a:cs typeface="Helvetica" charset="0"/>
              </a:rPr>
              <a:pPr/>
              <a:t>9</a:t>
            </a:fld>
            <a:endParaRPr lang="ar" altLang="fr-FR">
              <a:solidFill>
                <a:srgbClr val="898989"/>
              </a:solidFill>
              <a:ea typeface="Helvetica" charset="0"/>
              <a:cs typeface="Helvetica" charset="0"/>
            </a:endParaRPr>
          </a:p>
        </p:txBody>
      </p:sp>
      <p:pic>
        <p:nvPicPr>
          <p:cNvPr id="22531" name="Image 5" descr="../../../../../../Desktop/Capture%20d’écran%202016-07-28%20à%2015.06.3"/>
          <p:cNvPicPr>
            <a:picLocks noChangeAspect="1" noChangeArrowheads="1"/>
          </p:cNvPicPr>
          <p:nvPr/>
        </p:nvPicPr>
        <p:blipFill>
          <a:blip r:embed="rId2">
            <a:extLst>
              <a:ext uri="{28A0092B-C50C-407E-A947-70E740481C1C}">
                <a14:useLocalDpi xmlns:a14="http://schemas.microsoft.com/office/drawing/2010/main" val="0"/>
              </a:ext>
            </a:extLst>
          </a:blip>
          <a:srcRect l="2757" r="1628"/>
          <a:stretch>
            <a:fillRect/>
          </a:stretch>
        </p:blipFill>
        <p:spPr bwMode="auto">
          <a:xfrm>
            <a:off x="641350" y="1549400"/>
            <a:ext cx="7850188"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2.3 - السلامة: الوفيات / الحوادث - الإصدار الثاني</a:t>
            </a:r>
            <a:endParaRPr lang="ar" altLang="fr-FR" dirty="0"/>
          </a:p>
        </p:txBody>
      </p:sp>
    </p:spTree>
  </p:cSld>
  <p:clrMapOvr>
    <a:masterClrMapping/>
  </p:clrMapOvr>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656</TotalTime>
  <Words>552</Words>
  <Application>Microsoft Office PowerPoint</Application>
  <PresentationFormat>Affichage à l'écran (4:3)</PresentationFormat>
  <Paragraphs>58</Paragraphs>
  <Slides>10</Slides>
  <Notes>2</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fr_total_modele_rouge_fonce</vt:lpstr>
      <vt:lpstr>السلامة: الوفيات / الحوادث</vt:lpstr>
      <vt:lpstr>أهداف الوحدة</vt:lpstr>
      <vt:lpstr>هدف المجموعة</vt:lpstr>
      <vt:lpstr>الهدف صفر حالة وفاة</vt:lpstr>
      <vt:lpstr>فيلم: شهادة مدير فقد أحد الموظفين</vt:lpstr>
      <vt:lpstr>الهدف صفر حالة وفاة</vt:lpstr>
      <vt:lpstr>الهدف صفر حالة وفاة</vt:lpstr>
      <vt:lpstr>وبالنسبة لك؟</vt:lpstr>
      <vt:lpstr>أداة TRIR في مقابل حالات الوفاة</vt:lpstr>
      <vt:lpstr>الوقاية من الحوادث المميتة:</vt:lpstr>
    </vt:vector>
  </TitlesOfParts>
  <Company>TOTAL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Denise Bedouret</cp:lastModifiedBy>
  <cp:revision>77</cp:revision>
  <dcterms:created xsi:type="dcterms:W3CDTF">2015-09-07T13:13:13Z</dcterms:created>
  <dcterms:modified xsi:type="dcterms:W3CDTF">2017-07-11T20:27:58Z</dcterms:modified>
</cp:coreProperties>
</file>