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12"/>
  </p:notesMasterIdLst>
  <p:handoutMasterIdLst>
    <p:handoutMasterId r:id="rId13"/>
  </p:handoutMasterIdLst>
  <p:sldIdLst>
    <p:sldId id="256" r:id="rId2"/>
    <p:sldId id="258" r:id="rId3"/>
    <p:sldId id="260" r:id="rId4"/>
    <p:sldId id="259" r:id="rId5"/>
    <p:sldId id="261" r:id="rId6"/>
    <p:sldId id="262" r:id="rId7"/>
    <p:sldId id="264" r:id="rId8"/>
    <p:sldId id="265" r:id="rId9"/>
    <p:sldId id="266" r:id="rId10"/>
    <p:sldId id="267" r:id="rId11"/>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xmlns="">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2B0B"/>
    <a:srgbClr val="3876AF"/>
    <a:srgbClr val="133C75"/>
    <a:srgbClr val="7ABFC0"/>
    <a:srgbClr val="CAEBEA"/>
    <a:srgbClr val="55DD61"/>
    <a:srgbClr val="3AAFC3"/>
    <a:srgbClr val="FFAA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autoAdjust="0"/>
    <p:restoredTop sz="80938" autoAdjust="0"/>
  </p:normalViewPr>
  <p:slideViewPr>
    <p:cSldViewPr snapToObjects="1">
      <p:cViewPr varScale="1">
        <p:scale>
          <a:sx n="95" d="100"/>
          <a:sy n="95" d="100"/>
        </p:scale>
        <p:origin x="-90" y="-240"/>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F98DDD01-8B78-744A-B1DE-1F479A4849A7}" type="datetimeFigureOut">
              <a:rPr lang="fr-FR" altLang="fr-FR"/>
              <a:pPr/>
              <a:t>22/03/2017</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E5350324-3BFE-3141-A175-651B4A83FAC5}" type="slidenum">
              <a:rPr lang="fr-FR" altLang="fr-FR"/>
              <a:pPr/>
              <a:t>‹N°›</a:t>
            </a:fld>
            <a:endParaRPr lang="fr-FR" altLang="fr-FR"/>
          </a:p>
        </p:txBody>
      </p:sp>
    </p:spTree>
    <p:extLst>
      <p:ext uri="{BB962C8B-B14F-4D97-AF65-F5344CB8AC3E}">
        <p14:creationId xmlns:p14="http://schemas.microsoft.com/office/powerpoint/2010/main" xmlns="" val="7844039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ABFD1C93-A9D9-0E4C-AC9C-F4441482E6BD}" type="datetimeFigureOut">
              <a:rPr lang="fr-FR" altLang="fr-FR"/>
              <a:pPr/>
              <a:t>22/03/2017</a:t>
            </a:fld>
            <a:endParaRPr lang="fr-FR"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CC003701-3D7C-6742-A687-BADEF21C85AD}" type="slidenum">
              <a:rPr lang="fr-FR" altLang="fr-FR"/>
              <a:pPr/>
              <a:t>‹N°›</a:t>
            </a:fld>
            <a:endParaRPr lang="fr-FR" altLang="fr-FR"/>
          </a:p>
        </p:txBody>
      </p:sp>
    </p:spTree>
    <p:extLst>
      <p:ext uri="{BB962C8B-B14F-4D97-AF65-F5344CB8AC3E}">
        <p14:creationId xmlns:p14="http://schemas.microsoft.com/office/powerpoint/2010/main" xmlns="" val="126819537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zh-CN"/>
          </a:p>
        </p:txBody>
      </p:sp>
      <p:sp>
        <p:nvSpPr>
          <p:cNvPr id="4" name="Espace réservé du numéro de diapositive 3"/>
          <p:cNvSpPr>
            <a:spLocks noGrp="1"/>
          </p:cNvSpPr>
          <p:nvPr>
            <p:ph type="sldNum" sz="quarter" idx="10"/>
          </p:nvPr>
        </p:nvSpPr>
        <p:spPr/>
        <p:txBody>
          <a:bodyPr/>
          <a:lstStyle/>
          <a:p>
            <a:pPr algn="l" rtl="0"/>
            <a:r>
              <a:rPr b="0" i="0" u="none" baseline="0" lang="zh-CN"/>
              <a:t/>
            </a:r>
            <a:fld id="{CC003701-3D7C-6742-A687-BADEF21C85AD}" type="slidenum">
              <a:rPr/>
              <a:pPr/>
              <a:t>2</a:t>
            </a:fld>
            <a:endParaRPr lang="zh-CN" altLang="fr-FR"/>
          </a:p>
        </p:txBody>
      </p:sp>
    </p:spTree>
    <p:extLst>
      <p:ext uri="{BB962C8B-B14F-4D97-AF65-F5344CB8AC3E}">
        <p14:creationId xmlns:p14="http://schemas.microsoft.com/office/powerpoint/2010/main" xmlns="" val="65080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8"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indent="0" algn="l" defTabSz="457200" eaLnBrk="0" fontAlgn="base" latinLnBrk="0" hangingPunct="0" rtl="0">
              <a:lnSpc>
                <a:spcPct val="100000"/>
              </a:lnSpc>
              <a:spcBef>
                <a:spcPct val="30000"/>
              </a:spcBef>
              <a:spcAft>
                <a:spcPct val="0"/>
              </a:spcAft>
              <a:buClrTx/>
              <a:buSzTx/>
              <a:buFontTx/>
              <a:buNone/>
              <a:tabLst/>
              <a:defRPr/>
            </a:pPr>
            <a:r>
              <a:rPr sz="1200" kern="1200" b="0" i="0" u="none" baseline="0" lang="zh-CN">
                <a:solidFill>
                  <a:schemeClr val="tx1"/>
                </a:solidFill>
                <a:effectLst/>
                <a:latin typeface="+mn-lt"/>
                <a:ea typeface="+mn-ea"/>
                <a:cs typeface="+mn-cs"/>
              </a:rPr>
              <a:t>关键是严格遵守安全规则和程序，对事故行进系统分析和汇报，同时需考虑人的因素。</a:t>
            </a:r>
          </a:p>
          <a:p>
            <a:endParaRPr lang="zh-CN" altLang="fr-FR" dirty="0"/>
          </a:p>
        </p:txBody>
      </p:sp>
      <p:sp>
        <p:nvSpPr>
          <p:cNvPr id="34819"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b="0" i="0" u="none" baseline="0" lang="zh-CN"/>
              <a:t/>
            </a:r>
            <a:fld id="{3B782CCB-46CE-B245-BACF-BD2C39BE7BF0}" type="slidenum">
              <a:rPr>
                <a:latin typeface="Calibri" charset="0"/>
              </a:rPr>
              <a:pPr/>
              <a:t>10</a:t>
            </a:fld>
            <a:endParaRPr lang="zh-CN" altLang="fr-FR">
              <a:latin typeface="Calibri" charset="0"/>
            </a:endParaRPr>
          </a:p>
        </p:txBody>
      </p:sp>
    </p:spTree>
    <p:extLst>
      <p:ext uri="{BB962C8B-B14F-4D97-AF65-F5344CB8AC3E}">
        <p14:creationId xmlns:p14="http://schemas.microsoft.com/office/powerpoint/2010/main" xmlns="" val="74608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Rectangle 3"/>
          <p:cNvSpPr/>
          <p:nvPr userDrawn="1"/>
        </p:nvSpPr>
        <p:spPr>
          <a:xfrm>
            <a:off x="-3175" y="0"/>
            <a:ext cx="914717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6" name="Rectangle 5"/>
          <p:cNvSpPr/>
          <p:nvPr userDrawn="1"/>
        </p:nvSpPr>
        <p:spPr>
          <a:xfrm>
            <a:off x="0" y="6750050"/>
            <a:ext cx="9144000" cy="10795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pic>
        <p:nvPicPr>
          <p:cNvPr id="7" name="Image 13" descr="TOTAL_bandeau_01_haut_RGB.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374650"/>
            <a:ext cx="5978525" cy="8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re 4"/>
          <p:cNvSpPr>
            <a:spLocks noGrp="1"/>
          </p:cNvSpPr>
          <p:nvPr>
            <p:ph type="title"/>
          </p:nvPr>
        </p:nvSpPr>
        <p:spPr>
          <a:xfrm>
            <a:off x="1188000" y="2106000"/>
            <a:ext cx="7276629" cy="1487487"/>
          </a:xfrm>
        </p:spPr>
        <p:txBody>
          <a:bodyPr lIns="0" rIns="0" anchor="b"/>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smtClean="0"/>
              <a:t>Cliquez pour modifier les styles du texte du masque</a:t>
            </a:r>
          </a:p>
        </p:txBody>
      </p:sp>
    </p:spTree>
    <p:extLst>
      <p:ext uri="{BB962C8B-B14F-4D97-AF65-F5344CB8AC3E}">
        <p14:creationId xmlns:p14="http://schemas.microsoft.com/office/powerpoint/2010/main" xmlns="" val="1955723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p:txBody>
          <a:bodyPr/>
          <a:lstStyle>
            <a:lvl1pPr>
              <a:defRPr>
                <a:solidFill>
                  <a:schemeClr val="tx1"/>
                </a:solidFill>
              </a:defRPr>
            </a:lvl1pPr>
          </a:lstStyle>
          <a:p>
            <a:r>
              <a:rPr lang="fr-FR" altLang="fr-FR" smtClean="0"/>
              <a:t>Kit intégration H3SE - TCG 2.3 – Sécurité : Morts / Accidents – V1</a:t>
            </a:r>
            <a:endParaRPr lang="fr-FR" altLang="fr-FR"/>
          </a:p>
        </p:txBody>
      </p:sp>
      <p:sp>
        <p:nvSpPr>
          <p:cNvPr id="3" name="Espace réservé du numéro de diapositive 3"/>
          <p:cNvSpPr>
            <a:spLocks noGrp="1"/>
          </p:cNvSpPr>
          <p:nvPr>
            <p:ph type="sldNum" sz="quarter" idx="11"/>
          </p:nvPr>
        </p:nvSpPr>
        <p:spPr/>
        <p:txBody>
          <a:bodyPr/>
          <a:lstStyle>
            <a:lvl1pPr>
              <a:defRPr/>
            </a:lvl1pPr>
          </a:lstStyle>
          <a:p>
            <a:fld id="{56CCAECF-EDF4-DC49-B040-0DC65DEAB804}" type="slidenum">
              <a:rPr lang="fr-FR" altLang="fr-FR"/>
              <a:pPr/>
              <a:t>‹N°›</a:t>
            </a:fld>
            <a:endParaRPr lang="fr-FR" altLang="fr-FR"/>
          </a:p>
        </p:txBody>
      </p:sp>
    </p:spTree>
    <p:extLst>
      <p:ext uri="{BB962C8B-B14F-4D97-AF65-F5344CB8AC3E}">
        <p14:creationId xmlns:p14="http://schemas.microsoft.com/office/powerpoint/2010/main" xmlns="" val="1456409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pied de page 2"/>
          <p:cNvSpPr>
            <a:spLocks noGrp="1"/>
          </p:cNvSpPr>
          <p:nvPr>
            <p:ph type="ftr" sz="quarter" idx="13"/>
          </p:nvPr>
        </p:nvSpPr>
        <p:spPr/>
        <p:txBody>
          <a:bodyPr/>
          <a:lstStyle>
            <a:lvl1pPr>
              <a:defRPr>
                <a:solidFill>
                  <a:schemeClr val="tx1"/>
                </a:solidFill>
              </a:defRPr>
            </a:lvl1pPr>
          </a:lstStyle>
          <a:p>
            <a:r>
              <a:rPr lang="fr-FR" altLang="fr-FR" smtClean="0"/>
              <a:t>Kit intégration H3SE - TCG 2.3 – Sécurité : Morts / Accidents – V1</a:t>
            </a:r>
            <a:endParaRPr lang="fr-FR" altLang="fr-FR"/>
          </a:p>
        </p:txBody>
      </p:sp>
      <p:sp>
        <p:nvSpPr>
          <p:cNvPr id="5" name="Espace réservé du numéro de diapositive 3"/>
          <p:cNvSpPr>
            <a:spLocks noGrp="1"/>
          </p:cNvSpPr>
          <p:nvPr>
            <p:ph type="sldNum" sz="quarter" idx="14"/>
          </p:nvPr>
        </p:nvSpPr>
        <p:spPr/>
        <p:txBody>
          <a:bodyPr/>
          <a:lstStyle>
            <a:lvl1pPr>
              <a:defRPr/>
            </a:lvl1pPr>
          </a:lstStyle>
          <a:p>
            <a:fld id="{F2FFE72C-964F-A24B-B782-4294F0954719}" type="slidenum">
              <a:rPr lang="fr-FR" altLang="fr-FR"/>
              <a:pPr/>
              <a:t>‹N°›</a:t>
            </a:fld>
            <a:endParaRPr lang="fr-FR" altLang="fr-FR"/>
          </a:p>
        </p:txBody>
      </p:sp>
    </p:spTree>
    <p:extLst>
      <p:ext uri="{BB962C8B-B14F-4D97-AF65-F5344CB8AC3E}">
        <p14:creationId xmlns:p14="http://schemas.microsoft.com/office/powerpoint/2010/main" xmlns="" val="459255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3" name="Rectangle 2"/>
          <p:cNvSpPr/>
          <p:nvPr userDrawn="1"/>
        </p:nvSpPr>
        <p:spPr>
          <a:xfrm>
            <a:off x="8928100" y="0"/>
            <a:ext cx="2159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sp>
        <p:nvSpPr>
          <p:cNvPr id="2" name="Titre 1"/>
          <p:cNvSpPr>
            <a:spLocks noGrp="1"/>
          </p:cNvSpPr>
          <p:nvPr>
            <p:ph type="title"/>
          </p:nvPr>
        </p:nvSpPr>
        <p:spPr>
          <a:xfrm>
            <a:off x="722313" y="2493952"/>
            <a:ext cx="7772400" cy="1362075"/>
          </a:xfrm>
        </p:spPr>
        <p:txBody>
          <a:bodyPr anchor="ct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4" name="Espace réservé du pied de page 4"/>
          <p:cNvSpPr>
            <a:spLocks noGrp="1"/>
          </p:cNvSpPr>
          <p:nvPr>
            <p:ph type="ftr" sz="quarter" idx="10"/>
          </p:nvPr>
        </p:nvSpPr>
        <p:spPr/>
        <p:txBody>
          <a:bodyPr/>
          <a:lstStyle>
            <a:lvl1pPr>
              <a:defRPr>
                <a:solidFill>
                  <a:schemeClr val="tx1"/>
                </a:solidFill>
              </a:defRPr>
            </a:lvl1pPr>
          </a:lstStyle>
          <a:p>
            <a:r>
              <a:rPr lang="fr-FR" altLang="fr-FR" smtClean="0"/>
              <a:t>Kit intégration H3SE - TCG 2.3 – Sécurité : Morts / Accidents – V1</a:t>
            </a:r>
            <a:endParaRPr lang="fr-FR" altLang="fr-FR"/>
          </a:p>
        </p:txBody>
      </p:sp>
      <p:sp>
        <p:nvSpPr>
          <p:cNvPr id="5" name="Espace réservé du numéro de diapositive 5"/>
          <p:cNvSpPr>
            <a:spLocks noGrp="1"/>
          </p:cNvSpPr>
          <p:nvPr>
            <p:ph type="sldNum" sz="quarter" idx="11"/>
          </p:nvPr>
        </p:nvSpPr>
        <p:spPr/>
        <p:txBody>
          <a:bodyPr/>
          <a:lstStyle>
            <a:lvl1pPr>
              <a:defRPr/>
            </a:lvl1pPr>
          </a:lstStyle>
          <a:p>
            <a:fld id="{5CE1A518-EBC4-A04B-9EB3-7BBC84931313}" type="slidenum">
              <a:rPr lang="fr-FR" altLang="fr-FR"/>
              <a:pPr/>
              <a:t>‹N°›</a:t>
            </a:fld>
            <a:endParaRPr lang="fr-FR" altLang="fr-FR"/>
          </a:p>
        </p:txBody>
      </p:sp>
    </p:spTree>
    <p:extLst>
      <p:ext uri="{BB962C8B-B14F-4D97-AF65-F5344CB8AC3E}">
        <p14:creationId xmlns:p14="http://schemas.microsoft.com/office/powerpoint/2010/main" xmlns="" val="658356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5" name="Espace réservé du pied de page 5"/>
          <p:cNvSpPr>
            <a:spLocks noGrp="1"/>
          </p:cNvSpPr>
          <p:nvPr>
            <p:ph type="ftr" sz="quarter" idx="10"/>
          </p:nvPr>
        </p:nvSpPr>
        <p:spPr/>
        <p:txBody>
          <a:bodyPr/>
          <a:lstStyle>
            <a:lvl1pPr>
              <a:defRPr>
                <a:solidFill>
                  <a:schemeClr val="tx1"/>
                </a:solidFill>
              </a:defRPr>
            </a:lvl1pPr>
          </a:lstStyle>
          <a:p>
            <a:r>
              <a:rPr lang="fr-FR" altLang="fr-FR" smtClean="0"/>
              <a:t>Kit intégration H3SE - TCG 2.3 – Sécurité : Morts / Accidents – V1</a:t>
            </a:r>
            <a:endParaRPr lang="fr-FR" altLang="fr-FR"/>
          </a:p>
        </p:txBody>
      </p:sp>
      <p:sp>
        <p:nvSpPr>
          <p:cNvPr id="6" name="Espace réservé du numéro de diapositive 6"/>
          <p:cNvSpPr>
            <a:spLocks noGrp="1"/>
          </p:cNvSpPr>
          <p:nvPr>
            <p:ph type="sldNum" sz="quarter" idx="11"/>
          </p:nvPr>
        </p:nvSpPr>
        <p:spPr/>
        <p:txBody>
          <a:bodyPr/>
          <a:lstStyle>
            <a:lvl1pPr>
              <a:defRPr/>
            </a:lvl1pPr>
          </a:lstStyle>
          <a:p>
            <a:fld id="{E644DDCA-70E4-E44F-991F-DA2146CBB1AA}" type="slidenum">
              <a:rPr lang="fr-FR" altLang="fr-FR"/>
              <a:pPr/>
              <a:t>‹N°›</a:t>
            </a:fld>
            <a:endParaRPr lang="fr-FR" altLang="fr-FR"/>
          </a:p>
        </p:txBody>
      </p:sp>
    </p:spTree>
    <p:extLst>
      <p:ext uri="{BB962C8B-B14F-4D97-AF65-F5344CB8AC3E}">
        <p14:creationId xmlns:p14="http://schemas.microsoft.com/office/powerpoint/2010/main" xmlns="" val="115794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695600"/>
            <a:ext cx="8218800" cy="42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8"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smtClean="0"/>
              <a:t>Kit intégration H3SE - TCG 2.3 – Sécurité : Morts / Accidents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6653E720-EE59-0C40-AE43-20CAC94B35C8}" type="slidenum">
              <a:rPr lang="fr-FR" altLang="fr-FR"/>
              <a:pPr/>
              <a:t>‹N°›</a:t>
            </a:fld>
            <a:endParaRPr lang="fr-FR" altLang="fr-FR"/>
          </a:p>
        </p:txBody>
      </p:sp>
    </p:spTree>
    <p:extLst>
      <p:ext uri="{BB962C8B-B14F-4D97-AF65-F5344CB8AC3E}">
        <p14:creationId xmlns:p14="http://schemas.microsoft.com/office/powerpoint/2010/main" xmlns="" val="1103125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972000"/>
            <a:ext cx="8218800" cy="2484000"/>
          </a:xfrm>
          <a:prstGeom prst="rect">
            <a:avLst/>
          </a:prstGeom>
        </p:spPr>
        <p:txBody>
          <a:bodyPr/>
          <a:lstStyle>
            <a:lvl1pPr>
              <a:defRPr/>
            </a:lvl1pPr>
          </a:lstStyle>
          <a:p>
            <a:pPr lvl="0"/>
            <a:r>
              <a:rPr lang="fr-FR" smtClean="0"/>
              <a:t>Cliquez pour modifier les styles du texte du masque</a:t>
            </a:r>
          </a:p>
        </p:txBody>
      </p:sp>
      <p:sp>
        <p:nvSpPr>
          <p:cNvPr id="8" name="Espace réservé du contenu 2"/>
          <p:cNvSpPr>
            <a:spLocks noGrp="1"/>
          </p:cNvSpPr>
          <p:nvPr>
            <p:ph idx="13"/>
          </p:nvPr>
        </p:nvSpPr>
        <p:spPr>
          <a:xfrm>
            <a:off x="457200" y="3510000"/>
            <a:ext cx="8218800" cy="24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smtClean="0"/>
              <a:t>Kit intégration H3SE - TCG 2.3 – Sécurité : Morts / Accidents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0367FD7E-9A5D-0747-9106-1AC8CA6DE727}" type="slidenum">
              <a:rPr lang="fr-FR" altLang="fr-FR"/>
              <a:pPr/>
              <a:t>‹N°›</a:t>
            </a:fld>
            <a:endParaRPr lang="fr-FR" altLang="fr-FR"/>
          </a:p>
        </p:txBody>
      </p:sp>
    </p:spTree>
    <p:extLst>
      <p:ext uri="{BB962C8B-B14F-4D97-AF65-F5344CB8AC3E}">
        <p14:creationId xmlns:p14="http://schemas.microsoft.com/office/powerpoint/2010/main" xmlns="" val="100422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767600"/>
            <a:ext cx="8218800" cy="4248000"/>
          </a:xfrm>
          <a:prstGeom prst="rect">
            <a:avLst/>
          </a:prstGeom>
        </p:spPr>
        <p:txBody>
          <a:bodyPr/>
          <a:lstStyle>
            <a:lvl1pPr>
              <a:defRPr/>
            </a:lvl1pPr>
          </a:lstStyle>
          <a:p>
            <a:pPr lvl="0"/>
            <a:r>
              <a:rPr lang="fr-FR" smtClean="0"/>
              <a:t>Cliquez pour modifier les styles du texte du masque</a:t>
            </a:r>
          </a:p>
        </p:txBody>
      </p:sp>
      <p:sp>
        <p:nvSpPr>
          <p:cNvPr id="8"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smtClean="0"/>
              <a:t>Kit intégration H3SE - TCG 2.3 – Sécurité : Morts / Accidents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5DB19CF7-0640-D14D-9F3C-37659EAE54C5}" type="slidenum">
              <a:rPr lang="fr-FR" altLang="fr-FR"/>
              <a:pPr/>
              <a:t>‹N°›</a:t>
            </a:fld>
            <a:endParaRPr lang="fr-FR" altLang="fr-FR"/>
          </a:p>
        </p:txBody>
      </p:sp>
    </p:spTree>
    <p:extLst>
      <p:ext uri="{BB962C8B-B14F-4D97-AF65-F5344CB8AC3E}">
        <p14:creationId xmlns:p14="http://schemas.microsoft.com/office/powerpoint/2010/main" xmlns="" val="899643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125538"/>
            <a:ext cx="8218488" cy="4896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5" name="Espace réservé du pied de page 4"/>
          <p:cNvSpPr>
            <a:spLocks noGrp="1"/>
          </p:cNvSpPr>
          <p:nvPr>
            <p:ph type="ftr" sz="quarter" idx="15"/>
          </p:nvPr>
        </p:nvSpPr>
        <p:spPr/>
        <p:txBody>
          <a:bodyPr/>
          <a:lstStyle>
            <a:lvl1pPr>
              <a:defRPr>
                <a:solidFill>
                  <a:schemeClr val="tx1"/>
                </a:solidFill>
              </a:defRPr>
            </a:lvl1pPr>
          </a:lstStyle>
          <a:p>
            <a:r>
              <a:rPr lang="fr-FR" altLang="fr-FR" smtClean="0"/>
              <a:t>Kit intégration H3SE - TCG 2.3 – Sécurité : Morts / Accidents – V1</a:t>
            </a:r>
            <a:endParaRPr lang="fr-FR" altLang="fr-FR"/>
          </a:p>
        </p:txBody>
      </p:sp>
      <p:sp>
        <p:nvSpPr>
          <p:cNvPr id="6" name="Espace réservé du numéro de diapositive 5"/>
          <p:cNvSpPr>
            <a:spLocks noGrp="1"/>
          </p:cNvSpPr>
          <p:nvPr>
            <p:ph type="sldNum" sz="quarter" idx="16"/>
          </p:nvPr>
        </p:nvSpPr>
        <p:spPr/>
        <p:txBody>
          <a:bodyPr/>
          <a:lstStyle>
            <a:lvl1pPr>
              <a:defRPr/>
            </a:lvl1pPr>
          </a:lstStyle>
          <a:p>
            <a:fld id="{C855D433-2184-7847-B37D-027501AB6841}" type="slidenum">
              <a:rPr lang="fr-FR" altLang="fr-FR"/>
              <a:pPr/>
              <a:t>‹N°›</a:t>
            </a:fld>
            <a:endParaRPr lang="fr-FR" altLang="fr-FR"/>
          </a:p>
        </p:txBody>
      </p:sp>
    </p:spTree>
    <p:extLst>
      <p:ext uri="{BB962C8B-B14F-4D97-AF65-F5344CB8AC3E}">
        <p14:creationId xmlns:p14="http://schemas.microsoft.com/office/powerpoint/2010/main" xmlns="" val="201593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pied de page 4"/>
          <p:cNvSpPr>
            <a:spLocks noGrp="1"/>
          </p:cNvSpPr>
          <p:nvPr>
            <p:ph type="ftr" sz="quarter" idx="10"/>
          </p:nvPr>
        </p:nvSpPr>
        <p:spPr/>
        <p:txBody>
          <a:bodyPr/>
          <a:lstStyle>
            <a:lvl1pPr>
              <a:defRPr>
                <a:solidFill>
                  <a:schemeClr val="tx1"/>
                </a:solidFill>
              </a:defRPr>
            </a:lvl1pPr>
          </a:lstStyle>
          <a:p>
            <a:r>
              <a:rPr lang="fr-FR" altLang="fr-FR" smtClean="0"/>
              <a:t>Kit intégration H3SE - TCG 2.3 – Sécurité : Morts / Accidents – V1</a:t>
            </a:r>
            <a:endParaRPr lang="fr-FR" altLang="fr-FR"/>
          </a:p>
        </p:txBody>
      </p:sp>
      <p:sp>
        <p:nvSpPr>
          <p:cNvPr id="4" name="Espace réservé du numéro de diapositive 5"/>
          <p:cNvSpPr>
            <a:spLocks noGrp="1"/>
          </p:cNvSpPr>
          <p:nvPr>
            <p:ph type="sldNum" sz="quarter" idx="11"/>
          </p:nvPr>
        </p:nvSpPr>
        <p:spPr/>
        <p:txBody>
          <a:bodyPr/>
          <a:lstStyle>
            <a:lvl1pPr>
              <a:defRPr/>
            </a:lvl1pPr>
          </a:lstStyle>
          <a:p>
            <a:fld id="{718238A5-EA66-7948-A22E-721BD29FE652}" type="slidenum">
              <a:rPr lang="fr-FR" altLang="fr-FR"/>
              <a:pPr/>
              <a:t>‹N°›</a:t>
            </a:fld>
            <a:endParaRPr lang="fr-FR" altLang="fr-FR"/>
          </a:p>
        </p:txBody>
      </p:sp>
    </p:spTree>
    <p:extLst>
      <p:ext uri="{BB962C8B-B14F-4D97-AF65-F5344CB8AC3E}">
        <p14:creationId xmlns:p14="http://schemas.microsoft.com/office/powerpoint/2010/main" xmlns="" val="948163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3"/>
            <a:ext cx="5562600" cy="365125"/>
          </a:xfrm>
          <a:prstGeom prst="rect">
            <a:avLst/>
          </a:prstGeom>
        </p:spPr>
        <p:txBody>
          <a:bodyPr vert="horz" wrap="square" lIns="0" tIns="45720" rIns="91440" bIns="45720" numCol="1" anchor="ctr" anchorCtr="0" compatLnSpc="1">
            <a:prstTxWarp prst="textNoShape">
              <a:avLst/>
            </a:prstTxWarp>
          </a:bodyPr>
          <a:lstStyle>
            <a:lvl1pPr eaLnBrk="1" hangingPunct="1">
              <a:defRPr sz="900">
                <a:solidFill>
                  <a:srgbClr val="000000"/>
                </a:solidFill>
                <a:ea typeface="Helvetica" charset="0"/>
                <a:cs typeface="Helvetica" charset="0"/>
              </a:defRPr>
            </a:lvl1pPr>
          </a:lstStyle>
          <a:p>
            <a:r>
              <a:rPr lang="fr-FR" altLang="fr-FR" smtClean="0"/>
              <a:t>Kit intégration H3SE - TCG 2.3 – Sécurité : Morts / Accidents – V1</a:t>
            </a:r>
            <a:endParaRPr lang="fr-FR" altLang="fr-FR"/>
          </a:p>
        </p:txBody>
      </p:sp>
      <p:sp>
        <p:nvSpPr>
          <p:cNvPr id="6" name="Espace réservé du numéro de diapositive 5"/>
          <p:cNvSpPr>
            <a:spLocks noGrp="1"/>
          </p:cNvSpPr>
          <p:nvPr>
            <p:ph type="sldNum" sz="quarter" idx="4"/>
          </p:nvPr>
        </p:nvSpPr>
        <p:spPr>
          <a:xfrm>
            <a:off x="6553200" y="6411913"/>
            <a:ext cx="72548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Helvetica" charset="0"/>
                <a:cs typeface="Helvetica" charset="0"/>
              </a:defRPr>
            </a:lvl1pPr>
          </a:lstStyle>
          <a:p>
            <a:fld id="{009461A3-0FDC-5B40-A522-CEB75E55250A}" type="slidenum">
              <a:rPr lang="fr-FR" altLang="fr-FR"/>
              <a:pPr/>
              <a:t>‹N°›</a:t>
            </a:fld>
            <a:endParaRPr lang="fr-FR" altLang="fr-FR"/>
          </a:p>
        </p:txBody>
      </p:sp>
      <p:sp>
        <p:nvSpPr>
          <p:cNvPr id="7" name="Rectangle 6"/>
          <p:cNvSpPr/>
          <p:nvPr/>
        </p:nvSpPr>
        <p:spPr>
          <a:xfrm>
            <a:off x="9031288" y="0"/>
            <a:ext cx="112712"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cxnSp>
        <p:nvCxnSpPr>
          <p:cNvPr id="9" name="Connecteur droit 8"/>
          <p:cNvCxnSpPr/>
          <p:nvPr/>
        </p:nvCxnSpPr>
        <p:spPr>
          <a:xfrm>
            <a:off x="457200" y="631190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a:cxnSpLocks noChangeShapeType="1"/>
          </p:cNvCxnSpPr>
          <p:nvPr/>
        </p:nvCxnSpPr>
        <p:spPr bwMode="auto">
          <a:xfrm rot="5400000">
            <a:off x="7335044" y="6595269"/>
            <a:ext cx="365125" cy="1587"/>
          </a:xfrm>
          <a:prstGeom prst="line">
            <a:avLst/>
          </a:prstGeom>
          <a:noFill/>
          <a:ln w="6350">
            <a:solidFill>
              <a:schemeClr val="tx1">
                <a:alpha val="70195"/>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032" name="Espace réservé du texte 3"/>
          <p:cNvSpPr>
            <a:spLocks noGrp="1"/>
          </p:cNvSpPr>
          <p:nvPr>
            <p:ph type="body" idx="1"/>
          </p:nvPr>
        </p:nvSpPr>
        <p:spPr bwMode="auto">
          <a:xfrm>
            <a:off x="457200" y="1125538"/>
            <a:ext cx="8218488" cy="500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p:txBody>
      </p:sp>
      <p:pic>
        <p:nvPicPr>
          <p:cNvPr id="1033" name="Image 10" descr="TOTAL_ADM.png"/>
          <p:cNvPicPr>
            <a:picLocks noChangeAspect="1"/>
          </p:cNvPicPr>
          <p:nvPr/>
        </p:nvPicPr>
        <p:blipFill>
          <a:blip r:embed="rId12">
            <a:extLst>
              <a:ext uri="{28A0092B-C50C-407E-A947-70E740481C1C}">
                <a14:useLocalDpi xmlns:a14="http://schemas.microsoft.com/office/drawing/2010/main" xmlns="" val="0"/>
              </a:ext>
            </a:extLst>
          </a:blip>
          <a:srcRect/>
          <a:stretch>
            <a:fillRect/>
          </a:stretch>
        </p:blipFill>
        <p:spPr bwMode="auto">
          <a:xfrm>
            <a:off x="7685088" y="6375400"/>
            <a:ext cx="1008062"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Lst>
  <p:hf hdr="0" dt="0"/>
  <p:txStyles>
    <p:titleStyle>
      <a:lvl1pPr algn="l" defTabSz="457200" rtl="0" eaLnBrk="0" fontAlgn="base" hangingPunct="0">
        <a:spcBef>
          <a:spcPct val="0"/>
        </a:spcBef>
        <a:spcAft>
          <a:spcPct val="0"/>
        </a:spcAft>
        <a:defRPr sz="2200" b="1" kern="1200" cap="all">
          <a:solidFill>
            <a:srgbClr val="A90025"/>
          </a:solidFill>
          <a:latin typeface="+mj-lt"/>
          <a:ea typeface="Arial" charset="0"/>
          <a:cs typeface="Arial"/>
        </a:defRPr>
      </a:lvl1pPr>
      <a:lvl2pPr algn="l" defTabSz="457200" rtl="0" eaLnBrk="0" fontAlgn="base" hangingPunct="0">
        <a:spcBef>
          <a:spcPct val="0"/>
        </a:spcBef>
        <a:spcAft>
          <a:spcPct val="0"/>
        </a:spcAft>
        <a:defRPr sz="2200" b="1">
          <a:solidFill>
            <a:srgbClr val="A90025"/>
          </a:solidFill>
          <a:latin typeface="Arial" charset="0"/>
          <a:ea typeface="Arial" charset="0"/>
          <a:cs typeface="Arial" charset="0"/>
        </a:defRPr>
      </a:lvl2pPr>
      <a:lvl3pPr algn="l" defTabSz="457200" rtl="0" eaLnBrk="0" fontAlgn="base" hangingPunct="0">
        <a:spcBef>
          <a:spcPct val="0"/>
        </a:spcBef>
        <a:spcAft>
          <a:spcPct val="0"/>
        </a:spcAft>
        <a:defRPr sz="2200" b="1">
          <a:solidFill>
            <a:srgbClr val="A90025"/>
          </a:solidFill>
          <a:latin typeface="Arial" charset="0"/>
          <a:ea typeface="Arial" charset="0"/>
          <a:cs typeface="Arial" charset="0"/>
        </a:defRPr>
      </a:lvl3pPr>
      <a:lvl4pPr algn="l" defTabSz="457200" rtl="0" eaLnBrk="0" fontAlgn="base" hangingPunct="0">
        <a:spcBef>
          <a:spcPct val="0"/>
        </a:spcBef>
        <a:spcAft>
          <a:spcPct val="0"/>
        </a:spcAft>
        <a:defRPr sz="2200" b="1">
          <a:solidFill>
            <a:srgbClr val="A90025"/>
          </a:solidFill>
          <a:latin typeface="Arial" charset="0"/>
          <a:ea typeface="Arial" charset="0"/>
          <a:cs typeface="Arial" charset="0"/>
        </a:defRPr>
      </a:lvl4pPr>
      <a:lvl5pPr algn="l" defTabSz="457200" rtl="0" eaLnBrk="0" fontAlgn="base" hangingPunct="0">
        <a:spcBef>
          <a:spcPct val="0"/>
        </a:spcBef>
        <a:spcAft>
          <a:spcPct val="0"/>
        </a:spcAft>
        <a:defRPr sz="2200" b="1">
          <a:solidFill>
            <a:srgbClr val="A90025"/>
          </a:solidFill>
          <a:latin typeface="Arial" charset="0"/>
          <a:ea typeface="Arial" charset="0"/>
          <a:cs typeface="Arial" charset="0"/>
        </a:defRPr>
      </a:lvl5pPr>
      <a:lvl6pPr marL="457200" algn="l" defTabSz="457200" rtl="0" fontAlgn="base">
        <a:spcBef>
          <a:spcPct val="0"/>
        </a:spcBef>
        <a:spcAft>
          <a:spcPct val="0"/>
        </a:spcAft>
        <a:defRPr sz="2200" b="1">
          <a:solidFill>
            <a:srgbClr val="A90025"/>
          </a:solidFill>
          <a:latin typeface="Arial" charset="0"/>
          <a:ea typeface="Arial" charset="0"/>
          <a:cs typeface="Arial" charset="0"/>
        </a:defRPr>
      </a:lvl6pPr>
      <a:lvl7pPr marL="914400" algn="l" defTabSz="457200" rtl="0" fontAlgn="base">
        <a:spcBef>
          <a:spcPct val="0"/>
        </a:spcBef>
        <a:spcAft>
          <a:spcPct val="0"/>
        </a:spcAft>
        <a:defRPr sz="2200" b="1">
          <a:solidFill>
            <a:srgbClr val="A90025"/>
          </a:solidFill>
          <a:latin typeface="Arial" charset="0"/>
          <a:ea typeface="Arial" charset="0"/>
          <a:cs typeface="Arial" charset="0"/>
        </a:defRPr>
      </a:lvl7pPr>
      <a:lvl8pPr marL="1371600" algn="l" defTabSz="457200" rtl="0" fontAlgn="base">
        <a:spcBef>
          <a:spcPct val="0"/>
        </a:spcBef>
        <a:spcAft>
          <a:spcPct val="0"/>
        </a:spcAft>
        <a:defRPr sz="2200" b="1">
          <a:solidFill>
            <a:srgbClr val="A90025"/>
          </a:solidFill>
          <a:latin typeface="Arial" charset="0"/>
          <a:ea typeface="Arial" charset="0"/>
          <a:cs typeface="Arial" charset="0"/>
        </a:defRPr>
      </a:lvl8pPr>
      <a:lvl9pPr marL="1828800" algn="l" defTabSz="457200" rtl="0" fontAlgn="base">
        <a:spcBef>
          <a:spcPct val="0"/>
        </a:spcBef>
        <a:spcAft>
          <a:spcPct val="0"/>
        </a:spcAft>
        <a:defRPr sz="2200" b="1">
          <a:solidFill>
            <a:srgbClr val="A90025"/>
          </a:solidFill>
          <a:latin typeface="Arial" charset="0"/>
          <a:ea typeface="Arial" charset="0"/>
          <a:cs typeface="Arial" charset="0"/>
        </a:defRPr>
      </a:lvl9pPr>
    </p:titleStyle>
    <p:bodyStyle>
      <a:lvl1pPr marL="285750" indent="-285750" algn="l" defTabSz="457200" rtl="0" eaLnBrk="0" fontAlgn="base" hangingPunct="0">
        <a:spcBef>
          <a:spcPts val="300"/>
        </a:spcBef>
        <a:spcAft>
          <a:spcPts val="300"/>
        </a:spcAft>
        <a:buClr>
          <a:srgbClr val="A90025"/>
        </a:buClr>
        <a:buSzPct val="120000"/>
        <a:buFont typeface="Lucida Grande" charset="0"/>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charset="0"/>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charset="0"/>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charset="0"/>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charset="0"/>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gn="l" rtl="0"/>
            <a:endParaRPr lang="zh-CN" altLang="fr-FR"/>
          </a:p>
        </p:txBody>
      </p:sp>
      <p:sp>
        <p:nvSpPr>
          <p:cNvPr id="3" name="Titre 2"/>
          <p:cNvSpPr>
            <a:spLocks noGrp="1"/>
          </p:cNvSpPr>
          <p:nvPr>
            <p:ph type="title"/>
          </p:nvPr>
        </p:nvSpPr>
        <p:spPr>
          <a:xfrm>
            <a:off x="1187450" y="2106613"/>
            <a:ext cx="7277100" cy="1487487"/>
          </a:xfrm>
        </p:spPr>
        <p:txBody>
          <a:bodyPr/>
          <a:lstStyle/>
          <a:p>
            <a:pPr eaLnBrk="1" fontAlgn="auto" hangingPunct="1" algn="l" rtl="0">
              <a:spcAft>
                <a:spcPts val="0"/>
              </a:spcAft>
              <a:defRPr/>
            </a:pPr>
            <a:r>
              <a:rPr b="1" i="0" u="none" baseline="0" lang="zh-CN">
                <a:ea typeface="+mj-ea"/>
              </a:rPr>
              <a:t>安全：</a:t>
            </a:r>
            <a:r>
              <a:rPr b="1" i="0" u="none" baseline="0" lang="zh-CN">
                <a:ea typeface="+mj-ea"/>
              </a:rPr>
              <a:t>死亡/事故</a:t>
            </a:r>
            <a:endParaRPr lang="zh-CN"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pPr eaLnBrk="1" hangingPunct="1" algn="l" rtl="0"/>
            <a:r>
              <a:rPr b="0" i="0" u="none" baseline="0" lang="zh-CN">
                <a:cs typeface="Arial" charset="0"/>
              </a:rPr>
              <a:t>H3SE 入职培训</a:t>
            </a:r>
          </a:p>
          <a:p>
            <a:pPr eaLnBrk="1" hangingPunct="1" algn="l" rtl="0"/>
            <a:r>
              <a:rPr b="0" i="0" u="none" baseline="0" lang="zh-CN">
                <a:cs typeface="Arial" charset="0"/>
              </a:rPr>
              <a:t>TCG 2.3 模块</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b="1" i="0" u="none" baseline="0" lang="zh-CN"/>
              <a:t>死亡事故的预防：</a:t>
            </a:r>
            <a:endParaRPr lang="zh-CN" dirty="0"/>
          </a:p>
        </p:txBody>
      </p:sp>
      <p:sp>
        <p:nvSpPr>
          <p:cNvPr id="23554" name="Espace réservé du texte 2"/>
          <p:cNvSpPr>
            <a:spLocks noGrp="1"/>
          </p:cNvSpPr>
          <p:nvPr>
            <p:ph type="body" sz="quarter" idx="12"/>
          </p:nvPr>
        </p:nvSpPr>
        <p:spPr>
          <a:xfrm>
            <a:off x="395288" y="1427163"/>
            <a:ext cx="4114800" cy="4465637"/>
          </a:xfrm>
        </p:spPr>
        <p:txBody>
          <a:bodyPr/>
          <a:lstStyle/>
          <a:p>
            <a:pPr algn="l" rtl="0"/>
            <a:r>
              <a:rPr b="1" i="0" u="none" baseline="0" lang="zh-CN">
                <a:cs typeface="Arial" charset="0"/>
              </a:rPr>
              <a:t>遵守规则和程序</a:t>
            </a:r>
          </a:p>
          <a:p>
            <a:pPr lvl="1" algn="l" rtl="0"/>
            <a:r>
              <a:rPr b="0" i="0" u="none" baseline="0" lang="zh-CN">
                <a:cs typeface="Arial" charset="0"/>
              </a:rPr>
              <a:t>必须设定程序和规则，使人熟知并且最大限度地予以严格执行。</a:t>
            </a:r>
            <a:endParaRPr lang="zh-CN" altLang="fr-FR" dirty="0">
              <a:cs typeface="Arial" charset="0"/>
            </a:endParaRPr>
          </a:p>
          <a:p>
            <a:pPr lvl="1" algn="l" rtl="0"/>
            <a:endParaRPr lang="zh-CN" altLang="fr-FR" dirty="0">
              <a:cs typeface="Arial" charset="0"/>
            </a:endParaRPr>
          </a:p>
          <a:p>
            <a:pPr lvl="1" algn="l" rtl="0"/>
            <a:r>
              <a:rPr b="0" i="0" u="none" baseline="0" lang="zh-CN">
                <a:cs typeface="Arial" charset="0"/>
              </a:rPr>
              <a:t>定期进行实地检查，考察程序和规则的应用、遵守情况，认识到真正的风险（危险情况）。</a:t>
            </a:r>
            <a:endParaRPr lang="zh-CN" altLang="fr-FR" dirty="0">
              <a:cs typeface="Arial" charset="0"/>
            </a:endParaRPr>
          </a:p>
        </p:txBody>
      </p:sp>
      <p:sp>
        <p:nvSpPr>
          <p:cNvPr id="23555"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zh-CN"/>
              <a:t/>
            </a:r>
            <a:fld id="{A5470F1C-F306-F84A-9733-C80ED7517C45}" type="slidenum">
              <a:rPr>
                <a:solidFill>
                  <a:srgbClr val="898989"/>
                </a:solidFill>
                <a:ea typeface="Helvetica" charset="0"/>
                <a:cs typeface="Helvetica" charset="0"/>
              </a:rPr>
              <a:pPr/>
              <a:t>10</a:t>
            </a:fld>
            <a:endParaRPr lang="zh-CN" altLang="fr-FR">
              <a:solidFill>
                <a:srgbClr val="898989"/>
              </a:solidFill>
              <a:ea typeface="Helvetica" charset="0"/>
              <a:cs typeface="Helvetica" charset="0"/>
            </a:endParaRPr>
          </a:p>
        </p:txBody>
      </p:sp>
      <p:sp>
        <p:nvSpPr>
          <p:cNvPr id="23557" name="Espace réservé du texte 2"/>
          <p:cNvSpPr txBox="1">
            <a:spLocks/>
          </p:cNvSpPr>
          <p:nvPr/>
        </p:nvSpPr>
        <p:spPr bwMode="auto">
          <a:xfrm>
            <a:off x="4859338" y="1408113"/>
            <a:ext cx="4114800" cy="446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285750" indent="-285750">
              <a:spcBef>
                <a:spcPts val="300"/>
              </a:spcBef>
              <a:spcAft>
                <a:spcPts val="300"/>
              </a:spcAft>
              <a:buClr>
                <a:srgbClr val="A90025"/>
              </a:buClr>
              <a:buSzPct val="120000"/>
              <a:buFont typeface="Lucida Grande" charset="0"/>
              <a:buChar char="●"/>
              <a:defRPr sz="2000">
                <a:solidFill>
                  <a:schemeClr val="tx1"/>
                </a:solidFill>
                <a:latin typeface="Arial" charset="0"/>
                <a:ea typeface="Arial" charset="0"/>
                <a:cs typeface="Arial" charset="0"/>
              </a:defRPr>
            </a:lvl1pPr>
            <a:lvl2pPr marL="447675" indent="-180975" defTabSz="533400">
              <a:spcBef>
                <a:spcPts val="300"/>
              </a:spcBef>
              <a:spcAft>
                <a:spcPts val="300"/>
              </a:spcAft>
              <a:buClr>
                <a:srgbClr val="A90025"/>
              </a:buClr>
              <a:buFont typeface="Lucida Grande" charset="0"/>
              <a:buChar char="-"/>
              <a:defRPr>
                <a:solidFill>
                  <a:schemeClr val="tx1"/>
                </a:solidFill>
                <a:latin typeface="Arial" charset="0"/>
                <a:ea typeface="Arial" charset="0"/>
                <a:cs typeface="Arial" charset="0"/>
              </a:defRPr>
            </a:lvl2pPr>
            <a:lvl3pPr marL="806450" indent="-180975">
              <a:spcBef>
                <a:spcPts val="300"/>
              </a:spcBef>
              <a:spcAft>
                <a:spcPts val="300"/>
              </a:spcAft>
              <a:buClr>
                <a:srgbClr val="A90025"/>
              </a:buClr>
              <a:buSzPct val="100000"/>
              <a:buFont typeface="Lucida Grande" charset="0"/>
              <a:buChar char="•"/>
              <a:defRPr sz="1600">
                <a:solidFill>
                  <a:schemeClr val="tx1"/>
                </a:solidFill>
                <a:latin typeface="Arial" charset="0"/>
                <a:ea typeface="Arial" charset="0"/>
                <a:cs typeface="Arial" charset="0"/>
              </a:defRPr>
            </a:lvl3pPr>
            <a:lvl4pPr marL="1076325" indent="-171450">
              <a:spcBef>
                <a:spcPts val="300"/>
              </a:spcBef>
              <a:spcAft>
                <a:spcPts val="300"/>
              </a:spcAft>
              <a:buClr>
                <a:srgbClr val="A90025"/>
              </a:buClr>
              <a:buSzPct val="80000"/>
              <a:buFont typeface="Lucida Grande" charset="0"/>
              <a:buChar char="-"/>
              <a:defRPr sz="1600">
                <a:solidFill>
                  <a:schemeClr val="tx1"/>
                </a:solidFill>
                <a:latin typeface="Arial" charset="0"/>
                <a:ea typeface="Helvetica" charset="0"/>
                <a:cs typeface="Helvetica" charset="0"/>
              </a:defRPr>
            </a:lvl4pPr>
            <a:lvl5pPr marL="1258888" indent="-180975" defTabSz="352425">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5pPr>
            <a:lvl6pPr marL="17160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6pPr>
            <a:lvl7pPr marL="21732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7pPr>
            <a:lvl8pPr marL="26304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8pPr>
            <a:lvl9pPr marL="30876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9pPr>
          </a:lstStyle>
          <a:p>
            <a:pPr algn="l" rtl="0"/>
            <a:r>
              <a:rPr b="1" i="0" u="none" baseline="0" lang="zh-CN"/>
              <a:t>个人自身应遵循的行为以及对他人应有的关注：</a:t>
            </a:r>
            <a:endParaRPr lang="zh-CN" altLang="fr-FR" b="1" dirty="0"/>
          </a:p>
          <a:p>
            <a:pPr lvl="1" algn="l" rtl="0"/>
            <a:r>
              <a:rPr b="0" i="0" u="none" baseline="0" lang="zh-CN"/>
              <a:t>处理好自身业务。</a:t>
            </a:r>
            <a:endParaRPr lang="zh-CN" altLang="fr-FR" dirty="0"/>
          </a:p>
          <a:p>
            <a:pPr lvl="1" algn="l" rtl="0"/>
            <a:r>
              <a:rPr b="0" i="0" u="none" baseline="0" lang="zh-CN"/>
              <a:t>风险分析。</a:t>
            </a:r>
            <a:endParaRPr lang="zh-CN" altLang="fr-FR" dirty="0"/>
          </a:p>
          <a:p>
            <a:pPr lvl="1" algn="l" rtl="0"/>
            <a:r>
              <a:rPr b="0" i="0" u="none" baseline="0" lang="zh-CN"/>
              <a:t>善待他人生命。</a:t>
            </a:r>
            <a:endParaRPr lang="zh-CN" altLang="fr-FR" dirty="0"/>
          </a:p>
          <a:p>
            <a:pPr lvl="1" algn="l" rtl="0"/>
            <a:r>
              <a:rPr b="0" i="0" u="none" baseline="0" lang="zh-CN"/>
              <a:t>与合同工的紧密联系。</a:t>
            </a:r>
            <a:endParaRPr lang="zh-CN" altLang="fr-FR" dirty="0"/>
          </a:p>
        </p:txBody>
      </p:sp>
      <p:sp>
        <p:nvSpPr>
          <p:cNvPr id="3" name="ZoneTexte 2"/>
          <p:cNvSpPr txBox="1"/>
          <p:nvPr/>
        </p:nvSpPr>
        <p:spPr>
          <a:xfrm>
            <a:off x="1425648" y="5413515"/>
            <a:ext cx="6518131" cy="707886"/>
          </a:xfrm>
          <a:prstGeom prst="rect">
            <a:avLst/>
          </a:prstGeom>
          <a:noFill/>
        </p:spPr>
        <p:txBody>
          <a:bodyPr wrap="none" rtlCol="0">
            <a:spAutoFit/>
          </a:bodyPr>
          <a:lstStyle/>
          <a:p>
            <a:pPr algn="ctr" rtl="0"/>
            <a:r>
              <a:rPr b="0" i="0" u="none" baseline="0" lang="zh-CN"/>
              <a:t>如果零风险不存在， </a:t>
            </a:r>
            <a:endParaRPr lang="zh-CN" altLang="fr-FR" smtClean="0"/>
          </a:p>
          <a:p>
            <a:pPr algn="ctr" rtl="0"/>
            <a:r>
              <a:rPr sz="2200" b="1" i="0" u="none" baseline="0" lang="zh-CN">
                <a:solidFill>
                  <a:srgbClr val="A90025"/>
                </a:solidFill>
                <a:latin typeface="+mj-lt"/>
                <a:cs typeface="Arial"/>
              </a:rPr>
              <a:t>所有的死亡事故均可以避免。</a:t>
            </a:r>
            <a:r>
              <a:rPr b="0" i="0" u="none" baseline="0" lang="zh-CN"/>
              <a:t> </a:t>
            </a:r>
            <a:endParaRPr lang="zh-CN" altLang="fr-FR" dirty="0"/>
          </a:p>
        </p:txBody>
      </p:sp>
      <p:sp>
        <p:nvSpPr>
          <p:cNvPr id="8" name="Espace réservé du pied de page 1"/>
          <p:cNvSpPr>
            <a:spLocks noGrp="1"/>
          </p:cNvSpPr>
          <p:nvPr>
            <p:ph type="ftr" sz="quarter" idx="13"/>
          </p:nvPr>
        </p:nvSpPr>
        <p:spPr bwMode="auto">
          <a:xfrm>
            <a:off x="395288" y="6453188"/>
            <a:ext cx="663575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b="0" i="0" u="none" baseline="0" lang="zh-CN"/>
              <a:t>H3SE 入职培训- TCG 2.3 – 安全：死亡/事故 - V2</a:t>
            </a:r>
            <a:endParaRPr lang="zh-CN" alt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eaLnBrk="1" fontAlgn="auto" hangingPunct="1" algn="l" rtl="0">
              <a:spcAft>
                <a:spcPts val="0"/>
              </a:spcAft>
              <a:defRPr/>
            </a:pPr>
            <a:r>
              <a:rPr b="1" i="0" u="none" baseline="0" lang="zh-CN">
                <a:solidFill>
                  <a:schemeClr val="accent3">
                    <a:lumMod val="75000"/>
                  </a:schemeClr>
                </a:solidFill>
                <a:ea typeface="+mj-ea"/>
              </a:rPr>
              <a:t>本模块的目标</a:t>
            </a:r>
            <a:endParaRPr lang="zh-CN" dirty="0">
              <a:solidFill>
                <a:schemeClr val="accent3">
                  <a:lumMod val="75000"/>
                </a:schemeClr>
              </a:solidFill>
              <a:ea typeface="+mj-ea"/>
            </a:endParaRPr>
          </a:p>
        </p:txBody>
      </p:sp>
      <p:sp>
        <p:nvSpPr>
          <p:cNvPr id="15362" name="Espace réservé du numéro de diapositive 2"/>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zh-CN"/>
              <a:t/>
            </a:r>
            <a:fld id="{908DB0B5-C960-A34D-A557-92F8846D05C9}" type="slidenum">
              <a:rPr>
                <a:solidFill>
                  <a:srgbClr val="898989"/>
                </a:solidFill>
                <a:ea typeface="Helvetica" charset="0"/>
                <a:cs typeface="Helvetica" charset="0"/>
              </a:rPr>
              <a:pPr/>
              <a:t>2</a:t>
            </a:fld>
            <a:endParaRPr lang="zh-CN" altLang="fr-FR">
              <a:solidFill>
                <a:srgbClr val="898989"/>
              </a:solidFill>
              <a:ea typeface="Helvetica" charset="0"/>
              <a:cs typeface="Helvetica" charset="0"/>
            </a:endParaRPr>
          </a:p>
        </p:txBody>
      </p:sp>
      <p:sp>
        <p:nvSpPr>
          <p:cNvPr id="15364" name="Espace réservé du contenu 4"/>
          <p:cNvSpPr>
            <a:spLocks noGrp="1"/>
          </p:cNvSpPr>
          <p:nvPr>
            <p:ph type="body" sz="quarter" idx="12"/>
          </p:nvPr>
        </p:nvSpPr>
        <p:spPr>
          <a:xfrm>
            <a:off x="457200" y="1773238"/>
            <a:ext cx="8218488" cy="2374900"/>
          </a:xfrm>
        </p:spPr>
        <p:txBody>
          <a:bodyPr/>
          <a:lstStyle/>
          <a:p>
            <a:pPr marL="0" indent="0" algn="l" rtl="0">
              <a:buFont typeface="Lucida Grande" charset="0"/>
              <a:buNone/>
              <a:defRPr/>
            </a:pPr>
            <a:r>
              <a:rPr b="0" i="0" u="none" baseline="0" lang="zh-CN">
                <a:cs typeface="Arial" charset="0"/>
              </a:rPr>
              <a:t>在本模块结束时，您会：</a:t>
            </a:r>
            <a:endParaRPr lang="zh-CN" altLang="fr-FR" dirty="0">
              <a:cs typeface="Arial" charset="0"/>
            </a:endParaRPr>
          </a:p>
          <a:p>
            <a:pPr algn="l" rtl="0">
              <a:defRPr/>
            </a:pPr>
            <a:r>
              <a:rPr b="0" i="0" u="none" baseline="0" lang="zh-CN"/>
              <a:t>理解死亡事故并非无法避免；集团的标准是无死亡率；这个标准对于任何个人以及与道达尔集团或多或少存在业务关系的人员来说都至关重要。</a:t>
            </a:r>
          </a:p>
          <a:p>
            <a:pPr algn="l" rtl="0">
              <a:defRPr/>
            </a:pPr>
            <a:r>
              <a:rPr b="0" i="0" u="none" baseline="0" lang="zh-CN"/>
              <a:t>了解 TRIR、HIPO 和死亡事故的概念以及它们之间的关系。</a:t>
            </a:r>
          </a:p>
        </p:txBody>
      </p:sp>
      <p:sp>
        <p:nvSpPr>
          <p:cNvPr id="2" name="Espace réservé du pied de page 1"/>
          <p:cNvSpPr>
            <a:spLocks noGrp="1"/>
          </p:cNvSpPr>
          <p:nvPr>
            <p:ph type="ftr" sz="quarter" idx="13"/>
          </p:nvPr>
        </p:nvSpPr>
        <p:spPr bwMode="auto">
          <a:xfrm>
            <a:off x="395288" y="6453188"/>
            <a:ext cx="663575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b="0" i="0" u="none" baseline="0" lang="zh-CN"/>
              <a:t>H3SE 入职培训- TCG 2.3 – 安全：死亡/事故 - V2</a:t>
            </a:r>
            <a:endParaRPr lang="zh-CN" alt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b="1" i="0" u="none" baseline="0" lang="zh-CN"/>
              <a:t>集团目标</a:t>
            </a:r>
            <a:endParaRPr lang="zh-CN" dirty="0"/>
          </a:p>
        </p:txBody>
      </p:sp>
      <p:sp>
        <p:nvSpPr>
          <p:cNvPr id="16386"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zh-CN"/>
              <a:t/>
            </a:r>
            <a:fld id="{EF501019-1ADE-AA41-835A-A90A80C74161}" type="slidenum">
              <a:rPr>
                <a:solidFill>
                  <a:srgbClr val="898989"/>
                </a:solidFill>
                <a:ea typeface="Helvetica" charset="0"/>
                <a:cs typeface="Helvetica" charset="0"/>
              </a:rPr>
              <a:pPr/>
              <a:t>3</a:t>
            </a:fld>
            <a:endParaRPr lang="zh-CN" altLang="fr-FR">
              <a:solidFill>
                <a:srgbClr val="898989"/>
              </a:solidFill>
              <a:ea typeface="Helvetica" charset="0"/>
              <a:cs typeface="Helvetica" charset="0"/>
            </a:endParaRPr>
          </a:p>
        </p:txBody>
      </p:sp>
      <p:sp>
        <p:nvSpPr>
          <p:cNvPr id="7" name="Espace réservé du contenu 4"/>
          <p:cNvSpPr>
            <a:spLocks noGrp="1"/>
          </p:cNvSpPr>
          <p:nvPr>
            <p:ph type="body" sz="quarter" idx="12"/>
          </p:nvPr>
        </p:nvSpPr>
        <p:spPr>
          <a:xfrm>
            <a:off x="457200" y="1196975"/>
            <a:ext cx="8002588" cy="4464050"/>
          </a:xfrm>
        </p:spPr>
        <p:txBody>
          <a:bodyPr/>
          <a:lstStyle/>
          <a:p>
            <a:pPr marL="0" indent="0" algn="ctr" rtl="0">
              <a:buFont typeface="Lucida Grande" charset="0"/>
              <a:buNone/>
            </a:pPr>
            <a:r>
              <a:rPr sz="25000" b="1" i="0" u="none" baseline="0" lang="zh-CN">
                <a:solidFill>
                  <a:srgbClr val="A90025"/>
                </a:solidFill>
                <a:cs typeface="Arial" charset="0"/>
              </a:rPr>
              <a:t>零</a:t>
            </a:r>
            <a:r>
              <a:rPr sz="9600" b="0" i="0" u="none" baseline="0" lang="zh-CN">
                <a:cs typeface="Arial" charset="0"/>
              </a:rPr>
              <a:t> </a:t>
            </a:r>
            <a:r>
              <a:rPr b="0" i="0" u="none" baseline="0" lang="zh-CN">
                <a:cs typeface="Arial" charset="0"/>
              </a:rPr>
              <a:t>死亡</a:t>
            </a:r>
          </a:p>
        </p:txBody>
      </p:sp>
      <p:sp>
        <p:nvSpPr>
          <p:cNvPr id="9" name="Espace réservé du pied de page 1"/>
          <p:cNvSpPr>
            <a:spLocks noGrp="1"/>
          </p:cNvSpPr>
          <p:nvPr>
            <p:ph type="ftr" sz="quarter" idx="13"/>
          </p:nvPr>
        </p:nvSpPr>
        <p:spPr bwMode="auto">
          <a:xfrm>
            <a:off x="395288" y="6453188"/>
            <a:ext cx="663575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b="0" i="0" u="none" baseline="0" lang="zh-CN"/>
              <a:t>H3SE 入职培训- TCG 2.3 – 安全：死亡/事故 - V2</a:t>
            </a:r>
            <a:endParaRPr lang="zh-CN" alt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wrap="square" numCol="1" anchorCtr="0" compatLnSpc="1">
            <a:prstTxWarp prst="textNoShape">
              <a:avLst/>
            </a:prstTxWarp>
          </a:bodyPr>
          <a:lstStyle/>
          <a:p>
            <a:pPr algn="l" rtl="0"/>
            <a:r>
              <a:rPr b="1" i="0" u="none" baseline="0" lang="zh-CN">
                <a:cs typeface="Arial" charset="0"/>
              </a:rPr>
              <a:t>目标</a:t>
            </a:r>
            <a:r>
              <a:rPr b="1" i="0" u="none" baseline="0" lang="zh-CN">
                <a:cs typeface="Arial" charset="0"/>
              </a:rPr>
              <a:t>零死亡</a:t>
            </a:r>
          </a:p>
        </p:txBody>
      </p:sp>
      <p:sp>
        <p:nvSpPr>
          <p:cNvPr id="17410"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zh-CN"/>
              <a:t/>
            </a:r>
            <a:fld id="{CD49A192-E27F-C646-9F9D-A8F477C6A70A}" type="slidenum">
              <a:rPr>
                <a:solidFill>
                  <a:srgbClr val="898989"/>
                </a:solidFill>
                <a:ea typeface="Helvetica" charset="0"/>
                <a:cs typeface="Helvetica" charset="0"/>
              </a:rPr>
              <a:pPr/>
              <a:t>4</a:t>
            </a:fld>
            <a:endParaRPr lang="zh-CN" altLang="fr-FR">
              <a:solidFill>
                <a:srgbClr val="898989"/>
              </a:solidFill>
              <a:ea typeface="Helvetica" charset="0"/>
              <a:cs typeface="Helvetica" charset="0"/>
            </a:endParaRPr>
          </a:p>
        </p:txBody>
      </p:sp>
      <p:pic>
        <p:nvPicPr>
          <p:cNvPr id="17411" name="Image 5" descr="../../../../../../Desktop/Capture%20d’écran%202016-07-22%20à%2013.52.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6375" y="1484313"/>
            <a:ext cx="6191250" cy="388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Espace réservé du pied de page 1"/>
          <p:cNvSpPr>
            <a:spLocks noGrp="1"/>
          </p:cNvSpPr>
          <p:nvPr>
            <p:ph type="ftr" sz="quarter" idx="13"/>
          </p:nvPr>
        </p:nvSpPr>
        <p:spPr bwMode="auto">
          <a:xfrm>
            <a:off x="395288" y="6453188"/>
            <a:ext cx="663575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b="0" i="0" u="none" baseline="0" lang="zh-CN"/>
              <a:t>H3SE 入职培训- TCG 2.3 – 安全：死亡/事故 - V2</a:t>
            </a:r>
            <a:endParaRPr lang="zh-CN" alt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wrap="square" numCol="1" anchorCtr="0" compatLnSpc="1">
            <a:prstTxWarp prst="textNoShape">
              <a:avLst/>
            </a:prstTxWarp>
          </a:bodyPr>
          <a:lstStyle/>
          <a:p>
            <a:pPr algn="l" rtl="0"/>
            <a:r>
              <a:rPr b="1" i="0" u="none" baseline="0" lang="zh-CN">
                <a:cs typeface="Arial" charset="0"/>
              </a:rPr>
              <a:t>视频 :</a:t>
            </a:r>
            <a:r>
              <a:rPr b="1" i="0" u="none" baseline="0" lang="zh-CN">
                <a:cs typeface="Arial" charset="0"/>
              </a:rPr>
              <a:t>失去一位员工的经理证词</a:t>
            </a:r>
            <a:endParaRPr lang="zh-CN" altLang="fr-FR" dirty="0">
              <a:cs typeface="Arial" charset="0"/>
            </a:endParaRPr>
          </a:p>
        </p:txBody>
      </p:sp>
      <p:sp>
        <p:nvSpPr>
          <p:cNvPr id="18434"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zh-CN"/>
              <a:t/>
            </a:r>
            <a:fld id="{14813867-5849-0A4B-8F43-7C628F57C43D}" type="slidenum">
              <a:rPr>
                <a:solidFill>
                  <a:srgbClr val="898989"/>
                </a:solidFill>
                <a:ea typeface="Helvetica" charset="0"/>
                <a:cs typeface="Helvetica" charset="0"/>
              </a:rPr>
              <a:pPr/>
              <a:t>5</a:t>
            </a:fld>
            <a:endParaRPr lang="zh-CN" altLang="fr-FR">
              <a:solidFill>
                <a:srgbClr val="898989"/>
              </a:solidFill>
              <a:ea typeface="Helvetica" charset="0"/>
              <a:cs typeface="Helvetica" charset="0"/>
            </a:endParaRPr>
          </a:p>
        </p:txBody>
      </p:sp>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9592" y="1412776"/>
            <a:ext cx="7218565" cy="4091466"/>
          </a:xfrm>
          <a:prstGeom prst="rect">
            <a:avLst/>
          </a:prstGeom>
        </p:spPr>
      </p:pic>
      <p:sp>
        <p:nvSpPr>
          <p:cNvPr id="7" name="Espace réservé du pied de page 1"/>
          <p:cNvSpPr>
            <a:spLocks noGrp="1"/>
          </p:cNvSpPr>
          <p:nvPr>
            <p:ph type="ftr" sz="quarter" idx="13"/>
          </p:nvPr>
        </p:nvSpPr>
        <p:spPr bwMode="auto">
          <a:xfrm>
            <a:off x="395288" y="6453188"/>
            <a:ext cx="663575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b="0" i="0" u="none" baseline="0" lang="zh-CN"/>
              <a:t>H3SE 入职培训- TCG 2.3 – 安全：死亡/事故 - V2</a:t>
            </a:r>
            <a:endParaRPr lang="zh-CN" alt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wrap="square" numCol="1" anchorCtr="0" compatLnSpc="1">
            <a:prstTxWarp prst="textNoShape">
              <a:avLst/>
            </a:prstTxWarp>
          </a:bodyPr>
          <a:lstStyle/>
          <a:p>
            <a:pPr eaLnBrk="1" hangingPunct="1" algn="l" rtl="0"/>
            <a:r>
              <a:rPr b="1" i="0" u="none" baseline="0" lang="zh-CN">
                <a:cs typeface="Arial" charset="0"/>
              </a:rPr>
              <a:t>目标</a:t>
            </a:r>
            <a:r>
              <a:rPr b="1" i="0" u="none" baseline="0" lang="zh-CN">
                <a:cs typeface="Arial" charset="0"/>
              </a:rPr>
              <a:t>零死亡</a:t>
            </a:r>
          </a:p>
        </p:txBody>
      </p:sp>
      <p:sp>
        <p:nvSpPr>
          <p:cNvPr id="19458" name="Espace réservé du numéro de diapositive 2"/>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zh-CN"/>
              <a:t/>
            </a:r>
            <a:fld id="{6A100F90-2455-0248-9C2B-B1FCD2625900}" type="slidenum">
              <a:rPr>
                <a:solidFill>
                  <a:srgbClr val="898989"/>
                </a:solidFill>
                <a:ea typeface="Helvetica" charset="0"/>
                <a:cs typeface="Helvetica" charset="0"/>
              </a:rPr>
              <a:pPr/>
              <a:t>6</a:t>
            </a:fld>
            <a:endParaRPr lang="zh-CN" altLang="fr-FR">
              <a:solidFill>
                <a:srgbClr val="898989"/>
              </a:solidFill>
              <a:ea typeface="Helvetica" charset="0"/>
              <a:cs typeface="Helvetica" charset="0"/>
            </a:endParaRPr>
          </a:p>
        </p:txBody>
      </p:sp>
      <p:pic>
        <p:nvPicPr>
          <p:cNvPr id="19460" name="Imag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297363" y="1588"/>
            <a:ext cx="4846637"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Image 2"/>
          <p:cNvPicPr>
            <a:picLocks noChangeAspect="1"/>
          </p:cNvPicPr>
          <p:nvPr/>
        </p:nvPicPr>
        <p:blipFill>
          <a:blip r:embed="rId3"/>
          <a:stretch>
            <a:fillRect/>
          </a:stretch>
        </p:blipFill>
        <p:spPr>
          <a:xfrm>
            <a:off x="522288" y="1711325"/>
            <a:ext cx="6756400" cy="584200"/>
          </a:xfrm>
          <a:prstGeom prst="rect">
            <a:avLst/>
          </a:prstGeom>
          <a:ln>
            <a:solidFill>
              <a:schemeClr val="tx1"/>
            </a:solidFill>
          </a:ln>
          <a:effectLst>
            <a:outerShdw blurRad="50800" dist="76200" dir="2700000" algn="tl" rotWithShape="0">
              <a:prstClr val="black">
                <a:alpha val="40000"/>
              </a:prstClr>
            </a:outerShdw>
          </a:effectLst>
        </p:spPr>
      </p:pic>
      <p:sp>
        <p:nvSpPr>
          <p:cNvPr id="7" name="Espace réservé du pied de page 1"/>
          <p:cNvSpPr>
            <a:spLocks noGrp="1"/>
          </p:cNvSpPr>
          <p:nvPr>
            <p:ph type="ftr" sz="quarter" idx="13"/>
          </p:nvPr>
        </p:nvSpPr>
        <p:spPr bwMode="auto">
          <a:xfrm>
            <a:off x="395288" y="6453188"/>
            <a:ext cx="663575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b="0" i="0" u="none" baseline="0" lang="zh-CN"/>
              <a:t>H3SE 入职培训- TCG 2.3 – 安全：死亡/事故 - V2</a:t>
            </a:r>
            <a:endParaRPr lang="zh-CN" alt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wrap="square" numCol="1" anchorCtr="0" compatLnSpc="1">
            <a:prstTxWarp prst="textNoShape">
              <a:avLst/>
            </a:prstTxWarp>
          </a:bodyPr>
          <a:lstStyle/>
          <a:p>
            <a:pPr algn="l" rtl="0"/>
            <a:r>
              <a:rPr b="1" i="0" u="none" baseline="0" lang="zh-CN">
                <a:cs typeface="Arial" charset="0"/>
              </a:rPr>
              <a:t>目标</a:t>
            </a:r>
            <a:r>
              <a:rPr b="1" i="0" u="none" baseline="0" lang="zh-CN">
                <a:cs typeface="Arial" charset="0"/>
              </a:rPr>
              <a:t>零死亡</a:t>
            </a:r>
          </a:p>
        </p:txBody>
      </p:sp>
      <p:sp>
        <p:nvSpPr>
          <p:cNvPr id="20482" name="Espace réservé du texte 2"/>
          <p:cNvSpPr>
            <a:spLocks noGrp="1"/>
          </p:cNvSpPr>
          <p:nvPr>
            <p:ph type="body" sz="quarter" idx="12"/>
          </p:nvPr>
        </p:nvSpPr>
        <p:spPr>
          <a:xfrm>
            <a:off x="250825" y="3097213"/>
            <a:ext cx="3756025" cy="2305050"/>
          </a:xfrm>
        </p:spPr>
        <p:txBody>
          <a:bodyPr/>
          <a:lstStyle/>
          <a:p>
            <a:pPr algn="l" rtl="0"/>
            <a:r>
              <a:rPr b="0" i="0" u="none" baseline="0" lang="zh-CN">
                <a:cs typeface="Arial" charset="0"/>
              </a:rPr>
              <a:t>目的非常明确：集团内零死亡</a:t>
            </a:r>
          </a:p>
          <a:p>
            <a:endParaRPr lang="zh-CN" altLang="fr-FR">
              <a:cs typeface="Arial" charset="0"/>
            </a:endParaRPr>
          </a:p>
          <a:p>
            <a:pPr algn="l" rtl="0"/>
            <a:r>
              <a:rPr b="0" i="0" u="none" baseline="0" lang="zh-CN">
                <a:cs typeface="Arial" charset="0"/>
              </a:rPr>
              <a:t>无论是道达尔自己的员工还是为道达尔工作的人员（合同工）均不应出现死亡事故 </a:t>
            </a:r>
          </a:p>
        </p:txBody>
      </p:sp>
      <p:sp>
        <p:nvSpPr>
          <p:cNvPr id="20483"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zh-CN"/>
              <a:t/>
            </a:r>
            <a:fld id="{F035B3DC-36A6-CB4B-A35C-B1C38F4ED416}" type="slidenum">
              <a:rPr>
                <a:solidFill>
                  <a:srgbClr val="898989"/>
                </a:solidFill>
                <a:ea typeface="Helvetica" charset="0"/>
                <a:cs typeface="Helvetica" charset="0"/>
              </a:rPr>
              <a:pPr/>
              <a:t>7</a:t>
            </a:fld>
            <a:endParaRPr lang="zh-CN" altLang="fr-FR">
              <a:solidFill>
                <a:srgbClr val="898989"/>
              </a:solidFill>
              <a:ea typeface="Helvetica" charset="0"/>
              <a:cs typeface="Helvetica" charset="0"/>
            </a:endParaRPr>
          </a:p>
        </p:txBody>
      </p:sp>
      <p:pic>
        <p:nvPicPr>
          <p:cNvPr id="20485" name="Image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297363" y="1588"/>
            <a:ext cx="4846637"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Image 7"/>
          <p:cNvPicPr>
            <a:picLocks noChangeAspect="1"/>
          </p:cNvPicPr>
          <p:nvPr/>
        </p:nvPicPr>
        <p:blipFill>
          <a:blip r:embed="rId3"/>
          <a:stretch>
            <a:fillRect/>
          </a:stretch>
        </p:blipFill>
        <p:spPr>
          <a:xfrm>
            <a:off x="522288" y="1711325"/>
            <a:ext cx="6756400" cy="584200"/>
          </a:xfrm>
          <a:prstGeom prst="rect">
            <a:avLst/>
          </a:prstGeom>
          <a:ln>
            <a:solidFill>
              <a:schemeClr val="tx1"/>
            </a:solidFill>
          </a:ln>
          <a:effectLst>
            <a:outerShdw blurRad="50800" dist="76200" dir="2700000" algn="tl" rotWithShape="0">
              <a:prstClr val="black">
                <a:alpha val="40000"/>
              </a:prstClr>
            </a:outerShdw>
          </a:effectLst>
        </p:spPr>
      </p:pic>
      <p:sp>
        <p:nvSpPr>
          <p:cNvPr id="9" name="Espace réservé du pied de page 1"/>
          <p:cNvSpPr>
            <a:spLocks noGrp="1"/>
          </p:cNvSpPr>
          <p:nvPr>
            <p:ph type="ftr" sz="quarter" idx="13"/>
          </p:nvPr>
        </p:nvSpPr>
        <p:spPr bwMode="auto">
          <a:xfrm>
            <a:off x="395288" y="6453188"/>
            <a:ext cx="663575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b="0" i="0" u="none" baseline="0" lang="zh-CN"/>
              <a:t>H3SE 入职培训- TCG 2.3 – 安全：死亡/事故 - V2</a:t>
            </a:r>
            <a:endParaRPr lang="zh-CN" alt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b="1" i="0" u="none" baseline="0" lang="zh-CN"/>
              <a:t>对您来说，</a:t>
            </a:r>
            <a:endParaRPr lang="zh-CN" dirty="0"/>
          </a:p>
        </p:txBody>
      </p:sp>
      <p:sp>
        <p:nvSpPr>
          <p:cNvPr id="21506" name="Espace réservé du texte 2"/>
          <p:cNvSpPr>
            <a:spLocks noGrp="1"/>
          </p:cNvSpPr>
          <p:nvPr>
            <p:ph type="body" sz="quarter" idx="12"/>
          </p:nvPr>
        </p:nvSpPr>
        <p:spPr>
          <a:xfrm>
            <a:off x="457200" y="1125538"/>
            <a:ext cx="8218488" cy="5040312"/>
          </a:xfrm>
        </p:spPr>
        <p:txBody>
          <a:bodyPr/>
          <a:lstStyle/>
          <a:p>
            <a:pPr algn="just" rtl="0"/>
            <a:r>
              <a:rPr b="0" i="0" u="none" baseline="0" lang="zh-CN">
                <a:cs typeface="Arial" charset="0"/>
              </a:rPr>
              <a:t>您在日常生活（职业领域外）中，如何保护自己免遭任何意外？</a:t>
            </a:r>
          </a:p>
          <a:p>
            <a:pPr algn="just" rtl="0"/>
            <a:endParaRPr lang="zh-CN" altLang="fr-FR" dirty="0" smtClean="0">
              <a:cs typeface="Arial" charset="0"/>
            </a:endParaRPr>
          </a:p>
          <a:p>
            <a:pPr algn="just" rtl="0"/>
            <a:r>
              <a:rPr b="0" i="0" u="none" baseline="0" lang="zh-CN">
                <a:cs typeface="Arial" charset="0"/>
              </a:rPr>
              <a:t>请您描述一下自己与死亡擦身而过的一个亲身经历（或出现非常严重的后果）。</a:t>
            </a:r>
          </a:p>
          <a:p>
            <a:pPr algn="just" rtl="0"/>
            <a:endParaRPr lang="zh-CN" altLang="fr-FR" dirty="0" smtClean="0">
              <a:cs typeface="Arial" charset="0"/>
            </a:endParaRPr>
          </a:p>
          <a:p>
            <a:pPr algn="just" rtl="0"/>
            <a:r>
              <a:rPr b="0" i="0" u="none" baseline="0" lang="zh-CN">
                <a:cs typeface="Arial" charset="0"/>
              </a:rPr>
              <a:t>您自己在家会采取什么措施以避免此类事故的发生？</a:t>
            </a:r>
          </a:p>
          <a:p>
            <a:pPr algn="just" rtl="0"/>
            <a:endParaRPr lang="zh-CN" altLang="fr-FR" dirty="0" smtClean="0">
              <a:cs typeface="Arial" charset="0"/>
            </a:endParaRPr>
          </a:p>
          <a:p>
            <a:pPr algn="just" rtl="0"/>
            <a:r>
              <a:rPr b="0" i="0" u="none" baseline="0" lang="zh-CN">
                <a:cs typeface="Arial" charset="0"/>
              </a:rPr>
              <a:t>您在道达尔的任务框架内您会怎么做？ </a:t>
            </a:r>
            <a:endParaRPr lang="zh-CN" altLang="fr-FR" dirty="0">
              <a:cs typeface="Arial" charset="0"/>
            </a:endParaRPr>
          </a:p>
        </p:txBody>
      </p:sp>
      <p:sp>
        <p:nvSpPr>
          <p:cNvPr id="21507"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zh-CN"/>
              <a:t/>
            </a:r>
            <a:fld id="{3793DF98-BBB9-9243-9542-8FAB46502B28}" type="slidenum">
              <a:rPr>
                <a:solidFill>
                  <a:srgbClr val="898989"/>
                </a:solidFill>
                <a:ea typeface="Helvetica" charset="0"/>
                <a:cs typeface="Helvetica" charset="0"/>
              </a:rPr>
              <a:pPr/>
              <a:t>8</a:t>
            </a:fld>
            <a:endParaRPr lang="zh-CN" altLang="fr-FR">
              <a:solidFill>
                <a:srgbClr val="898989"/>
              </a:solidFill>
              <a:ea typeface="Helvetica" charset="0"/>
              <a:cs typeface="Helvetica" charset="0"/>
            </a:endParaRPr>
          </a:p>
        </p:txBody>
      </p:sp>
      <p:sp>
        <p:nvSpPr>
          <p:cNvPr id="6" name="Espace réservé du pied de page 1"/>
          <p:cNvSpPr>
            <a:spLocks noGrp="1"/>
          </p:cNvSpPr>
          <p:nvPr>
            <p:ph type="ftr" sz="quarter" idx="13"/>
          </p:nvPr>
        </p:nvSpPr>
        <p:spPr bwMode="auto">
          <a:xfrm>
            <a:off x="395288" y="6453188"/>
            <a:ext cx="663575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b="0" i="0" u="none" baseline="0" lang="zh-CN"/>
              <a:t>H3SE 入职培训- TCG 2.3 – 安全：死亡/事故 - V2</a:t>
            </a:r>
            <a:endParaRPr lang="zh-CN" alt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b="1" i="0" u="none" baseline="0" lang="zh-CN"/>
              <a:t>TRIR</a:t>
            </a:r>
            <a:r>
              <a:rPr b="1" i="0" u="none" baseline="0" lang="zh-CN">
                <a:solidFill>
                  <a:srgbClr val="BD2B0B"/>
                </a:solidFill>
              </a:rPr>
              <a:t> </a:t>
            </a:r>
            <a:r>
              <a:rPr b="1" i="0" u="none" baseline="0" lang="zh-CN"/>
              <a:t>和</a:t>
            </a:r>
            <a:r>
              <a:rPr b="1" i="0" u="none" baseline="0" lang="zh-CN">
                <a:solidFill>
                  <a:srgbClr val="BD2B0B"/>
                </a:solidFill>
              </a:rPr>
              <a:t> </a:t>
            </a:r>
            <a:r>
              <a:rPr b="1" i="0" u="none" baseline="0" lang="zh-CN"/>
              <a:t>死亡</a:t>
            </a:r>
          </a:p>
        </p:txBody>
      </p:sp>
      <p:sp>
        <p:nvSpPr>
          <p:cNvPr id="22530"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zh-CN"/>
              <a:t/>
            </a:r>
            <a:fld id="{8EACF56F-6D1F-C64B-BB59-8914A31190EB}" type="slidenum">
              <a:rPr>
                <a:solidFill>
                  <a:srgbClr val="898989"/>
                </a:solidFill>
                <a:ea typeface="Helvetica" charset="0"/>
                <a:cs typeface="Helvetica" charset="0"/>
              </a:rPr>
              <a:pPr/>
              <a:t>9</a:t>
            </a:fld>
            <a:endParaRPr lang="zh-CN" altLang="fr-FR">
              <a:solidFill>
                <a:srgbClr val="898989"/>
              </a:solidFill>
              <a:ea typeface="Helvetica" charset="0"/>
              <a:cs typeface="Helvetica" charset="0"/>
            </a:endParaRPr>
          </a:p>
        </p:txBody>
      </p:sp>
      <p:pic>
        <p:nvPicPr>
          <p:cNvPr id="22531" name="Image 5" descr="../../../../../../Desktop/Capture%20d’écran%202016-07-28%20à%2015.06.3"/>
          <p:cNvPicPr>
            <a:picLocks noChangeAspect="1" noChangeArrowheads="1"/>
          </p:cNvPicPr>
          <p:nvPr/>
        </p:nvPicPr>
        <p:blipFill>
          <a:blip r:embed="rId2">
            <a:extLst>
              <a:ext uri="{28A0092B-C50C-407E-A947-70E740481C1C}">
                <a14:useLocalDpi xmlns:a14="http://schemas.microsoft.com/office/drawing/2010/main" xmlns="" val="0"/>
              </a:ext>
            </a:extLst>
          </a:blip>
          <a:srcRect l="2757" r="1628"/>
          <a:stretch>
            <a:fillRect/>
          </a:stretch>
        </p:blipFill>
        <p:spPr bwMode="auto">
          <a:xfrm>
            <a:off x="641350" y="1549400"/>
            <a:ext cx="7850188" cy="417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Espace réservé du pied de page 1"/>
          <p:cNvSpPr>
            <a:spLocks noGrp="1"/>
          </p:cNvSpPr>
          <p:nvPr>
            <p:ph type="ftr" sz="quarter" idx="13"/>
          </p:nvPr>
        </p:nvSpPr>
        <p:spPr bwMode="auto">
          <a:xfrm>
            <a:off x="395288" y="6453188"/>
            <a:ext cx="663575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b="0" i="0" u="none" baseline="0" lang="zh-CN"/>
              <a:t>H3SE 入职培训- TCG 2.3 – 安全：死亡/事故 - V2</a:t>
            </a:r>
            <a:endParaRPr lang="zh-CN" altLang="fr-FR" dirty="0"/>
          </a:p>
        </p:txBody>
      </p:sp>
    </p:spTree>
  </p:cSld>
  <p:clrMapOvr>
    <a:masterClrMapping/>
  </p:clrMapOvr>
</p:sld>
</file>

<file path=ppt/theme/theme1.xml><?xml version="1.0" encoding="utf-8"?>
<a:theme xmlns:a="http://schemas.openxmlformats.org/drawingml/2006/main" name="fr_total_modele_rouge_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fr_total_modele_rouge_fonce</Template>
  <TotalTime>656</TotalTime>
  <Words>458</Words>
  <Application>Microsoft Office PowerPoint</Application>
  <PresentationFormat>Affichage à l'écran (4:3)</PresentationFormat>
  <Paragraphs>58</Paragraphs>
  <Slides>10</Slides>
  <Notes>2</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fr_total_modele_rouge_fonce</vt:lpstr>
      <vt:lpstr>Sécurité : Morts / accidents</vt:lpstr>
      <vt:lpstr>Les objectifs du module</vt:lpstr>
      <vt:lpstr>Objectif du groupe</vt:lpstr>
      <vt:lpstr>Objectif : 0 décès</vt:lpstr>
      <vt:lpstr>FILM : Témoignage d’un manager ayant perdu un collaborateur</vt:lpstr>
      <vt:lpstr>Objectif : 0 décès</vt:lpstr>
      <vt:lpstr>Objectif : 0 décès</vt:lpstr>
      <vt:lpstr>Et pour vous ?</vt:lpstr>
      <vt:lpstr>le TRIR vs les décès</vt:lpstr>
      <vt:lpstr>La prévention des accidents mortels par :</vt:lpstr>
    </vt:vector>
  </TitlesOfParts>
  <Company>TOTAL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J0039122</dc:creator>
  <cp:lastModifiedBy>J0023432</cp:lastModifiedBy>
  <cp:revision>76</cp:revision>
  <dcterms:created xsi:type="dcterms:W3CDTF">2015-09-07T13:13:13Z</dcterms:created>
  <dcterms:modified xsi:type="dcterms:W3CDTF">2017-03-22T09:47:09Z</dcterms:modified>
</cp:coreProperties>
</file>