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3"/>
  </p:notesMasterIdLst>
  <p:handoutMasterIdLst>
    <p:handoutMasterId r:id="rId14"/>
  </p:handoutMasterIdLst>
  <p:sldIdLst>
    <p:sldId id="267"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29/09/2017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29/09/2017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CC003701-3D7C-6742-A687-BADEF21C85AD}" type="slidenum">
              <a:rPr/>
              <a:pPr algn="l" rtl="0"/>
              <a:t>3</a:t>
            </a:fld>
            <a:endParaRPr lang="de" altLang="fr-FR"/>
          </a:p>
        </p:txBody>
      </p:sp>
    </p:spTree>
    <p:extLst>
      <p:ext uri="{BB962C8B-B14F-4D97-AF65-F5344CB8AC3E}">
        <p14:creationId xmlns="" xmlns:p14="http://schemas.microsoft.com/office/powerpoint/2010/main" val="6508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 sz="1200" b="0" i="0" u="none" kern="1200" baseline="0">
                <a:solidFill>
                  <a:schemeClr val="tx1"/>
                </a:solidFill>
                <a:effectLst/>
                <a:latin typeface="+mn-lt"/>
                <a:ea typeface="+mn-ea"/>
                <a:cs typeface="+mn-cs"/>
              </a:rPr>
              <a:t>Der Schlüssel ist die strikte Beachtung der Regeln und Sicherheitsverfahren sowie die Analyse und das systematische Reporting der Vorfälle und Beinahe-Unfälle sowie die Berücksichtigung der menschlichen Komponente.</a:t>
            </a:r>
          </a:p>
          <a:p>
            <a:endParaRPr lang="de" altLang="fr-FR" dirty="0"/>
          </a:p>
        </p:txBody>
      </p:sp>
      <p:sp>
        <p:nvSpPr>
          <p:cNvPr id="3481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3B782CCB-46CE-B245-BACF-BD2C39BE7BF0}" type="slidenum">
              <a:rPr>
                <a:latin typeface="Calibri" charset="0"/>
              </a:rPr>
              <a:pPr algn="l" rtl="0"/>
              <a:t>11</a:t>
            </a:fld>
            <a:endParaRPr lang="de" altLang="fr-FR">
              <a:latin typeface="Calibri" charset="0"/>
            </a:endParaRPr>
          </a:p>
        </p:txBody>
      </p:sp>
    </p:spTree>
    <p:extLst>
      <p:ext uri="{BB962C8B-B14F-4D97-AF65-F5344CB8AC3E}">
        <p14:creationId xmlns="" xmlns:p14="http://schemas.microsoft.com/office/powerpoint/2010/main" val="7460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Safety: Deaths/accidents</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smtClean="0">
                <a:cs typeface="Arial" pitchFamily="34" charset="0"/>
              </a:rPr>
              <a:t>Safety Training for New Recruits</a:t>
            </a:r>
          </a:p>
          <a:p>
            <a:pPr algn="l" rtl="0" eaLnBrk="1" hangingPunct="1"/>
            <a:r>
              <a:rPr lang="en" b="0" i="0" u="none" baseline="0" smtClean="0">
                <a:cs typeface="Arial" charset="0"/>
              </a:rPr>
              <a:t>Module </a:t>
            </a:r>
            <a:r>
              <a:rPr lang="en" b="0" i="0" u="none" baseline="0" dirty="0">
                <a:cs typeface="Arial" charset="0"/>
              </a:rPr>
              <a:t>TCG 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TRIR</a:t>
            </a:r>
            <a:r>
              <a:rPr lang="de" b="1" i="0" u="none" baseline="0">
                <a:solidFill>
                  <a:srgbClr val="BD2B0B"/>
                </a:solidFill>
              </a:rPr>
              <a:t> </a:t>
            </a:r>
            <a:r>
              <a:rPr lang="de" b="1" i="0" u="none" baseline="0"/>
              <a:t>vs.</a:t>
            </a:r>
            <a:r>
              <a:rPr lang="de" b="1" i="0" u="none" baseline="0">
                <a:solidFill>
                  <a:srgbClr val="BD2B0B"/>
                </a:solidFill>
              </a:rPr>
              <a:t> </a:t>
            </a:r>
            <a:r>
              <a:rPr lang="de" b="1" i="0" u="none" baseline="0"/>
              <a:t>Todesfälle</a:t>
            </a:r>
          </a:p>
        </p:txBody>
      </p:sp>
      <p:sp>
        <p:nvSpPr>
          <p:cNvPr id="2253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8EACF56F-6D1F-C64B-BB59-8914A31190EB}" type="slidenum">
              <a:rPr>
                <a:solidFill>
                  <a:srgbClr val="898989"/>
                </a:solidFill>
                <a:ea typeface="Helvetica" charset="0"/>
                <a:cs typeface="Helvetica" charset="0"/>
              </a:rPr>
              <a:pPr algn="r" rtl="0"/>
              <a:t>10</a:t>
            </a:fld>
            <a:endParaRPr lang="de" altLang="fr-FR">
              <a:solidFill>
                <a:srgbClr val="898989"/>
              </a:solidFill>
              <a:ea typeface="Helvetica" charset="0"/>
              <a:cs typeface="Helvetica" charset="0"/>
            </a:endParaRPr>
          </a:p>
        </p:txBody>
      </p:sp>
      <p:pic>
        <p:nvPicPr>
          <p:cNvPr id="22531" name="Image 5" descr="../../../../../../Desktop/Capture%20d’écran%202016-07-28%20à%2015.06.3"/>
          <p:cNvPicPr>
            <a:picLocks noChangeAspect="1" noChangeArrowheads="1"/>
          </p:cNvPicPr>
          <p:nvPr/>
        </p:nvPicPr>
        <p:blipFill>
          <a:blip r:embed="rId2">
            <a:extLst>
              <a:ext uri="{28A0092B-C50C-407E-A947-70E740481C1C}">
                <a14:useLocalDpi xmlns="" xmlns:a14="http://schemas.microsoft.com/office/drawing/2010/main" val="0"/>
              </a:ext>
            </a:extLst>
          </a:blip>
          <a:srcRect l="2757" r="1628"/>
          <a:stretch>
            <a:fillRect/>
          </a:stretch>
        </p:blipFill>
        <p:spPr bwMode="auto">
          <a:xfrm>
            <a:off x="641350" y="1549400"/>
            <a:ext cx="7850188"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Verhütung tödlicher Unfälle durch:</a:t>
            </a:r>
            <a:endParaRPr lang="de" dirty="0"/>
          </a:p>
        </p:txBody>
      </p:sp>
      <p:sp>
        <p:nvSpPr>
          <p:cNvPr id="23554" name="Espace réservé du texte 2"/>
          <p:cNvSpPr>
            <a:spLocks noGrp="1"/>
          </p:cNvSpPr>
          <p:nvPr>
            <p:ph type="body" sz="quarter" idx="12"/>
          </p:nvPr>
        </p:nvSpPr>
        <p:spPr>
          <a:xfrm>
            <a:off x="395288" y="1427163"/>
            <a:ext cx="4114800" cy="4465637"/>
          </a:xfrm>
        </p:spPr>
        <p:txBody>
          <a:bodyPr/>
          <a:lstStyle/>
          <a:p>
            <a:pPr algn="l" rtl="0"/>
            <a:r>
              <a:rPr lang="de" b="1" i="0" u="none" baseline="0">
                <a:cs typeface="Arial" charset="0"/>
              </a:rPr>
              <a:t>Die Beachtung von Regeln und Verfahren</a:t>
            </a:r>
          </a:p>
          <a:p>
            <a:pPr lvl="1" algn="l" rtl="0"/>
            <a:r>
              <a:rPr lang="de" b="0" i="0" u="none" baseline="0">
                <a:cs typeface="Arial" charset="0"/>
              </a:rPr>
              <a:t>Diese Verfahren und Regeln müssen vorhanden sein, bekannt sein und mit äußerster Sorgfalt angewendet werden.</a:t>
            </a:r>
            <a:endParaRPr lang="de" altLang="fr-FR" dirty="0">
              <a:cs typeface="Arial" charset="0"/>
            </a:endParaRPr>
          </a:p>
          <a:p>
            <a:pPr lvl="1" algn="l" rtl="0"/>
            <a:endParaRPr lang="de" altLang="fr-FR" dirty="0">
              <a:cs typeface="Arial" charset="0"/>
            </a:endParaRPr>
          </a:p>
          <a:p>
            <a:pPr lvl="1" algn="l" rtl="0"/>
            <a:r>
              <a:rPr lang="de" b="0" i="0" u="none" baseline="0">
                <a:cs typeface="Arial" charset="0"/>
              </a:rPr>
              <a:t>Regelmäßige Audits vor Ort, um Anwendung und Einhaltung zu prüfen und sich des wirklichen Risikos (gefährliche Situationen) bewusst zu werden.</a:t>
            </a:r>
            <a:endParaRPr lang="de" altLang="fr-FR" dirty="0">
              <a:cs typeface="Arial" charset="0"/>
            </a:endParaRPr>
          </a:p>
        </p:txBody>
      </p:sp>
      <p:sp>
        <p:nvSpPr>
          <p:cNvPr id="23555"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5470F1C-F306-F84A-9733-C80ED7517C45}" type="slidenum">
              <a:rPr>
                <a:solidFill>
                  <a:srgbClr val="898989"/>
                </a:solidFill>
                <a:ea typeface="Helvetica" charset="0"/>
                <a:cs typeface="Helvetica" charset="0"/>
              </a:rPr>
              <a:pPr algn="r" rtl="0"/>
              <a:t>11</a:t>
            </a:fld>
            <a:endParaRPr lang="de" altLang="fr-FR">
              <a:solidFill>
                <a:srgbClr val="898989"/>
              </a:solidFill>
              <a:ea typeface="Helvetica" charset="0"/>
              <a:cs typeface="Helvetica" charset="0"/>
            </a:endParaRPr>
          </a:p>
        </p:txBody>
      </p:sp>
      <p:sp>
        <p:nvSpPr>
          <p:cNvPr id="23557" name="Espace réservé du texte 2"/>
          <p:cNvSpPr txBox="1">
            <a:spLocks/>
          </p:cNvSpPr>
          <p:nvPr/>
        </p:nvSpPr>
        <p:spPr bwMode="auto">
          <a:xfrm>
            <a:off x="4859338" y="1408113"/>
            <a:ext cx="411480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85750" indent="-285750">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r>
              <a:rPr lang="de" b="1" i="0" u="none" baseline="0"/>
              <a:t>Korrektes Verhalten als Mensch und Berücksichtigung anderer Personen:</a:t>
            </a:r>
            <a:endParaRPr lang="de" altLang="fr-FR" b="1" dirty="0"/>
          </a:p>
          <a:p>
            <a:pPr lvl="1" algn="l" rtl="0"/>
            <a:r>
              <a:rPr lang="de" b="0" i="0" u="none" baseline="0"/>
              <a:t>Objektive Betrachtung der eigenen Aktivitäten.</a:t>
            </a:r>
            <a:endParaRPr lang="de" altLang="fr-FR" dirty="0"/>
          </a:p>
          <a:p>
            <a:pPr lvl="1" algn="l" rtl="0"/>
            <a:r>
              <a:rPr lang="de" b="0" i="0" u="none" baseline="0"/>
              <a:t>Risikoanalyse.</a:t>
            </a:r>
            <a:endParaRPr lang="de" altLang="fr-FR" dirty="0"/>
          </a:p>
          <a:p>
            <a:pPr lvl="1" algn="l" rtl="0"/>
            <a:r>
              <a:rPr lang="de" b="0" i="0" u="none" baseline="0"/>
              <a:t>Wohlwollen im Hinblick auf das Leben anderer.</a:t>
            </a:r>
            <a:endParaRPr lang="de" altLang="fr-FR" dirty="0"/>
          </a:p>
          <a:p>
            <a:pPr lvl="1" algn="l" rtl="0"/>
            <a:r>
              <a:rPr lang="de" b="0" i="0" u="none" baseline="0"/>
              <a:t>Starke Beziehung zu Vertragsarbeitern.</a:t>
            </a:r>
            <a:endParaRPr lang="de" altLang="fr-FR" dirty="0"/>
          </a:p>
        </p:txBody>
      </p:sp>
      <p:sp>
        <p:nvSpPr>
          <p:cNvPr id="3" name="ZoneTexte 2"/>
          <p:cNvSpPr txBox="1"/>
          <p:nvPr/>
        </p:nvSpPr>
        <p:spPr>
          <a:xfrm>
            <a:off x="1425648" y="5413515"/>
            <a:ext cx="6518131" cy="707886"/>
          </a:xfrm>
          <a:prstGeom prst="rect">
            <a:avLst/>
          </a:prstGeom>
          <a:noFill/>
        </p:spPr>
        <p:txBody>
          <a:bodyPr wrap="none" rtlCol="0">
            <a:spAutoFit/>
          </a:bodyPr>
          <a:lstStyle/>
          <a:p>
            <a:pPr algn="ctr" rtl="0"/>
            <a:r>
              <a:rPr lang="de" b="0" i="0" u="none" baseline="0"/>
              <a:t>Wenn es kein Nullrisiko gibt, </a:t>
            </a:r>
            <a:endParaRPr lang="de" altLang="fr-FR" smtClean="0"/>
          </a:p>
          <a:p>
            <a:pPr algn="ctr" rtl="0"/>
            <a:r>
              <a:rPr lang="de" sz="2200" b="1" i="0" u="none" baseline="0">
                <a:solidFill>
                  <a:srgbClr val="A90025"/>
                </a:solidFill>
                <a:latin typeface="+mj-lt"/>
                <a:cs typeface="Arial"/>
              </a:rPr>
              <a:t>können alle tödlichen Unfälle vermieden werden.</a:t>
            </a:r>
            <a:r>
              <a:rPr lang="de" b="0" i="0" u="none" baseline="0"/>
              <a:t> </a:t>
            </a:r>
            <a:endParaRPr lang="de" altLang="fr-FR" dirty="0"/>
          </a:p>
        </p:txBody>
      </p:sp>
      <p:sp>
        <p:nvSpPr>
          <p:cNvPr id="8"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de" b="1" i="0" u="none" baseline="0">
                <a:ea typeface="+mj-ea"/>
              </a:rPr>
              <a:t>Sicherung: Todesfälle/Unfälle</a:t>
            </a:r>
            <a:endParaRPr lang="de"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charset="0"/>
              </a:rPr>
              <a:t>H3SE-Integrationskit</a:t>
            </a:r>
          </a:p>
          <a:p>
            <a:pPr algn="l" rtl="0" eaLnBrk="1" hangingPunct="1"/>
            <a:r>
              <a:rPr lang="de" b="0" i="0" u="none" baseline="0">
                <a:cs typeface="Arial" charset="0"/>
              </a:rPr>
              <a:t>TCG-Modul 2.3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de" b="1" i="0" u="none" baseline="0">
                <a:solidFill>
                  <a:schemeClr val="accent3">
                    <a:lumMod val="75000"/>
                  </a:schemeClr>
                </a:solidFill>
                <a:ea typeface="+mj-ea"/>
              </a:rPr>
              <a:t>Ziele des Moduls</a:t>
            </a:r>
            <a:endParaRPr lang="de" dirty="0">
              <a:solidFill>
                <a:schemeClr val="accent3">
                  <a:lumMod val="75000"/>
                </a:schemeClr>
              </a:solidFill>
              <a:ea typeface="+mj-ea"/>
            </a:endParaRPr>
          </a:p>
        </p:txBody>
      </p:sp>
      <p:sp>
        <p:nvSpPr>
          <p:cNvPr id="15362"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908DB0B5-C960-A34D-A557-92F8846D05C9}" type="slidenum">
              <a:rPr>
                <a:solidFill>
                  <a:srgbClr val="898989"/>
                </a:solidFill>
                <a:ea typeface="Helvetica" charset="0"/>
                <a:cs typeface="Helvetica" charset="0"/>
              </a:rPr>
              <a:pPr algn="r" rtl="0"/>
              <a:t>3</a:t>
            </a:fld>
            <a:endParaRPr lang="de"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773238"/>
            <a:ext cx="8218488" cy="2374900"/>
          </a:xfrm>
        </p:spPr>
        <p:txBody>
          <a:bodyPr>
            <a:normAutofit fontScale="92500" lnSpcReduction="10000"/>
          </a:bodyPr>
          <a:lstStyle/>
          <a:p>
            <a:pPr marL="0" indent="0" algn="l" rtl="0">
              <a:buFont typeface="Lucida Grande" charset="0"/>
              <a:buNone/>
              <a:defRPr/>
            </a:pPr>
            <a:r>
              <a:rPr lang="de" b="0" i="0" u="none" baseline="0">
                <a:cs typeface="Arial" charset="0"/>
              </a:rPr>
              <a:t>Am Ende dieses Moduls:</a:t>
            </a:r>
            <a:endParaRPr lang="de" altLang="fr-FR" dirty="0">
              <a:cs typeface="Arial" charset="0"/>
            </a:endParaRPr>
          </a:p>
          <a:p>
            <a:pPr algn="l" rtl="0">
              <a:defRPr/>
            </a:pPr>
            <a:r>
              <a:rPr lang="de" b="0" i="0" u="none" baseline="0"/>
              <a:t>Werden Sie begriffen haben, dass Todesfälle nicht unabwendbar sind, dass die Norm besagt, dass es niemals einen Todesfall in der Gruppe geben darf, und dass Todesfälle für jedes Individuum im Hinblick auf alles, das sich im engeren oder weiteren Sinne aus der Aktivität von Total ergibt, nicht abschätzbar sind.</a:t>
            </a:r>
          </a:p>
          <a:p>
            <a:pPr algn="l" rtl="0">
              <a:defRPr/>
            </a:pPr>
            <a:r>
              <a:rPr lang="de" b="0" i="0" u="none" baseline="0"/>
              <a:t>Werden Sie die Konzepte TRIR, HIPO und tödlicher Unfall sowie deren Beziehungen verstehen.</a:t>
            </a:r>
          </a:p>
        </p:txBody>
      </p:sp>
      <p:sp>
        <p:nvSpPr>
          <p:cNvPr id="2"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Ziel der Gruppe</a:t>
            </a:r>
            <a:endParaRPr lang="de" dirty="0"/>
          </a:p>
        </p:txBody>
      </p:sp>
      <p:sp>
        <p:nvSpPr>
          <p:cNvPr id="1638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F501019-1ADE-AA41-835A-A90A80C74161}" type="slidenum">
              <a:rPr>
                <a:solidFill>
                  <a:srgbClr val="898989"/>
                </a:solidFill>
                <a:ea typeface="Helvetica" charset="0"/>
                <a:cs typeface="Helvetica" charset="0"/>
              </a:rPr>
              <a:pPr algn="r" rtl="0"/>
              <a:t>4</a:t>
            </a:fld>
            <a:endParaRPr lang="de" altLang="fr-FR">
              <a:solidFill>
                <a:srgbClr val="898989"/>
              </a:solidFill>
              <a:ea typeface="Helvetica" charset="0"/>
              <a:cs typeface="Helvetica" charset="0"/>
            </a:endParaRPr>
          </a:p>
        </p:txBody>
      </p:sp>
      <p:sp>
        <p:nvSpPr>
          <p:cNvPr id="7" name="Espace réservé du contenu 4"/>
          <p:cNvSpPr>
            <a:spLocks noGrp="1"/>
          </p:cNvSpPr>
          <p:nvPr>
            <p:ph type="body" sz="quarter" idx="12"/>
          </p:nvPr>
        </p:nvSpPr>
        <p:spPr>
          <a:xfrm>
            <a:off x="457200" y="1196975"/>
            <a:ext cx="8002588" cy="4464050"/>
          </a:xfrm>
        </p:spPr>
        <p:txBody>
          <a:bodyPr/>
          <a:lstStyle/>
          <a:p>
            <a:pPr marL="0" indent="0" algn="ctr" rtl="0">
              <a:buFont typeface="Lucida Grande" charset="0"/>
              <a:buNone/>
            </a:pPr>
            <a:r>
              <a:rPr lang="de" sz="25000" b="1" i="0" u="none" baseline="0">
                <a:solidFill>
                  <a:srgbClr val="A90025"/>
                </a:solidFill>
                <a:cs typeface="Arial" charset="0"/>
              </a:rPr>
              <a:t>0</a:t>
            </a:r>
            <a:r>
              <a:rPr lang="de" sz="9600" b="0" i="0" u="none" baseline="0">
                <a:cs typeface="Arial" charset="0"/>
              </a:rPr>
              <a:t> </a:t>
            </a:r>
            <a:r>
              <a:rPr lang="de" b="0" i="0" u="none" baseline="0">
                <a:cs typeface="Arial" charset="0"/>
              </a:rPr>
              <a:t>Todesfälle</a:t>
            </a:r>
          </a:p>
        </p:txBody>
      </p:sp>
      <p:sp>
        <p:nvSpPr>
          <p:cNvPr id="9"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de" b="1" i="0" u="none" baseline="0">
                <a:cs typeface="Arial" charset="0"/>
              </a:rPr>
              <a:t>Ziel: 0 Todesfälle</a:t>
            </a:r>
          </a:p>
        </p:txBody>
      </p:sp>
      <p:sp>
        <p:nvSpPr>
          <p:cNvPr id="1741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D49A192-E27F-C646-9F9D-A8F477C6A70A}" type="slidenum">
              <a:rPr>
                <a:solidFill>
                  <a:srgbClr val="898989"/>
                </a:solidFill>
                <a:ea typeface="Helvetica" charset="0"/>
                <a:cs typeface="Helvetica" charset="0"/>
              </a:rPr>
              <a:pPr algn="r" rtl="0"/>
              <a:t>5</a:t>
            </a:fld>
            <a:endParaRPr lang="de" altLang="fr-FR">
              <a:solidFill>
                <a:srgbClr val="898989"/>
              </a:solidFill>
              <a:ea typeface="Helvetica" charset="0"/>
              <a:cs typeface="Helvetica" charset="0"/>
            </a:endParaRPr>
          </a:p>
        </p:txBody>
      </p:sp>
      <p:pic>
        <p:nvPicPr>
          <p:cNvPr id="17411" name="Image 5" descr="../../../../../../Desktop/Capture%20d’écran%202016-07-22%20à%2013.5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6375" y="1484313"/>
            <a:ext cx="6191250" cy="388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de" b="1" i="0" u="none" baseline="0">
                <a:cs typeface="Arial" charset="0"/>
              </a:rPr>
              <a:t>FILM: Aussagen eines Managers, der einen Mitarbeiter verloren hat</a:t>
            </a:r>
            <a:endParaRPr lang="de" altLang="fr-FR" dirty="0">
              <a:cs typeface="Arial" charset="0"/>
            </a:endParaRPr>
          </a:p>
        </p:txBody>
      </p:sp>
      <p:sp>
        <p:nvSpPr>
          <p:cNvPr id="1843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4813867-5849-0A4B-8F43-7C628F57C43D}" type="slidenum">
              <a:rPr>
                <a:solidFill>
                  <a:srgbClr val="898989"/>
                </a:solidFill>
                <a:ea typeface="Helvetica" charset="0"/>
                <a:cs typeface="Helvetica" charset="0"/>
              </a:rPr>
              <a:pPr algn="r" rtl="0"/>
              <a:t>6</a:t>
            </a:fld>
            <a:endParaRPr lang="de" altLang="fr-FR">
              <a:solidFill>
                <a:srgbClr val="898989"/>
              </a:solidFill>
              <a:ea typeface="Helvetica" charset="0"/>
              <a:cs typeface="Helvetica" charset="0"/>
            </a:endParaRP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592" y="1412776"/>
            <a:ext cx="7218565" cy="4091466"/>
          </a:xfrm>
          <a:prstGeom prst="rect">
            <a:avLst/>
          </a:prstGeom>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wrap="square" numCol="1" anchorCtr="0" compatLnSpc="1">
            <a:prstTxWarp prst="textNoShape">
              <a:avLst/>
            </a:prstTxWarp>
          </a:bodyPr>
          <a:lstStyle/>
          <a:p>
            <a:pPr algn="l" rtl="0" eaLnBrk="1" hangingPunct="1"/>
            <a:r>
              <a:rPr lang="de" b="1" i="0" u="none" baseline="0">
                <a:cs typeface="Arial" charset="0"/>
              </a:rPr>
              <a:t>Ziel: 0 Todesfälle</a:t>
            </a:r>
          </a:p>
        </p:txBody>
      </p:sp>
      <p:sp>
        <p:nvSpPr>
          <p:cNvPr id="19458"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A100F90-2455-0248-9C2B-B1FCD2625900}" type="slidenum">
              <a:rPr>
                <a:solidFill>
                  <a:srgbClr val="898989"/>
                </a:solidFill>
                <a:ea typeface="Helvetica" charset="0"/>
                <a:cs typeface="Helvetica" charset="0"/>
              </a:rPr>
              <a:pPr algn="r" rtl="0"/>
              <a:t>7</a:t>
            </a:fld>
            <a:endParaRPr lang="de" altLang="fr-FR">
              <a:solidFill>
                <a:srgbClr val="898989"/>
              </a:solidFill>
              <a:ea typeface="Helvetica" charset="0"/>
              <a:cs typeface="Helvetica" charset="0"/>
            </a:endParaRPr>
          </a:p>
        </p:txBody>
      </p:sp>
      <p:pic>
        <p:nvPicPr>
          <p:cNvPr id="19460" name="Imag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de" b="1" i="0" u="none" baseline="0">
                <a:cs typeface="Arial" charset="0"/>
              </a:rPr>
              <a:t>Ziel: 0 Todesfälle</a:t>
            </a:r>
          </a:p>
        </p:txBody>
      </p:sp>
      <p:sp>
        <p:nvSpPr>
          <p:cNvPr id="20482" name="Espace réservé du texte 2"/>
          <p:cNvSpPr>
            <a:spLocks noGrp="1"/>
          </p:cNvSpPr>
          <p:nvPr>
            <p:ph type="body" sz="quarter" idx="12"/>
          </p:nvPr>
        </p:nvSpPr>
        <p:spPr>
          <a:xfrm>
            <a:off x="250825" y="3097213"/>
            <a:ext cx="3756025" cy="2305050"/>
          </a:xfrm>
        </p:spPr>
        <p:txBody>
          <a:bodyPr>
            <a:normAutofit lnSpcReduction="10000"/>
          </a:bodyPr>
          <a:lstStyle/>
          <a:p>
            <a:pPr algn="l" rtl="0"/>
            <a:r>
              <a:rPr lang="de" b="0" i="0" u="none" baseline="0">
                <a:cs typeface="Arial" charset="0"/>
              </a:rPr>
              <a:t>Die Absicht ist klar: 0 Todesfälle in der Gruppe.</a:t>
            </a:r>
          </a:p>
          <a:p>
            <a:endParaRPr lang="de" altLang="fr-FR">
              <a:cs typeface="Arial" charset="0"/>
            </a:endParaRPr>
          </a:p>
          <a:p>
            <a:pPr algn="l" rtl="0"/>
            <a:r>
              <a:rPr lang="de" b="0" i="0" u="none" baseline="0">
                <a:cs typeface="Arial" charset="0"/>
              </a:rPr>
              <a:t>Niemand darf das Leben verlieren, während er bei Total oder für Total (Vertragsarbeiter) arbeitet. </a:t>
            </a:r>
          </a:p>
        </p:txBody>
      </p:sp>
      <p:sp>
        <p:nvSpPr>
          <p:cNvPr id="2048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035B3DC-36A6-CB4B-A35C-B1C38F4ED416}" type="slidenum">
              <a:rPr>
                <a:solidFill>
                  <a:srgbClr val="898989"/>
                </a:solidFill>
                <a:ea typeface="Helvetica" charset="0"/>
                <a:cs typeface="Helvetica" charset="0"/>
              </a:rPr>
              <a:pPr algn="r" rtl="0"/>
              <a:t>8</a:t>
            </a:fld>
            <a:endParaRPr lang="de" altLang="fr-FR">
              <a:solidFill>
                <a:srgbClr val="898989"/>
              </a:solidFill>
              <a:ea typeface="Helvetica" charset="0"/>
              <a:cs typeface="Helvetica" charset="0"/>
            </a:endParaRPr>
          </a:p>
        </p:txBody>
      </p:sp>
      <p:pic>
        <p:nvPicPr>
          <p:cNvPr id="20485" name="Image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9"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Und Sie?</a:t>
            </a:r>
            <a:endParaRPr lang="de" dirty="0"/>
          </a:p>
        </p:txBody>
      </p:sp>
      <p:sp>
        <p:nvSpPr>
          <p:cNvPr id="21506" name="Espace réservé du texte 2"/>
          <p:cNvSpPr>
            <a:spLocks noGrp="1"/>
          </p:cNvSpPr>
          <p:nvPr>
            <p:ph type="body" sz="quarter" idx="12"/>
          </p:nvPr>
        </p:nvSpPr>
        <p:spPr>
          <a:xfrm>
            <a:off x="457200" y="1125538"/>
            <a:ext cx="8218488" cy="5040312"/>
          </a:xfrm>
        </p:spPr>
        <p:txBody>
          <a:bodyPr/>
          <a:lstStyle/>
          <a:p>
            <a:pPr algn="just" rtl="0"/>
            <a:r>
              <a:rPr lang="de" b="0" i="0" u="none" baseline="0">
                <a:cs typeface="Arial" charset="0"/>
              </a:rPr>
              <a:t>Was tun Sie im Alltag (außerhalb der Arbeitszeit), um sich vor Unfällen zu schützen?</a:t>
            </a:r>
          </a:p>
          <a:p>
            <a:pPr algn="just" rtl="0"/>
            <a:endParaRPr lang="de" altLang="fr-FR" dirty="0" smtClean="0">
              <a:cs typeface="Arial" charset="0"/>
            </a:endParaRPr>
          </a:p>
          <a:p>
            <a:pPr algn="just" rtl="0"/>
            <a:r>
              <a:rPr lang="de" b="0" i="0" u="none" baseline="0">
                <a:cs typeface="Arial" charset="0"/>
              </a:rPr>
              <a:t>Können Sie eine Situation beschreiben, in der Sie nur knapp dem Tod entgangen sind (oder die sehr ernsthafte Folgen hatte)?</a:t>
            </a:r>
          </a:p>
          <a:p>
            <a:pPr algn="just" rtl="0"/>
            <a:endParaRPr lang="de" altLang="fr-FR" dirty="0" smtClean="0">
              <a:cs typeface="Arial" charset="0"/>
            </a:endParaRPr>
          </a:p>
          <a:p>
            <a:pPr algn="just" rtl="0"/>
            <a:r>
              <a:rPr lang="de" b="0" i="0" u="none" baseline="0">
                <a:cs typeface="Arial" charset="0"/>
              </a:rPr>
              <a:t>Was tun Sie bei Ihnen, damit diese Art von Unfällen nicht vorkommt?</a:t>
            </a:r>
          </a:p>
          <a:p>
            <a:pPr algn="just" rtl="0"/>
            <a:endParaRPr lang="de" altLang="fr-FR" dirty="0" smtClean="0">
              <a:cs typeface="Arial" charset="0"/>
            </a:endParaRPr>
          </a:p>
          <a:p>
            <a:pPr algn="just" rtl="0"/>
            <a:r>
              <a:rPr lang="de" b="0" i="0" u="none" baseline="0">
                <a:cs typeface="Arial" charset="0"/>
              </a:rPr>
              <a:t>Was werden Sie im Rahmen Ihrer Aufgabe bei Total tun? </a:t>
            </a:r>
            <a:endParaRPr lang="de" altLang="fr-FR" dirty="0">
              <a:cs typeface="Arial" charset="0"/>
            </a:endParaRPr>
          </a:p>
        </p:txBody>
      </p:sp>
      <p:sp>
        <p:nvSpPr>
          <p:cNvPr id="2150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93DF98-BBB9-9243-9542-8FAB46502B28}" type="slidenum">
              <a:rPr>
                <a:solidFill>
                  <a:srgbClr val="898989"/>
                </a:solidFill>
                <a:ea typeface="Helvetica" charset="0"/>
                <a:cs typeface="Helvetica" charset="0"/>
              </a:rPr>
              <a:pPr algn="r" rtl="0"/>
              <a:t>9</a:t>
            </a:fld>
            <a:endParaRPr lang="de"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000" b="0" i="0" u="none" baseline="0" dirty="0"/>
              <a:t>H3SE-Integrationskit – TCG 2.3 – Sicherheit: Todesfälle/Unfälle – V2</a:t>
            </a:r>
            <a:endParaRPr lang="de" altLang="fr-FR" sz="1000" dirty="0"/>
          </a:p>
        </p:txBody>
      </p:sp>
    </p:spTree>
  </p:cSld>
  <p:clrMapOvr>
    <a:masterClrMapping/>
  </p:clrMapOvr>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2</TotalTime>
  <Words>368</Words>
  <Application>Microsoft Office PowerPoint</Application>
  <PresentationFormat>Affichage à l'écran (4:3)</PresentationFormat>
  <Paragraphs>61</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TOTAL-EN-dark red template</vt:lpstr>
      <vt:lpstr>Safety: Deaths/accidents</vt:lpstr>
      <vt:lpstr>Sicherung: Todesfälle/Unfälle</vt:lpstr>
      <vt:lpstr>Ziele des Moduls</vt:lpstr>
      <vt:lpstr>Ziel der Gruppe</vt:lpstr>
      <vt:lpstr>Ziel: 0 Todesfälle</vt:lpstr>
      <vt:lpstr>FILM: Aussagen eines Managers, der einen Mitarbeiter verloren hat</vt:lpstr>
      <vt:lpstr>Ziel: 0 Todesfälle</vt:lpstr>
      <vt:lpstr>Ziel: 0 Todesfälle</vt:lpstr>
      <vt:lpstr>Und Sie?</vt:lpstr>
      <vt:lpstr>TRIR vs. Todesfälle</vt:lpstr>
      <vt:lpstr>Verhütung tödlicher Unfälle durch:</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Deaths/accidents</dc:title>
  <dc:creator>J0489914</dc:creator>
  <cp:lastModifiedBy>J0489914</cp:lastModifiedBy>
  <cp:revision>1</cp:revision>
  <dcterms:created xsi:type="dcterms:W3CDTF">2017-09-29T10:06:27Z</dcterms:created>
  <dcterms:modified xsi:type="dcterms:W3CDTF">2017-09-29T10:08:44Z</dcterms:modified>
</cp:coreProperties>
</file>