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12"/>
  </p:notesMasterIdLst>
  <p:handoutMasterIdLst>
    <p:handoutMasterId r:id="rId13"/>
  </p:handout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76AF"/>
    <a:srgbClr val="133C75"/>
    <a:srgbClr val="BD2B0B"/>
    <a:srgbClr val="7ABFC0"/>
    <a:srgbClr val="CAEBEA"/>
    <a:srgbClr val="55DD61"/>
    <a:srgbClr val="3AAFC3"/>
    <a:srgbClr val="FFAA00"/>
    <a:srgbClr val="ABCE36"/>
    <a:srgbClr val="00241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8" autoAdjust="0"/>
    <p:restoredTop sz="94692" autoAdjust="0"/>
  </p:normalViewPr>
  <p:slideViewPr>
    <p:cSldViewPr snapToObjects="1" showGuides="1">
      <p:cViewPr varScale="1">
        <p:scale>
          <a:sx n="102" d="100"/>
          <a:sy n="102" d="100"/>
        </p:scale>
        <p:origin x="-96" y="-156"/>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026C1A-E9C0-3649-8DE0-0F721770D521}" type="datetimeFigureOut">
              <a:rPr lang="fr-FR" smtClean="0"/>
              <a:pPr/>
              <a:t>22/09/2017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6351CB-C7E3-8F4F-AA6E-DB407BF173DE}" type="slidenum">
              <a:rPr lang="fr-FR" smtClean="0"/>
              <a:pPr/>
              <a:t>‹N°›</a:t>
            </a:fld>
            <a:endParaRPr lang="fr-FR"/>
          </a:p>
        </p:txBody>
      </p:sp>
    </p:spTree>
    <p:extLst>
      <p:ext uri="{BB962C8B-B14F-4D97-AF65-F5344CB8AC3E}">
        <p14:creationId xmlns:p14="http://schemas.microsoft.com/office/powerpoint/2010/main" xmlns="" val="4156207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6820A-C1B1-9944-A68D-DA5B884778EE}" type="datetimeFigureOut">
              <a:rPr lang="fr-FR" smtClean="0"/>
              <a:pPr/>
              <a:t>22/09/2017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EBCA58-F001-2A42-AB6A-B366B18E47A3}" type="slidenum">
              <a:rPr lang="fr-FR" smtClean="0"/>
              <a:pPr/>
              <a:t>‹N°›</a:t>
            </a:fld>
            <a:endParaRPr lang="fr-FR"/>
          </a:p>
        </p:txBody>
      </p:sp>
    </p:spTree>
    <p:extLst>
      <p:ext uri="{BB962C8B-B14F-4D97-AF65-F5344CB8AC3E}">
        <p14:creationId xmlns:p14="http://schemas.microsoft.com/office/powerpoint/2010/main" xmlns="" val="22721086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
          </a:p>
        </p:txBody>
      </p:sp>
      <p:sp>
        <p:nvSpPr>
          <p:cNvPr id="4" name="Espace réservé du numéro de diapositive 3"/>
          <p:cNvSpPr>
            <a:spLocks noGrp="1"/>
          </p:cNvSpPr>
          <p:nvPr>
            <p:ph type="sldNum" sz="quarter" idx="10"/>
          </p:nvPr>
        </p:nvSpPr>
        <p:spPr/>
        <p:txBody>
          <a:bodyPr/>
          <a:lstStyle/>
          <a:p>
            <a:pPr algn="l" rtl="0"/>
            <a:fld id="{CC003701-3D7C-6742-A687-BADEF21C85AD}" type="slidenum">
              <a:rPr/>
              <a:pPr algn="l" rtl="0"/>
              <a:t>2</a:t>
            </a:fld>
            <a:endParaRPr lang="en" altLang="fr-FR"/>
          </a:p>
        </p:txBody>
      </p:sp>
    </p:spTree>
    <p:extLst>
      <p:ext uri="{BB962C8B-B14F-4D97-AF65-F5344CB8AC3E}">
        <p14:creationId xmlns="" xmlns:p14="http://schemas.microsoft.com/office/powerpoint/2010/main" val="65080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8"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 sz="1200" b="0" i="0" u="none" kern="1200" baseline="0">
                <a:solidFill>
                  <a:schemeClr val="tx1"/>
                </a:solidFill>
                <a:effectLst/>
                <a:latin typeface="+mn-lt"/>
                <a:ea typeface="+mn-ea"/>
                <a:cs typeface="+mn-cs"/>
              </a:rPr>
              <a:t>The key is stringent adherence to the regulations and safety procedures as well as systematic analysis and reporting of incidents and near misses, taking the human factor into account.</a:t>
            </a:r>
          </a:p>
          <a:p>
            <a:endParaRPr lang="en" altLang="fr-FR" dirty="0"/>
          </a:p>
        </p:txBody>
      </p:sp>
      <p:sp>
        <p:nvSpPr>
          <p:cNvPr id="34819"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fld id="{3B782CCB-46CE-B245-BACF-BD2C39BE7BF0}" type="slidenum">
              <a:rPr>
                <a:latin typeface="Calibri" charset="0"/>
              </a:rPr>
              <a:pPr algn="l" rtl="0"/>
              <a:t>10</a:t>
            </a:fld>
            <a:endParaRPr lang="en" altLang="fr-FR">
              <a:latin typeface="Calibri" charset="0"/>
            </a:endParaRPr>
          </a:p>
        </p:txBody>
      </p:sp>
    </p:spTree>
    <p:extLst>
      <p:ext uri="{BB962C8B-B14F-4D97-AF65-F5344CB8AC3E}">
        <p14:creationId xmlns="" xmlns:p14="http://schemas.microsoft.com/office/powerpoint/2010/main" val="74608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 name="Rectangle 1"/>
          <p:cNvSpPr/>
          <p:nvPr userDrawn="1"/>
        </p:nvSpPr>
        <p:spPr>
          <a:xfrm>
            <a:off x="-2433" y="0"/>
            <a:ext cx="9146433"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5" name="Titre 4"/>
          <p:cNvSpPr>
            <a:spLocks noGrp="1"/>
          </p:cNvSpPr>
          <p:nvPr>
            <p:ph type="title"/>
          </p:nvPr>
        </p:nvSpPr>
        <p:spPr>
          <a:xfrm>
            <a:off x="1188000" y="2106000"/>
            <a:ext cx="7276629" cy="1487487"/>
          </a:xfrm>
        </p:spPr>
        <p:txBody>
          <a:bodyPr lIns="0" rIns="0" anchor="b">
            <a:noAutofit/>
          </a:bodyPr>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hasCustomPrompt="1"/>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dirty="0" smtClean="0"/>
              <a:t>Cliquez pour modifier les styles des sous-titres du masque</a:t>
            </a:r>
          </a:p>
        </p:txBody>
      </p:sp>
      <p:sp>
        <p:nvSpPr>
          <p:cNvPr id="7" name="Rectangle 6"/>
          <p:cNvSpPr/>
          <p:nvPr userDrawn="1"/>
        </p:nvSpPr>
        <p:spPr>
          <a:xfrm>
            <a:off x="0" y="6750000"/>
            <a:ext cx="9144000" cy="10800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TOTAL_LOGO_bandeau_01_haut_T_RGB.png"/>
          <p:cNvPicPr>
            <a:picLocks noChangeAspect="1"/>
          </p:cNvPicPr>
          <p:nvPr userDrawn="1"/>
        </p:nvPicPr>
        <p:blipFill>
          <a:blip r:embed="rId2"/>
          <a:stretch>
            <a:fillRect/>
          </a:stretch>
        </p:blipFill>
        <p:spPr>
          <a:xfrm>
            <a:off x="1" y="363225"/>
            <a:ext cx="6084167" cy="86093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en-US" noProof="0" smtClean="0"/>
              <a:t>Presentation title - Place and Country - Date Month Day Year</a:t>
            </a:r>
            <a:endParaRPr lang="fr-FR" noProof="0"/>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3" name="Espace réservé du pied de page 2"/>
          <p:cNvSpPr>
            <a:spLocks noGrp="1"/>
          </p:cNvSpPr>
          <p:nvPr>
            <p:ph type="ftr" sz="quarter" idx="10"/>
          </p:nvPr>
        </p:nvSpPr>
        <p:spPr/>
        <p:txBody>
          <a:bodyPr/>
          <a:lstStyle/>
          <a:p>
            <a:r>
              <a:rPr lang="en-US" noProof="0" smtClean="0"/>
              <a:t>Presentation title - Place and Country - Date Month Day Year</a:t>
            </a:r>
            <a:endParaRPr lang="fr-FR" noProof="0"/>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‹N°›</a:t>
            </a:fld>
            <a:endParaRPr lang="fr-FR"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Tree>
    <p:extLst>
      <p:ext uri="{BB962C8B-B14F-4D97-AF65-F5344CB8AC3E}">
        <p14:creationId xmlns:p14="http://schemas.microsoft.com/office/powerpoint/2010/main" xmlns="" val="365818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52"/>
            <a:ext cx="7772400" cy="1362075"/>
          </a:xfrm>
        </p:spPr>
        <p:txBody>
          <a:bodyPr anchor="ctr">
            <a:noAutofit/>
          </a:bodyP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5" name="Espace réservé du pied de page 4"/>
          <p:cNvSpPr>
            <a:spLocks noGrp="1"/>
          </p:cNvSpPr>
          <p:nvPr>
            <p:ph type="ftr" sz="quarter" idx="11"/>
          </p:nvPr>
        </p:nvSpPr>
        <p:spPr/>
        <p:txBody>
          <a:bodyPr/>
          <a:lstStyle/>
          <a:p>
            <a:r>
              <a:rPr lang="en-US" noProof="0" smtClean="0"/>
              <a:t>Presentation title - Place and Country - Date Month Day Year</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Rectangle 6"/>
          <p:cNvSpPr/>
          <p:nvPr userDrawn="1"/>
        </p:nvSpPr>
        <p:spPr>
          <a:xfrm>
            <a:off x="8928000" y="0"/>
            <a:ext cx="2160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6" name="Espace réservé du pied de page 5"/>
          <p:cNvSpPr>
            <a:spLocks noGrp="1"/>
          </p:cNvSpPr>
          <p:nvPr>
            <p:ph type="ftr" sz="quarter" idx="11"/>
          </p:nvPr>
        </p:nvSpPr>
        <p:spPr/>
        <p:txBody>
          <a:bodyPr/>
          <a:lstStyle/>
          <a:p>
            <a:r>
              <a:rPr lang="en-US" noProof="0" smtClean="0"/>
              <a:t>Presentation title - Place and Country - Date Month Day Year</a:t>
            </a:r>
            <a:endParaRPr lang="fr-FR" noProof="0" dirty="0"/>
          </a:p>
        </p:txBody>
      </p:sp>
      <p:sp>
        <p:nvSpPr>
          <p:cNvPr id="7" name="Espace réservé du numéro de diapositive 6"/>
          <p:cNvSpPr>
            <a:spLocks noGrp="1"/>
          </p:cNvSpPr>
          <p:nvPr>
            <p:ph type="sldNum" sz="quarter" idx="12"/>
          </p:nvPr>
        </p:nvSpPr>
        <p:spPr/>
        <p:txBody>
          <a:bodyPr/>
          <a:lstStyle/>
          <a:p>
            <a:fld id="{21F90BE8-D879-4F46-ACF9-7BCC67DCFB7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695600"/>
            <a:ext cx="8218800" cy="4284000"/>
          </a:xfrm>
          <a:prstGeom prst="rect">
            <a:avLst/>
          </a:prstGeom>
        </p:spPr>
        <p:txBody>
          <a:bodyPr/>
          <a:lstStyle>
            <a:lvl1pPr>
              <a:defRPr/>
            </a:lvl1pPr>
          </a:lstStyle>
          <a:p>
            <a:pPr lvl="0"/>
            <a:r>
              <a:rPr lang="fr-FR" dirty="0" smtClean="0"/>
              <a:t>Bar graph</a:t>
            </a:r>
            <a:endParaRPr lang="fr-FR" dirty="0"/>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Espace réservé du texte 7"/>
          <p:cNvSpPr>
            <a:spLocks noGrp="1"/>
          </p:cNvSpPr>
          <p:nvPr>
            <p:ph type="body" sz="quarter" idx="13" hasCustomPrompt="1"/>
          </p:nvPr>
        </p:nvSpPr>
        <p:spPr>
          <a:xfrm>
            <a:off x="2267744" y="1418400"/>
            <a:ext cx="4608512" cy="338554"/>
          </a:xfrm>
        </p:spPr>
        <p:txBody>
          <a:bodyPr wrap="square" anchor="t" anchorCtr="1">
            <a:spAutoFit/>
          </a:bodyPr>
          <a:lstStyle>
            <a:lvl1pPr algn="ctr">
              <a:buNone/>
              <a:defRPr sz="1600"/>
            </a:lvl1pPr>
          </a:lstStyle>
          <a:p>
            <a:pPr lvl="0"/>
            <a:r>
              <a:rPr lang="fr-FR" dirty="0" smtClean="0"/>
              <a:t>Bar graph </a:t>
            </a:r>
            <a:r>
              <a:rPr lang="fr-FR" dirty="0" err="1" smtClean="0"/>
              <a:t>title</a:t>
            </a:r>
            <a:endParaRPr lang="fr-FR" dirty="0"/>
          </a:p>
        </p:txBody>
      </p:sp>
      <p:sp>
        <p:nvSpPr>
          <p:cNvPr id="8"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972000"/>
            <a:ext cx="8218800" cy="2484000"/>
          </a:xfrm>
          <a:prstGeom prst="rect">
            <a:avLst/>
          </a:prstGeom>
        </p:spPr>
        <p:txBody>
          <a:bodyPr/>
          <a:lstStyle>
            <a:lvl1pPr>
              <a:defRPr/>
            </a:lvl1pPr>
          </a:lstStyle>
          <a:p>
            <a:pPr lvl="0"/>
            <a:r>
              <a:rPr lang="fr-FR" dirty="0" smtClean="0"/>
              <a:t>Bar graph</a:t>
            </a:r>
            <a:endParaRPr lang="fr-FR" dirty="0"/>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8" name="Espace réservé du contenu 2"/>
          <p:cNvSpPr>
            <a:spLocks noGrp="1"/>
          </p:cNvSpPr>
          <p:nvPr>
            <p:ph idx="13" hasCustomPrompt="1"/>
          </p:nvPr>
        </p:nvSpPr>
        <p:spPr>
          <a:xfrm>
            <a:off x="457200" y="3510000"/>
            <a:ext cx="8218800" cy="2484000"/>
          </a:xfrm>
          <a:prstGeom prst="rect">
            <a:avLst/>
          </a:prstGeom>
        </p:spPr>
        <p:txBody>
          <a:bodyPr/>
          <a:lstStyle>
            <a:lvl1pPr>
              <a:defRPr/>
            </a:lvl1pPr>
          </a:lstStyle>
          <a:p>
            <a:pPr lvl="0"/>
            <a:r>
              <a:rPr lang="fr-FR" dirty="0" smtClean="0"/>
              <a:t>Bar graph</a:t>
            </a:r>
            <a:endParaRPr lang="fr-FR" dirty="0"/>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767600"/>
            <a:ext cx="8218800" cy="4248000"/>
          </a:xfrm>
          <a:prstGeom prst="rect">
            <a:avLst/>
          </a:prstGeom>
        </p:spPr>
        <p:txBody>
          <a:bodyPr/>
          <a:lstStyle>
            <a:lvl1pPr>
              <a:defRPr sz="2000"/>
            </a:lvl1pPr>
          </a:lstStyle>
          <a:p>
            <a:pPr lvl="0"/>
            <a:r>
              <a:rPr lang="fr-FR" dirty="0" smtClean="0"/>
              <a:t>Ring graph</a:t>
            </a:r>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8" name="Espace réservé du texte 7"/>
          <p:cNvSpPr>
            <a:spLocks noGrp="1"/>
          </p:cNvSpPr>
          <p:nvPr>
            <p:ph type="body" sz="quarter" idx="13" hasCustomPrompt="1"/>
          </p:nvPr>
        </p:nvSpPr>
        <p:spPr>
          <a:xfrm>
            <a:off x="2267744" y="1418400"/>
            <a:ext cx="4608512" cy="338554"/>
          </a:xfrm>
        </p:spPr>
        <p:txBody>
          <a:bodyPr wrap="square" anchor="t" anchorCtr="1">
            <a:spAutoFit/>
          </a:bodyPr>
          <a:lstStyle>
            <a:lvl1pPr algn="ctr">
              <a:spcBef>
                <a:spcPct val="50000"/>
              </a:spcBef>
              <a:buNone/>
              <a:defRPr sz="1600"/>
            </a:lvl1pPr>
          </a:lstStyle>
          <a:p>
            <a:pPr algn="ctr">
              <a:spcBef>
                <a:spcPct val="50000"/>
              </a:spcBef>
            </a:pPr>
            <a:r>
              <a:rPr lang="en-GB" sz="1600" dirty="0" smtClean="0">
                <a:cs typeface="Arial"/>
              </a:rPr>
              <a:t>Ring graph title</a:t>
            </a:r>
            <a:endParaRPr lang="en-GB" sz="1600" dirty="0">
              <a:cs typeface="Arial"/>
            </a:endParaRPr>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125538"/>
            <a:ext cx="8218488" cy="4896000"/>
          </a:xfrm>
          <a:prstGeom prst="rect">
            <a:avLst/>
          </a:prstGeom>
        </p:spPr>
        <p:txBody>
          <a:bodyPr anchor="t" anchorCtr="0"/>
          <a:lstStyle>
            <a:lvl1pPr>
              <a:defRPr/>
            </a:lvl1pPr>
          </a:lstStyle>
          <a:p>
            <a:pPr lvl="0"/>
            <a:r>
              <a:rPr lang="fr-FR" dirty="0" smtClean="0"/>
              <a:t>Table</a:t>
            </a:r>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5" name="Espace réservé du pied de page 4"/>
          <p:cNvSpPr>
            <a:spLocks noGrp="1"/>
          </p:cNvSpPr>
          <p:nvPr>
            <p:ph type="ftr" sz="quarter" idx="11"/>
          </p:nvPr>
        </p:nvSpPr>
        <p:spPr/>
        <p:txBody>
          <a:bodyPr/>
          <a:lstStyle/>
          <a:p>
            <a:r>
              <a:rPr lang="en-US" noProof="0" smtClean="0"/>
              <a:t>Presentation title - Place and Country - Date Month Day Year</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Tree>
    <p:extLst>
      <p:ext uri="{BB962C8B-B14F-4D97-AF65-F5344CB8AC3E}">
        <p14:creationId xmlns:p14="http://schemas.microsoft.com/office/powerpoint/2010/main" xmlns="" val="295768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6"/>
            <a:ext cx="5562600" cy="365125"/>
          </a:xfrm>
          <a:prstGeom prst="rect">
            <a:avLst/>
          </a:prstGeom>
        </p:spPr>
        <p:txBody>
          <a:bodyPr vert="horz" lIns="0" tIns="45720" rIns="91440" bIns="45720" rtlCol="0" anchor="ctr"/>
          <a:lstStyle>
            <a:lvl1pPr algn="l">
              <a:defRPr sz="900">
                <a:solidFill>
                  <a:schemeClr val="tx1"/>
                </a:solidFill>
                <a:latin typeface="+mn-lt"/>
                <a:cs typeface="Helvetica"/>
              </a:defRPr>
            </a:lvl1pPr>
          </a:lstStyle>
          <a:p>
            <a:r>
              <a:rPr lang="en-US" dirty="0" smtClean="0"/>
              <a:t>Presentation title - Place and Country - Date Month Day Year</a:t>
            </a:r>
            <a:endParaRPr lang="fr-FR" dirty="0"/>
          </a:p>
        </p:txBody>
      </p:sp>
      <p:sp>
        <p:nvSpPr>
          <p:cNvPr id="6" name="Espace réservé du numéro de diapositive 5"/>
          <p:cNvSpPr>
            <a:spLocks noGrp="1"/>
          </p:cNvSpPr>
          <p:nvPr>
            <p:ph type="sldNum" sz="quarter" idx="4"/>
          </p:nvPr>
        </p:nvSpPr>
        <p:spPr>
          <a:xfrm>
            <a:off x="6553200" y="6411916"/>
            <a:ext cx="725488" cy="365125"/>
          </a:xfrm>
          <a:prstGeom prst="rect">
            <a:avLst/>
          </a:prstGeom>
        </p:spPr>
        <p:txBody>
          <a:bodyPr vert="horz" lIns="91440" tIns="45720" rIns="91440" bIns="45720" rtlCol="0" anchor="ctr"/>
          <a:lstStyle>
            <a:lvl1pPr algn="r">
              <a:defRPr sz="1200">
                <a:solidFill>
                  <a:schemeClr val="tx1">
                    <a:tint val="75000"/>
                  </a:schemeClr>
                </a:solidFill>
                <a:latin typeface="+mn-lt"/>
                <a:cs typeface="Helvetica"/>
              </a:defRPr>
            </a:lvl1pPr>
          </a:lstStyle>
          <a:p>
            <a:fld id="{21F90BE8-D879-4F46-ACF9-7BCC67DCFB75}" type="slidenum">
              <a:rPr lang="fr-FR" smtClean="0"/>
              <a:pPr/>
              <a:t>‹N°›</a:t>
            </a:fld>
            <a:endParaRPr lang="fr-FR" dirty="0"/>
          </a:p>
        </p:txBody>
      </p:sp>
      <p:sp>
        <p:nvSpPr>
          <p:cNvPr id="7" name="Rectangle 6"/>
          <p:cNvSpPr/>
          <p:nvPr/>
        </p:nvSpPr>
        <p:spPr>
          <a:xfrm>
            <a:off x="9031305" y="0"/>
            <a:ext cx="11269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cxnSp>
        <p:nvCxnSpPr>
          <p:cNvPr id="9" name="Connecteur droit 8"/>
          <p:cNvCxnSpPr/>
          <p:nvPr/>
        </p:nvCxnSpPr>
        <p:spPr>
          <a:xfrm>
            <a:off x="457200" y="631185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5400000">
            <a:off x="7334251" y="6594478"/>
            <a:ext cx="365125" cy="1588"/>
          </a:xfrm>
          <a:prstGeom prst="line">
            <a:avLst/>
          </a:prstGeom>
          <a:ln w="6350" cap="flat" cmpd="sng" algn="ctr">
            <a:solidFill>
              <a:schemeClr val="tx1">
                <a:alpha val="7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 name="Espace réservé du texte 3"/>
          <p:cNvSpPr>
            <a:spLocks noGrp="1"/>
          </p:cNvSpPr>
          <p:nvPr>
            <p:ph type="body" idx="1"/>
          </p:nvPr>
        </p:nvSpPr>
        <p:spPr>
          <a:xfrm>
            <a:off x="457200" y="1124744"/>
            <a:ext cx="8218488" cy="5001420"/>
          </a:xfrm>
          <a:prstGeom prst="rect">
            <a:avLst/>
          </a:prstGeom>
        </p:spPr>
        <p:txBody>
          <a:bodyPr vert="horz" lIns="91440" tIns="45720" rIns="91440" bIns="45720" rtlCol="0">
            <a:normAutofit/>
          </a:bodyPr>
          <a:lstStyle/>
          <a:p>
            <a:pPr lvl="0"/>
            <a:r>
              <a:rPr lang="fr-FR" noProof="0" dirty="0" smtClean="0"/>
              <a:t>Modifiez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p:txBody>
      </p:sp>
      <p:pic>
        <p:nvPicPr>
          <p:cNvPr id="11" name="Image 10" descr="TOTAL_ADM.png"/>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7685087" y="6374892"/>
            <a:ext cx="1008000" cy="402149"/>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90" r:id="rId2"/>
    <p:sldLayoutId id="2147483658" r:id="rId3"/>
    <p:sldLayoutId id="2147483659" r:id="rId4"/>
    <p:sldLayoutId id="2147483692" r:id="rId5"/>
    <p:sldLayoutId id="2147483693" r:id="rId6"/>
    <p:sldLayoutId id="2147483694" r:id="rId7"/>
    <p:sldLayoutId id="2147483695" r:id="rId8"/>
    <p:sldLayoutId id="2147483696" r:id="rId9"/>
    <p:sldLayoutId id="2147483697" r:id="rId10"/>
  </p:sldLayoutIdLst>
  <p:hf hdr="0" dt="0"/>
  <p:txStyles>
    <p:titleStyle>
      <a:lvl1pPr algn="l" defTabSz="457200" rtl="0" eaLnBrk="1" latinLnBrk="0" hangingPunct="1">
        <a:spcBef>
          <a:spcPct val="0"/>
        </a:spcBef>
        <a:buNone/>
        <a:defRPr sz="2200" b="1" i="0" kern="1200" cap="all">
          <a:solidFill>
            <a:schemeClr val="accent3">
              <a:lumMod val="75000"/>
            </a:schemeClr>
          </a:solidFill>
          <a:latin typeface="+mj-lt"/>
          <a:ea typeface="+mj-ea"/>
          <a:cs typeface="Arial"/>
        </a:defRPr>
      </a:lvl1pPr>
    </p:titleStyle>
    <p:bodyStyle>
      <a:lvl1pPr marL="285750" indent="-285750" algn="l" defTabSz="457200" rtl="0" eaLnBrk="1" latinLnBrk="0" hangingPunct="1">
        <a:spcBef>
          <a:spcPts val="300"/>
        </a:spcBef>
        <a:spcAft>
          <a:spcPts val="300"/>
        </a:spcAft>
        <a:buClr>
          <a:schemeClr val="accent3">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3">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3">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3">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800000"/>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endParaRPr lang="en" altLang="fr-FR"/>
          </a:p>
        </p:txBody>
      </p:sp>
      <p:sp>
        <p:nvSpPr>
          <p:cNvPr id="3" name="Titre 2"/>
          <p:cNvSpPr>
            <a:spLocks noGrp="1"/>
          </p:cNvSpPr>
          <p:nvPr>
            <p:ph type="title"/>
          </p:nvPr>
        </p:nvSpPr>
        <p:spPr>
          <a:xfrm>
            <a:off x="1187450" y="2106613"/>
            <a:ext cx="7277100" cy="1487487"/>
          </a:xfrm>
        </p:spPr>
        <p:txBody>
          <a:bodyPr/>
          <a:lstStyle/>
          <a:p>
            <a:pPr algn="l" rtl="0" eaLnBrk="1" fontAlgn="auto" hangingPunct="1">
              <a:spcAft>
                <a:spcPts val="0"/>
              </a:spcAft>
              <a:defRPr/>
            </a:pPr>
            <a:r>
              <a:rPr lang="en" b="1" i="0" u="none" baseline="0">
                <a:ea typeface="+mj-ea"/>
              </a:rPr>
              <a:t>Safety: Deaths/accidents</a:t>
            </a:r>
            <a:endParaRPr lang="en" dirty="0">
              <a:ea typeface="+mj-ea"/>
            </a:endParaRPr>
          </a:p>
        </p:txBody>
      </p:sp>
      <p:sp>
        <p:nvSpPr>
          <p:cNvPr id="14339" name="Espace réservé du texte 5"/>
          <p:cNvSpPr>
            <a:spLocks noGrp="1"/>
          </p:cNvSpPr>
          <p:nvPr>
            <p:ph type="body" sz="quarter" idx="10"/>
          </p:nvPr>
        </p:nvSpPr>
        <p:spPr>
          <a:xfrm>
            <a:off x="1187450" y="3640138"/>
            <a:ext cx="7277100" cy="1778000"/>
          </a:xfrm>
        </p:spPr>
        <p:txBody>
          <a:bodyPr/>
          <a:lstStyle/>
          <a:p>
            <a:r>
              <a:rPr lang="en" smtClean="0">
                <a:cs typeface="Arial" pitchFamily="34" charset="0"/>
              </a:rPr>
              <a:t>Safety Training for New Recruits</a:t>
            </a:r>
          </a:p>
          <a:p>
            <a:pPr algn="l" rtl="0" eaLnBrk="1" hangingPunct="1"/>
            <a:r>
              <a:rPr lang="en" b="0" i="0" u="none" baseline="0" smtClean="0">
                <a:cs typeface="Arial" charset="0"/>
              </a:rPr>
              <a:t>Module </a:t>
            </a:r>
            <a:r>
              <a:rPr lang="en" b="0" i="0" u="none" baseline="0" dirty="0">
                <a:cs typeface="Arial" charset="0"/>
              </a:rPr>
              <a:t>TCG 2.3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en" b="1" i="0" u="none" baseline="0"/>
              <a:t>Prevention of fatal accidents by:</a:t>
            </a:r>
            <a:endParaRPr lang="en" dirty="0"/>
          </a:p>
        </p:txBody>
      </p:sp>
      <p:sp>
        <p:nvSpPr>
          <p:cNvPr id="23554" name="Espace réservé du texte 2"/>
          <p:cNvSpPr>
            <a:spLocks noGrp="1"/>
          </p:cNvSpPr>
          <p:nvPr>
            <p:ph type="body" sz="quarter" idx="12"/>
          </p:nvPr>
        </p:nvSpPr>
        <p:spPr>
          <a:xfrm>
            <a:off x="395288" y="1427163"/>
            <a:ext cx="4114800" cy="4465637"/>
          </a:xfrm>
        </p:spPr>
        <p:txBody>
          <a:bodyPr/>
          <a:lstStyle/>
          <a:p>
            <a:pPr algn="l" rtl="0"/>
            <a:r>
              <a:rPr lang="en" b="1" i="0" u="none" baseline="0">
                <a:cs typeface="Arial" charset="0"/>
              </a:rPr>
              <a:t>Following regulations and procedures</a:t>
            </a:r>
          </a:p>
          <a:p>
            <a:pPr lvl="1" algn="l" rtl="0"/>
            <a:r>
              <a:rPr lang="en" b="0" i="0" u="none" baseline="0">
                <a:cs typeface="Arial" charset="0"/>
              </a:rPr>
              <a:t>These procedures and regulations must exist, be known and applied with the utmost rigor.</a:t>
            </a:r>
            <a:endParaRPr lang="en" altLang="fr-FR" dirty="0">
              <a:cs typeface="Arial" charset="0"/>
            </a:endParaRPr>
          </a:p>
          <a:p>
            <a:pPr lvl="1" algn="l" rtl="0"/>
            <a:endParaRPr lang="en" altLang="fr-FR" dirty="0">
              <a:cs typeface="Arial" charset="0"/>
            </a:endParaRPr>
          </a:p>
          <a:p>
            <a:pPr lvl="1" algn="l" rtl="0"/>
            <a:r>
              <a:rPr lang="en" b="0" i="0" u="none" baseline="0">
                <a:cs typeface="Arial" charset="0"/>
              </a:rPr>
              <a:t>Regular audits on the ground to check the application of and adherence to regulations and to appreciate the real risk (hazardous situations).</a:t>
            </a:r>
            <a:endParaRPr lang="en" altLang="fr-FR" dirty="0">
              <a:cs typeface="Arial" charset="0"/>
            </a:endParaRPr>
          </a:p>
        </p:txBody>
      </p:sp>
      <p:sp>
        <p:nvSpPr>
          <p:cNvPr id="23555"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A5470F1C-F306-F84A-9733-C80ED7517C45}" type="slidenum">
              <a:rPr>
                <a:solidFill>
                  <a:srgbClr val="898989"/>
                </a:solidFill>
                <a:ea typeface="Helvetica" charset="0"/>
                <a:cs typeface="Helvetica" charset="0"/>
              </a:rPr>
              <a:pPr algn="r" rtl="0"/>
              <a:t>10</a:t>
            </a:fld>
            <a:endParaRPr lang="en" altLang="fr-FR">
              <a:solidFill>
                <a:srgbClr val="898989"/>
              </a:solidFill>
              <a:ea typeface="Helvetica" charset="0"/>
              <a:cs typeface="Helvetica" charset="0"/>
            </a:endParaRPr>
          </a:p>
        </p:txBody>
      </p:sp>
      <p:sp>
        <p:nvSpPr>
          <p:cNvPr id="23557" name="Espace réservé du texte 2"/>
          <p:cNvSpPr txBox="1">
            <a:spLocks/>
          </p:cNvSpPr>
          <p:nvPr/>
        </p:nvSpPr>
        <p:spPr bwMode="auto">
          <a:xfrm>
            <a:off x="4859338" y="1408113"/>
            <a:ext cx="4114800" cy="4464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285750" indent="-285750">
              <a:spcBef>
                <a:spcPts val="300"/>
              </a:spcBef>
              <a:spcAft>
                <a:spcPts val="300"/>
              </a:spcAft>
              <a:buClr>
                <a:srgbClr val="A90025"/>
              </a:buClr>
              <a:buSzPct val="120000"/>
              <a:buFont typeface="Lucida Grande" charset="0"/>
              <a:buChar char="●"/>
              <a:defRPr sz="2000">
                <a:solidFill>
                  <a:schemeClr val="tx1"/>
                </a:solidFill>
                <a:latin typeface="Arial" charset="0"/>
                <a:ea typeface="Arial" charset="0"/>
                <a:cs typeface="Arial" charset="0"/>
              </a:defRPr>
            </a:lvl1pPr>
            <a:lvl2pPr marL="447675" indent="-180975" defTabSz="533400">
              <a:spcBef>
                <a:spcPts val="300"/>
              </a:spcBef>
              <a:spcAft>
                <a:spcPts val="300"/>
              </a:spcAft>
              <a:buClr>
                <a:srgbClr val="A90025"/>
              </a:buClr>
              <a:buFont typeface="Lucida Grande" charset="0"/>
              <a:buChar char="-"/>
              <a:defRPr>
                <a:solidFill>
                  <a:schemeClr val="tx1"/>
                </a:solidFill>
                <a:latin typeface="Arial" charset="0"/>
                <a:ea typeface="Arial" charset="0"/>
                <a:cs typeface="Arial" charset="0"/>
              </a:defRPr>
            </a:lvl2pPr>
            <a:lvl3pPr marL="806450" indent="-180975">
              <a:spcBef>
                <a:spcPts val="300"/>
              </a:spcBef>
              <a:spcAft>
                <a:spcPts val="300"/>
              </a:spcAft>
              <a:buClr>
                <a:srgbClr val="A90025"/>
              </a:buClr>
              <a:buSzPct val="100000"/>
              <a:buFont typeface="Lucida Grande" charset="0"/>
              <a:buChar char="•"/>
              <a:defRPr sz="1600">
                <a:solidFill>
                  <a:schemeClr val="tx1"/>
                </a:solidFill>
                <a:latin typeface="Arial" charset="0"/>
                <a:ea typeface="Arial" charset="0"/>
                <a:cs typeface="Arial" charset="0"/>
              </a:defRPr>
            </a:lvl3pPr>
            <a:lvl4pPr marL="1076325" indent="-171450">
              <a:spcBef>
                <a:spcPts val="300"/>
              </a:spcBef>
              <a:spcAft>
                <a:spcPts val="300"/>
              </a:spcAft>
              <a:buClr>
                <a:srgbClr val="A90025"/>
              </a:buClr>
              <a:buSzPct val="80000"/>
              <a:buFont typeface="Lucida Grande" charset="0"/>
              <a:buChar char="-"/>
              <a:defRPr sz="1600">
                <a:solidFill>
                  <a:schemeClr val="tx1"/>
                </a:solidFill>
                <a:latin typeface="Arial" charset="0"/>
                <a:ea typeface="Helvetica" charset="0"/>
                <a:cs typeface="Helvetica" charset="0"/>
              </a:defRPr>
            </a:lvl4pPr>
            <a:lvl5pPr marL="1258888" indent="-180975" defTabSz="352425">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5pPr>
            <a:lvl6pPr marL="17160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6pPr>
            <a:lvl7pPr marL="21732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7pPr>
            <a:lvl8pPr marL="26304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8pPr>
            <a:lvl9pPr marL="30876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9pPr>
          </a:lstStyle>
          <a:p>
            <a:pPr algn="l" rtl="0"/>
            <a:r>
              <a:rPr lang="en" b="1" i="0" u="none" baseline="0"/>
              <a:t>Your own behavior as a person and vigilance towards others:</a:t>
            </a:r>
            <a:endParaRPr lang="en" altLang="fr-FR" b="1" dirty="0"/>
          </a:p>
          <a:p>
            <a:pPr lvl="1" algn="l" rtl="0"/>
            <a:r>
              <a:rPr lang="en" b="0" i="0" u="none" baseline="0"/>
              <a:t>Broader perspective on your own activities.</a:t>
            </a:r>
            <a:endParaRPr lang="en" altLang="fr-FR" dirty="0"/>
          </a:p>
          <a:p>
            <a:pPr lvl="1" algn="l" rtl="0"/>
            <a:r>
              <a:rPr lang="en" b="0" i="0" u="none" baseline="0"/>
              <a:t>Risk analysis.</a:t>
            </a:r>
            <a:endParaRPr lang="en" altLang="fr-FR" dirty="0"/>
          </a:p>
          <a:p>
            <a:pPr lvl="1" algn="l" rtl="0"/>
            <a:r>
              <a:rPr lang="en" b="0" i="0" u="none" baseline="0"/>
              <a:t>Concern for the lives of the others.</a:t>
            </a:r>
            <a:endParaRPr lang="en" altLang="fr-FR" dirty="0"/>
          </a:p>
          <a:p>
            <a:pPr lvl="1" algn="l" rtl="0"/>
            <a:r>
              <a:rPr lang="en" b="0" i="0" u="none" baseline="0"/>
              <a:t>A strong bond with contracted personnel.</a:t>
            </a:r>
            <a:endParaRPr lang="en" altLang="fr-FR" dirty="0"/>
          </a:p>
        </p:txBody>
      </p:sp>
      <p:sp>
        <p:nvSpPr>
          <p:cNvPr id="3" name="ZoneTexte 2"/>
          <p:cNvSpPr txBox="1"/>
          <p:nvPr/>
        </p:nvSpPr>
        <p:spPr>
          <a:xfrm>
            <a:off x="1425648" y="5413515"/>
            <a:ext cx="6518131" cy="707886"/>
          </a:xfrm>
          <a:prstGeom prst="rect">
            <a:avLst/>
          </a:prstGeom>
          <a:noFill/>
        </p:spPr>
        <p:txBody>
          <a:bodyPr wrap="none" rtlCol="0">
            <a:spAutoFit/>
          </a:bodyPr>
          <a:lstStyle/>
          <a:p>
            <a:pPr algn="ctr" rtl="0"/>
            <a:r>
              <a:rPr lang="en" b="0" i="0" u="none" baseline="0"/>
              <a:t>Although zero risk does not exist, </a:t>
            </a:r>
            <a:endParaRPr lang="en" altLang="fr-FR" smtClean="0"/>
          </a:p>
          <a:p>
            <a:pPr algn="ctr" rtl="0"/>
            <a:r>
              <a:rPr lang="en" sz="2200" b="1" i="0" u="none" baseline="0">
                <a:solidFill>
                  <a:srgbClr val="A90025"/>
                </a:solidFill>
                <a:latin typeface="+mj-lt"/>
                <a:cs typeface="Arial"/>
              </a:rPr>
              <a:t>all fatal accidents can be avoided.</a:t>
            </a:r>
            <a:r>
              <a:rPr lang="en" b="0" i="0" u="none" baseline="0"/>
              <a:t> </a:t>
            </a:r>
            <a:endParaRPr lang="en" altLang="fr-FR" dirty="0"/>
          </a:p>
        </p:txBody>
      </p:sp>
      <p:sp>
        <p:nvSpPr>
          <p:cNvPr id="8" name="Espace réservé du pied de page 1"/>
          <p:cNvSpPr>
            <a:spLocks noGrp="1"/>
          </p:cNvSpPr>
          <p:nvPr>
            <p:ph type="ftr" sz="quarter" idx="4294967295"/>
          </p:nvPr>
        </p:nvSpPr>
        <p:spPr bwMode="auto">
          <a:xfrm>
            <a:off x="395288" y="6453188"/>
            <a:ext cx="663575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 sz="1000" b="0" i="0" u="none" baseline="0" dirty="0"/>
              <a:t>H3SE integration kit - TCG 2.3 – Safety: Deaths/Accidents – V2</a:t>
            </a:r>
            <a:endParaRPr lang="en" altLang="fr-FR"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l" rtl="0" eaLnBrk="1" fontAlgn="auto" hangingPunct="1">
              <a:spcAft>
                <a:spcPts val="0"/>
              </a:spcAft>
              <a:defRPr/>
            </a:pPr>
            <a:r>
              <a:rPr lang="en" b="1" i="0" u="none" baseline="0">
                <a:solidFill>
                  <a:schemeClr val="accent3">
                    <a:lumMod val="75000"/>
                  </a:schemeClr>
                </a:solidFill>
                <a:ea typeface="+mj-ea"/>
              </a:rPr>
              <a:t>Module objectives</a:t>
            </a:r>
            <a:endParaRPr lang="en" dirty="0">
              <a:solidFill>
                <a:schemeClr val="accent3">
                  <a:lumMod val="75000"/>
                </a:schemeClr>
              </a:solidFill>
              <a:ea typeface="+mj-ea"/>
            </a:endParaRPr>
          </a:p>
        </p:txBody>
      </p:sp>
      <p:sp>
        <p:nvSpPr>
          <p:cNvPr id="15362" name="Espace réservé du numéro de diapositive 2"/>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908DB0B5-C960-A34D-A557-92F8846D05C9}" type="slidenum">
              <a:rPr>
                <a:solidFill>
                  <a:srgbClr val="898989"/>
                </a:solidFill>
                <a:ea typeface="Helvetica" charset="0"/>
                <a:cs typeface="Helvetica" charset="0"/>
              </a:rPr>
              <a:pPr algn="r" rtl="0"/>
              <a:t>2</a:t>
            </a:fld>
            <a:endParaRPr lang="en" altLang="fr-FR">
              <a:solidFill>
                <a:srgbClr val="898989"/>
              </a:solidFill>
              <a:ea typeface="Helvetica" charset="0"/>
              <a:cs typeface="Helvetica" charset="0"/>
            </a:endParaRPr>
          </a:p>
        </p:txBody>
      </p:sp>
      <p:sp>
        <p:nvSpPr>
          <p:cNvPr id="15364" name="Espace réservé du contenu 4"/>
          <p:cNvSpPr>
            <a:spLocks noGrp="1"/>
          </p:cNvSpPr>
          <p:nvPr>
            <p:ph type="body" sz="quarter" idx="12"/>
          </p:nvPr>
        </p:nvSpPr>
        <p:spPr>
          <a:xfrm>
            <a:off x="457200" y="1773238"/>
            <a:ext cx="8218488" cy="2374900"/>
          </a:xfrm>
        </p:spPr>
        <p:txBody>
          <a:bodyPr>
            <a:normAutofit lnSpcReduction="10000"/>
          </a:bodyPr>
          <a:lstStyle/>
          <a:p>
            <a:pPr marL="0" indent="0" algn="l" rtl="0">
              <a:buFont typeface="Lucida Grande" charset="0"/>
              <a:buNone/>
              <a:defRPr/>
            </a:pPr>
            <a:r>
              <a:rPr lang="en" b="0" i="0" u="none" baseline="0">
                <a:cs typeface="Arial" charset="0"/>
              </a:rPr>
              <a:t>At the end of this module, you:</a:t>
            </a:r>
            <a:endParaRPr lang="en" altLang="fr-FR" dirty="0">
              <a:cs typeface="Arial" charset="0"/>
            </a:endParaRPr>
          </a:p>
          <a:p>
            <a:pPr algn="l" rtl="0">
              <a:defRPr/>
            </a:pPr>
            <a:r>
              <a:rPr lang="en" b="0" i="0" u="none" baseline="0"/>
              <a:t>Will understand that deaths are not inevitable, that the norm is that there is never death in the Group and that this is invaluable for any individual in anything they do either close to or away from Total's activity.</a:t>
            </a:r>
          </a:p>
          <a:p>
            <a:pPr algn="l" rtl="0">
              <a:defRPr/>
            </a:pPr>
            <a:r>
              <a:rPr lang="en" b="0" i="0" u="none" baseline="0"/>
              <a:t>Will understand the concepts of TRIR, HIPO and fatal incident, and their connections.</a:t>
            </a:r>
          </a:p>
        </p:txBody>
      </p:sp>
      <p:sp>
        <p:nvSpPr>
          <p:cNvPr id="2" name="Espace réservé du pied de page 1"/>
          <p:cNvSpPr>
            <a:spLocks noGrp="1"/>
          </p:cNvSpPr>
          <p:nvPr>
            <p:ph type="ftr" sz="quarter" idx="4294967295"/>
          </p:nvPr>
        </p:nvSpPr>
        <p:spPr bwMode="auto">
          <a:xfrm>
            <a:off x="395288" y="6453188"/>
            <a:ext cx="663575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 sz="1000" b="0" i="0" u="none" baseline="0" dirty="0"/>
              <a:t>H3SE integration kit - TCG 2.3 – Safety: Deaths/Accidents – V2</a:t>
            </a:r>
            <a:endParaRPr lang="en" altLang="fr-FR"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en" b="1" i="0" u="none" baseline="0"/>
              <a:t>Group objective</a:t>
            </a:r>
            <a:endParaRPr lang="en" dirty="0"/>
          </a:p>
        </p:txBody>
      </p:sp>
      <p:sp>
        <p:nvSpPr>
          <p:cNvPr id="16386"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EF501019-1ADE-AA41-835A-A90A80C74161}" type="slidenum">
              <a:rPr>
                <a:solidFill>
                  <a:srgbClr val="898989"/>
                </a:solidFill>
                <a:ea typeface="Helvetica" charset="0"/>
                <a:cs typeface="Helvetica" charset="0"/>
              </a:rPr>
              <a:pPr algn="r" rtl="0"/>
              <a:t>3</a:t>
            </a:fld>
            <a:endParaRPr lang="en" altLang="fr-FR">
              <a:solidFill>
                <a:srgbClr val="898989"/>
              </a:solidFill>
              <a:ea typeface="Helvetica" charset="0"/>
              <a:cs typeface="Helvetica" charset="0"/>
            </a:endParaRPr>
          </a:p>
        </p:txBody>
      </p:sp>
      <p:sp>
        <p:nvSpPr>
          <p:cNvPr id="7" name="Espace réservé du contenu 4"/>
          <p:cNvSpPr>
            <a:spLocks noGrp="1"/>
          </p:cNvSpPr>
          <p:nvPr>
            <p:ph type="body" sz="quarter" idx="12"/>
          </p:nvPr>
        </p:nvSpPr>
        <p:spPr>
          <a:xfrm>
            <a:off x="457200" y="1196975"/>
            <a:ext cx="8002588" cy="4464050"/>
          </a:xfrm>
        </p:spPr>
        <p:txBody>
          <a:bodyPr/>
          <a:lstStyle/>
          <a:p>
            <a:pPr marL="0" indent="0" algn="ctr" rtl="0">
              <a:buFont typeface="Lucida Grande" charset="0"/>
              <a:buNone/>
            </a:pPr>
            <a:r>
              <a:rPr lang="en" sz="25000" b="1" i="0" u="none" baseline="0">
                <a:solidFill>
                  <a:srgbClr val="A90025"/>
                </a:solidFill>
                <a:cs typeface="Arial" charset="0"/>
              </a:rPr>
              <a:t>0</a:t>
            </a:r>
            <a:r>
              <a:rPr lang="en" sz="9600" b="0" i="0" u="none" baseline="0">
                <a:cs typeface="Arial" charset="0"/>
              </a:rPr>
              <a:t> </a:t>
            </a:r>
            <a:r>
              <a:rPr lang="en" b="0" i="0" u="none" baseline="0">
                <a:cs typeface="Arial" charset="0"/>
              </a:rPr>
              <a:t>deaths</a:t>
            </a:r>
          </a:p>
        </p:txBody>
      </p:sp>
      <p:sp>
        <p:nvSpPr>
          <p:cNvPr id="9" name="Espace réservé du pied de page 1"/>
          <p:cNvSpPr>
            <a:spLocks noGrp="1"/>
          </p:cNvSpPr>
          <p:nvPr>
            <p:ph type="ftr" sz="quarter" idx="4294967295"/>
          </p:nvPr>
        </p:nvSpPr>
        <p:spPr bwMode="auto">
          <a:xfrm>
            <a:off x="395288" y="6453188"/>
            <a:ext cx="663575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 sz="1000" b="0" i="0" u="none" baseline="0" dirty="0"/>
              <a:t>H3SE integration kit - TCG 2.3 – Safety: Deaths/Accidents – V2</a:t>
            </a:r>
            <a:endParaRPr lang="en" altLang="fr-FR"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wrap="square" numCol="1" anchorCtr="0" compatLnSpc="1">
            <a:prstTxWarp prst="textNoShape">
              <a:avLst/>
            </a:prstTxWarp>
          </a:bodyPr>
          <a:lstStyle/>
          <a:p>
            <a:pPr algn="l" rtl="0"/>
            <a:r>
              <a:rPr lang="en" b="1" i="0" u="none" baseline="0">
                <a:cs typeface="Arial" charset="0"/>
              </a:rPr>
              <a:t>Objective: 0 deaths</a:t>
            </a:r>
          </a:p>
        </p:txBody>
      </p:sp>
      <p:sp>
        <p:nvSpPr>
          <p:cNvPr id="17410"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CD49A192-E27F-C646-9F9D-A8F477C6A70A}" type="slidenum">
              <a:rPr>
                <a:solidFill>
                  <a:srgbClr val="898989"/>
                </a:solidFill>
                <a:ea typeface="Helvetica" charset="0"/>
                <a:cs typeface="Helvetica" charset="0"/>
              </a:rPr>
              <a:pPr algn="r" rtl="0"/>
              <a:t>4</a:t>
            </a:fld>
            <a:endParaRPr lang="en" altLang="fr-FR">
              <a:solidFill>
                <a:srgbClr val="898989"/>
              </a:solidFill>
              <a:ea typeface="Helvetica" charset="0"/>
              <a:cs typeface="Helvetica" charset="0"/>
            </a:endParaRPr>
          </a:p>
        </p:txBody>
      </p:sp>
      <p:pic>
        <p:nvPicPr>
          <p:cNvPr id="17411" name="Image 5" descr="../../../../../../Desktop/Capture%20d’écran%202016-07-22%20à%2013.52.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76375" y="1484313"/>
            <a:ext cx="6191250" cy="3889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Espace réservé du pied de page 1"/>
          <p:cNvSpPr>
            <a:spLocks noGrp="1"/>
          </p:cNvSpPr>
          <p:nvPr>
            <p:ph type="ftr" sz="quarter" idx="4294967295"/>
          </p:nvPr>
        </p:nvSpPr>
        <p:spPr bwMode="auto">
          <a:xfrm>
            <a:off x="395288" y="6453188"/>
            <a:ext cx="663575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 sz="1000" b="0" i="0" u="none" baseline="0" dirty="0"/>
              <a:t>H3SE integration kit - TCG 2.3 – Safety: Deaths/Accidents – V2</a:t>
            </a:r>
            <a:endParaRPr lang="en" altLang="fr-FR"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wrap="square" numCol="1" anchorCtr="0" compatLnSpc="1">
            <a:prstTxWarp prst="textNoShape">
              <a:avLst/>
            </a:prstTxWarp>
          </a:bodyPr>
          <a:lstStyle/>
          <a:p>
            <a:pPr algn="l" rtl="0"/>
            <a:r>
              <a:rPr lang="en" b="1" i="0" u="none" baseline="0">
                <a:cs typeface="Arial" charset="0"/>
              </a:rPr>
              <a:t>FILM: Testimony of a general manager who lost an employee</a:t>
            </a:r>
            <a:endParaRPr lang="en" altLang="fr-FR" dirty="0">
              <a:cs typeface="Arial" charset="0"/>
            </a:endParaRPr>
          </a:p>
        </p:txBody>
      </p:sp>
      <p:sp>
        <p:nvSpPr>
          <p:cNvPr id="18434"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14813867-5849-0A4B-8F43-7C628F57C43D}" type="slidenum">
              <a:rPr>
                <a:solidFill>
                  <a:srgbClr val="898989"/>
                </a:solidFill>
                <a:ea typeface="Helvetica" charset="0"/>
                <a:cs typeface="Helvetica" charset="0"/>
              </a:rPr>
              <a:pPr algn="r" rtl="0"/>
              <a:t>5</a:t>
            </a:fld>
            <a:endParaRPr lang="en" altLang="fr-FR">
              <a:solidFill>
                <a:srgbClr val="898989"/>
              </a:solidFill>
              <a:ea typeface="Helvetica" charset="0"/>
              <a:cs typeface="Helvetica" charset="0"/>
            </a:endParaRPr>
          </a:p>
        </p:txBody>
      </p:sp>
      <p:pic>
        <p:nvPicPr>
          <p:cNvPr id="4" name="Imag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99592" y="1412776"/>
            <a:ext cx="7218565" cy="4091466"/>
          </a:xfrm>
          <a:prstGeom prst="rect">
            <a:avLst/>
          </a:prstGeom>
        </p:spPr>
      </p:pic>
      <p:sp>
        <p:nvSpPr>
          <p:cNvPr id="7" name="Espace réservé du pied de page 1"/>
          <p:cNvSpPr>
            <a:spLocks noGrp="1"/>
          </p:cNvSpPr>
          <p:nvPr>
            <p:ph type="ftr" sz="quarter" idx="4294967295"/>
          </p:nvPr>
        </p:nvSpPr>
        <p:spPr bwMode="auto">
          <a:xfrm>
            <a:off x="395288" y="6453188"/>
            <a:ext cx="663575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 sz="1000" b="0" i="0" u="none" baseline="0" dirty="0"/>
              <a:t>H3SE integration kit - TCG 2.3 – Safety: Deaths/Accidents – V2</a:t>
            </a:r>
            <a:endParaRPr lang="en" altLang="fr-FR"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wrap="square" numCol="1" anchorCtr="0" compatLnSpc="1">
            <a:prstTxWarp prst="textNoShape">
              <a:avLst/>
            </a:prstTxWarp>
          </a:bodyPr>
          <a:lstStyle/>
          <a:p>
            <a:pPr algn="l" rtl="0" eaLnBrk="1" hangingPunct="1"/>
            <a:r>
              <a:rPr lang="en" b="1" i="0" u="none" baseline="0">
                <a:cs typeface="Arial" charset="0"/>
              </a:rPr>
              <a:t>Objective: 0 deaths</a:t>
            </a:r>
          </a:p>
        </p:txBody>
      </p:sp>
      <p:sp>
        <p:nvSpPr>
          <p:cNvPr id="19458" name="Espace réservé du numéro de diapositive 2"/>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6A100F90-2455-0248-9C2B-B1FCD2625900}" type="slidenum">
              <a:rPr>
                <a:solidFill>
                  <a:srgbClr val="898989"/>
                </a:solidFill>
                <a:ea typeface="Helvetica" charset="0"/>
                <a:cs typeface="Helvetica" charset="0"/>
              </a:rPr>
              <a:pPr algn="r" rtl="0"/>
              <a:t>6</a:t>
            </a:fld>
            <a:endParaRPr lang="en" altLang="fr-FR">
              <a:solidFill>
                <a:srgbClr val="898989"/>
              </a:solidFill>
              <a:ea typeface="Helvetica" charset="0"/>
              <a:cs typeface="Helvetica" charset="0"/>
            </a:endParaRPr>
          </a:p>
        </p:txBody>
      </p:sp>
      <p:pic>
        <p:nvPicPr>
          <p:cNvPr id="19460" name="Image 1"/>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4297363" y="1588"/>
            <a:ext cx="4846637"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3"/>
          <a:stretch>
            <a:fillRect/>
          </a:stretch>
        </p:blipFill>
        <p:spPr>
          <a:xfrm>
            <a:off x="522288" y="1711325"/>
            <a:ext cx="6756400" cy="584200"/>
          </a:xfrm>
          <a:prstGeom prst="rect">
            <a:avLst/>
          </a:prstGeom>
          <a:ln>
            <a:solidFill>
              <a:schemeClr val="tx1"/>
            </a:solidFill>
          </a:ln>
          <a:effectLst>
            <a:outerShdw blurRad="50800" dist="76200" dir="2700000" algn="tl" rotWithShape="0">
              <a:prstClr val="black">
                <a:alpha val="40000"/>
              </a:prstClr>
            </a:outerShdw>
          </a:effectLst>
        </p:spPr>
      </p:pic>
      <p:sp>
        <p:nvSpPr>
          <p:cNvPr id="7" name="Espace réservé du pied de page 1"/>
          <p:cNvSpPr>
            <a:spLocks noGrp="1"/>
          </p:cNvSpPr>
          <p:nvPr>
            <p:ph type="ftr" sz="quarter" idx="4294967295"/>
          </p:nvPr>
        </p:nvSpPr>
        <p:spPr bwMode="auto">
          <a:xfrm>
            <a:off x="395288" y="6453188"/>
            <a:ext cx="663575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 sz="1000" b="0" i="0" u="none" baseline="0" dirty="0"/>
              <a:t>H3SE integration kit - TCG 2.3 – Safety: Deaths/Accidents – V2</a:t>
            </a:r>
            <a:endParaRPr lang="en" altLang="fr-FR"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wrap="square" numCol="1" anchorCtr="0" compatLnSpc="1">
            <a:prstTxWarp prst="textNoShape">
              <a:avLst/>
            </a:prstTxWarp>
          </a:bodyPr>
          <a:lstStyle/>
          <a:p>
            <a:pPr algn="l" rtl="0"/>
            <a:r>
              <a:rPr lang="en" b="1" i="0" u="none" baseline="0">
                <a:cs typeface="Arial" charset="0"/>
              </a:rPr>
              <a:t>Objective: 0 deaths</a:t>
            </a:r>
          </a:p>
        </p:txBody>
      </p:sp>
      <p:sp>
        <p:nvSpPr>
          <p:cNvPr id="20482" name="Espace réservé du texte 2"/>
          <p:cNvSpPr>
            <a:spLocks noGrp="1"/>
          </p:cNvSpPr>
          <p:nvPr>
            <p:ph type="body" sz="quarter" idx="12"/>
          </p:nvPr>
        </p:nvSpPr>
        <p:spPr>
          <a:xfrm>
            <a:off x="250825" y="3097213"/>
            <a:ext cx="3756025" cy="2305050"/>
          </a:xfrm>
        </p:spPr>
        <p:txBody>
          <a:bodyPr/>
          <a:lstStyle/>
          <a:p>
            <a:pPr algn="l" rtl="0"/>
            <a:r>
              <a:rPr lang="en" b="0" i="0" u="none" baseline="0">
                <a:cs typeface="Arial" charset="0"/>
              </a:rPr>
              <a:t>The purpose is clear: 0 deaths in the Group.</a:t>
            </a:r>
          </a:p>
          <a:p>
            <a:endParaRPr lang="en" altLang="fr-FR">
              <a:cs typeface="Arial" charset="0"/>
            </a:endParaRPr>
          </a:p>
          <a:p>
            <a:pPr algn="l" rtl="0"/>
            <a:r>
              <a:rPr lang="en" b="0" i="0" u="none" baseline="0">
                <a:cs typeface="Arial" charset="0"/>
              </a:rPr>
              <a:t>No-one should die while working at TOTAL, or for TOTAL (contracted) </a:t>
            </a:r>
          </a:p>
        </p:txBody>
      </p:sp>
      <p:sp>
        <p:nvSpPr>
          <p:cNvPr id="20483"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F035B3DC-36A6-CB4B-A35C-B1C38F4ED416}" type="slidenum">
              <a:rPr>
                <a:solidFill>
                  <a:srgbClr val="898989"/>
                </a:solidFill>
                <a:ea typeface="Helvetica" charset="0"/>
                <a:cs typeface="Helvetica" charset="0"/>
              </a:rPr>
              <a:pPr algn="r" rtl="0"/>
              <a:t>7</a:t>
            </a:fld>
            <a:endParaRPr lang="en" altLang="fr-FR">
              <a:solidFill>
                <a:srgbClr val="898989"/>
              </a:solidFill>
              <a:ea typeface="Helvetica" charset="0"/>
              <a:cs typeface="Helvetica" charset="0"/>
            </a:endParaRPr>
          </a:p>
        </p:txBody>
      </p:sp>
      <p:pic>
        <p:nvPicPr>
          <p:cNvPr id="20485" name="Image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4297363" y="1588"/>
            <a:ext cx="4846637"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a:blip r:embed="rId3"/>
          <a:stretch>
            <a:fillRect/>
          </a:stretch>
        </p:blipFill>
        <p:spPr>
          <a:xfrm>
            <a:off x="522288" y="1711325"/>
            <a:ext cx="6756400" cy="584200"/>
          </a:xfrm>
          <a:prstGeom prst="rect">
            <a:avLst/>
          </a:prstGeom>
          <a:ln>
            <a:solidFill>
              <a:schemeClr val="tx1"/>
            </a:solidFill>
          </a:ln>
          <a:effectLst>
            <a:outerShdw blurRad="50800" dist="76200" dir="2700000" algn="tl" rotWithShape="0">
              <a:prstClr val="black">
                <a:alpha val="40000"/>
              </a:prstClr>
            </a:outerShdw>
          </a:effectLst>
        </p:spPr>
      </p:pic>
      <p:sp>
        <p:nvSpPr>
          <p:cNvPr id="9" name="Espace réservé du pied de page 1"/>
          <p:cNvSpPr>
            <a:spLocks noGrp="1"/>
          </p:cNvSpPr>
          <p:nvPr>
            <p:ph type="ftr" sz="quarter" idx="4294967295"/>
          </p:nvPr>
        </p:nvSpPr>
        <p:spPr bwMode="auto">
          <a:xfrm>
            <a:off x="395288" y="6453188"/>
            <a:ext cx="663575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 sz="1000" b="0" i="0" u="none" baseline="0" dirty="0"/>
              <a:t>H3SE integration kit - TCG 2.3 – Safety: Deaths/Accidents – V2</a:t>
            </a:r>
            <a:endParaRPr lang="en" altLang="fr-FR"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en" b="1" i="0" u="none" baseline="0"/>
              <a:t>What about you?</a:t>
            </a:r>
            <a:endParaRPr lang="en" dirty="0"/>
          </a:p>
        </p:txBody>
      </p:sp>
      <p:sp>
        <p:nvSpPr>
          <p:cNvPr id="21506" name="Espace réservé du texte 2"/>
          <p:cNvSpPr>
            <a:spLocks noGrp="1"/>
          </p:cNvSpPr>
          <p:nvPr>
            <p:ph type="body" sz="quarter" idx="12"/>
          </p:nvPr>
        </p:nvSpPr>
        <p:spPr>
          <a:xfrm>
            <a:off x="457200" y="1125538"/>
            <a:ext cx="8218488" cy="5040312"/>
          </a:xfrm>
        </p:spPr>
        <p:txBody>
          <a:bodyPr/>
          <a:lstStyle/>
          <a:p>
            <a:pPr algn="just" rtl="0"/>
            <a:r>
              <a:rPr lang="en" b="0" i="0" u="none" baseline="0">
                <a:cs typeface="Arial" charset="0"/>
              </a:rPr>
              <a:t>In your daily life (outside of work), how do you prevent accidents?</a:t>
            </a:r>
          </a:p>
          <a:p>
            <a:pPr algn="just" rtl="0"/>
            <a:endParaRPr lang="en" altLang="fr-FR" dirty="0" smtClean="0">
              <a:cs typeface="Arial" charset="0"/>
            </a:endParaRPr>
          </a:p>
          <a:p>
            <a:pPr algn="just" rtl="0"/>
            <a:r>
              <a:rPr lang="en" b="0" i="0" u="none" baseline="0">
                <a:cs typeface="Arial" charset="0"/>
              </a:rPr>
              <a:t>Can you describe a situation in which you came very close to death (or with very serious consequences)?</a:t>
            </a:r>
          </a:p>
          <a:p>
            <a:pPr algn="just" rtl="0"/>
            <a:endParaRPr lang="en" altLang="fr-FR" dirty="0" smtClean="0">
              <a:cs typeface="Arial" charset="0"/>
            </a:endParaRPr>
          </a:p>
          <a:p>
            <a:pPr algn="just" rtl="0"/>
            <a:r>
              <a:rPr lang="en" b="0" i="0" u="none" baseline="0">
                <a:cs typeface="Arial" charset="0"/>
              </a:rPr>
              <a:t>What do you do at home to ensure these kinds of accidents do not happen?</a:t>
            </a:r>
          </a:p>
          <a:p>
            <a:pPr algn="just" rtl="0"/>
            <a:endParaRPr lang="en" altLang="fr-FR" dirty="0" smtClean="0">
              <a:cs typeface="Arial" charset="0"/>
            </a:endParaRPr>
          </a:p>
          <a:p>
            <a:pPr algn="just" rtl="0"/>
            <a:r>
              <a:rPr lang="en" b="0" i="0" u="none" baseline="0">
                <a:cs typeface="Arial" charset="0"/>
              </a:rPr>
              <a:t>How does this tie in with the framework of your mission at Total? </a:t>
            </a:r>
            <a:endParaRPr lang="en" altLang="fr-FR" dirty="0">
              <a:cs typeface="Arial" charset="0"/>
            </a:endParaRPr>
          </a:p>
        </p:txBody>
      </p:sp>
      <p:sp>
        <p:nvSpPr>
          <p:cNvPr id="21507"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3793DF98-BBB9-9243-9542-8FAB46502B28}" type="slidenum">
              <a:rPr>
                <a:solidFill>
                  <a:srgbClr val="898989"/>
                </a:solidFill>
                <a:ea typeface="Helvetica" charset="0"/>
                <a:cs typeface="Helvetica" charset="0"/>
              </a:rPr>
              <a:pPr algn="r" rtl="0"/>
              <a:t>8</a:t>
            </a:fld>
            <a:endParaRPr lang="en" altLang="fr-FR">
              <a:solidFill>
                <a:srgbClr val="898989"/>
              </a:solidFill>
              <a:ea typeface="Helvetica" charset="0"/>
              <a:cs typeface="Helvetica" charset="0"/>
            </a:endParaRPr>
          </a:p>
        </p:txBody>
      </p:sp>
      <p:sp>
        <p:nvSpPr>
          <p:cNvPr id="6" name="Espace réservé du pied de page 1"/>
          <p:cNvSpPr>
            <a:spLocks noGrp="1"/>
          </p:cNvSpPr>
          <p:nvPr>
            <p:ph type="ftr" sz="quarter" idx="4294967295"/>
          </p:nvPr>
        </p:nvSpPr>
        <p:spPr bwMode="auto">
          <a:xfrm>
            <a:off x="395288" y="6453188"/>
            <a:ext cx="663575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 sz="1000" b="0" i="0" u="none" baseline="0" dirty="0"/>
              <a:t>H3SE integration kit - TCG 2.3 – Safety: Deaths/Accidents – V2</a:t>
            </a:r>
            <a:endParaRPr lang="en" altLang="fr-FR"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en" b="1" i="0" u="none" baseline="0"/>
              <a:t>TRIR</a:t>
            </a:r>
            <a:r>
              <a:rPr lang="en" b="1" i="0" u="none" baseline="0">
                <a:solidFill>
                  <a:srgbClr val="BD2B0B"/>
                </a:solidFill>
              </a:rPr>
              <a:t> </a:t>
            </a:r>
            <a:r>
              <a:rPr lang="en" b="1" i="0" u="none" baseline="0"/>
              <a:t>vs</a:t>
            </a:r>
            <a:r>
              <a:rPr lang="en" b="1" i="0" u="none" baseline="0">
                <a:solidFill>
                  <a:srgbClr val="BD2B0B"/>
                </a:solidFill>
              </a:rPr>
              <a:t> </a:t>
            </a:r>
            <a:r>
              <a:rPr lang="en" b="1" i="0" u="none" baseline="0"/>
              <a:t>deaths</a:t>
            </a:r>
          </a:p>
        </p:txBody>
      </p:sp>
      <p:sp>
        <p:nvSpPr>
          <p:cNvPr id="22530"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8EACF56F-6D1F-C64B-BB59-8914A31190EB}" type="slidenum">
              <a:rPr>
                <a:solidFill>
                  <a:srgbClr val="898989"/>
                </a:solidFill>
                <a:ea typeface="Helvetica" charset="0"/>
                <a:cs typeface="Helvetica" charset="0"/>
              </a:rPr>
              <a:pPr algn="r" rtl="0"/>
              <a:t>9</a:t>
            </a:fld>
            <a:endParaRPr lang="en" altLang="fr-FR">
              <a:solidFill>
                <a:srgbClr val="898989"/>
              </a:solidFill>
              <a:ea typeface="Helvetica" charset="0"/>
              <a:cs typeface="Helvetica" charset="0"/>
            </a:endParaRPr>
          </a:p>
        </p:txBody>
      </p:sp>
      <p:pic>
        <p:nvPicPr>
          <p:cNvPr id="22531" name="Image 5" descr="../../../../../../Desktop/Capture%20d’écran%202016-07-28%20à%2015.06.3"/>
          <p:cNvPicPr>
            <a:picLocks noChangeAspect="1" noChangeArrowheads="1"/>
          </p:cNvPicPr>
          <p:nvPr/>
        </p:nvPicPr>
        <p:blipFill>
          <a:blip r:embed="rId2">
            <a:extLst>
              <a:ext uri="{28A0092B-C50C-407E-A947-70E740481C1C}">
                <a14:useLocalDpi xmlns="" xmlns:a14="http://schemas.microsoft.com/office/drawing/2010/main" val="0"/>
              </a:ext>
            </a:extLst>
          </a:blip>
          <a:srcRect l="2757" r="1628"/>
          <a:stretch>
            <a:fillRect/>
          </a:stretch>
        </p:blipFill>
        <p:spPr bwMode="auto">
          <a:xfrm>
            <a:off x="641350" y="1549400"/>
            <a:ext cx="7850188" cy="417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Espace réservé du pied de page 1"/>
          <p:cNvSpPr>
            <a:spLocks noGrp="1"/>
          </p:cNvSpPr>
          <p:nvPr>
            <p:ph type="ftr" sz="quarter" idx="4294967295"/>
          </p:nvPr>
        </p:nvSpPr>
        <p:spPr bwMode="auto">
          <a:xfrm>
            <a:off x="395288" y="6453188"/>
            <a:ext cx="663575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 sz="1000" b="0" i="0" u="none" baseline="0" dirty="0"/>
              <a:t>H3SE integration kit - TCG 2.3 – Safety: Deaths/Accidents – V2</a:t>
            </a:r>
            <a:endParaRPr lang="en" altLang="fr-FR" sz="1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OTAL-EN-dark red templat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EN PPT DARK RED LOGO.pptx" id="{34FDB752-F90B-4A83-A6C4-9F21502A314C}" vid="{6DFEEC28-5B39-4E16-BB71-270AB66A25A6}"/>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TOTAL-EN-dark red template</Template>
  <TotalTime>3</TotalTime>
  <Words>453</Words>
  <Application>Microsoft Office PowerPoint</Application>
  <PresentationFormat>Affichage à l'écran (4:3)</PresentationFormat>
  <Paragraphs>58</Paragraphs>
  <Slides>10</Slides>
  <Notes>2</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TOTAL-EN-dark red template</vt:lpstr>
      <vt:lpstr>Safety: Deaths/accidents</vt:lpstr>
      <vt:lpstr>Module objectives</vt:lpstr>
      <vt:lpstr>Group objective</vt:lpstr>
      <vt:lpstr>Objective: 0 deaths</vt:lpstr>
      <vt:lpstr>FILM: Testimony of a general manager who lost an employee</vt:lpstr>
      <vt:lpstr>Objective: 0 deaths</vt:lpstr>
      <vt:lpstr>Objective: 0 deaths</vt:lpstr>
      <vt:lpstr>What about you?</vt:lpstr>
      <vt:lpstr>TRIR vs deaths</vt:lpstr>
      <vt:lpstr>Prevention of fatal accidents by:</vt:lpstr>
    </vt:vector>
  </TitlesOfParts>
  <Company>TOTAL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Deaths/accidents</dc:title>
  <dc:creator>J0489914</dc:creator>
  <cp:lastModifiedBy>J0489914</cp:lastModifiedBy>
  <cp:revision>1</cp:revision>
  <dcterms:created xsi:type="dcterms:W3CDTF">2017-09-22T12:12:42Z</dcterms:created>
  <dcterms:modified xsi:type="dcterms:W3CDTF">2017-09-22T12:16:30Z</dcterms:modified>
</cp:coreProperties>
</file>