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0938" autoAdjust="0"/>
  </p:normalViewPr>
  <p:slideViewPr>
    <p:cSldViewPr snapToObjects="1">
      <p:cViewPr>
        <p:scale>
          <a:sx n="121" d="100"/>
          <a:sy n="121" d="100"/>
        </p:scale>
        <p:origin x="-1248" y="-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98DDD01-8B78-744A-B1DE-1F479A4849A7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5350324-3BFE-3141-A175-651B4A83FA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440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BFD1C93-A9D9-0E4C-AC9C-F4441482E6BD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C003701-3D7C-6742-A687-BADEF21C8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81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C003701-3D7C-6742-A687-BADEF21C85AD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650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clave es el respeto estricto de las normas y procedimientos de seguridad así como el análisis y el reporting sistemático de los incidentes y cuasi accidentes y la consideración del factor humano.</a:t>
            </a:r>
          </a:p>
          <a:p>
            <a:endParaRPr lang="es" alt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3B782CCB-46CE-B245-BACF-BD2C39BE7BF0}" type="slidenum">
              <a:rPr>
                <a:latin typeface="Calibri" charset="0"/>
              </a:rPr>
              <a:pPr/>
              <a:t>10</a:t>
            </a:fld>
            <a:endParaRPr lang="es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572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CAECF-EDF4-DC49-B040-0DC65DEAB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640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FFE72C-964F-A24B-B782-4294F09547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92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1A518-EBC4-A04B-9EB3-7BBC849313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83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DDCA-70E4-E44F-991F-DA2146CBB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79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53E720-EE59-0C40-AE43-20CAC94B35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312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67FD7E-9A5D-0747-9106-1AC8CA6DE7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42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B19CF7-0640-D14D-9F3C-37659EAE54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6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55D433-2184-7847-B37D-027501AB68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593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238A5-EA66-7948-A22E-721BD29FE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81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009461A3-0FDC-5B40-A522-CEB75E55250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Seguridad: Muertes / accidentes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TCG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La prevención de accidentes mortales mediante:</a:t>
            </a:r>
            <a:endParaRPr lang="es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1427163"/>
            <a:ext cx="4114800" cy="4465637"/>
          </a:xfrm>
        </p:spPr>
        <p:txBody>
          <a:bodyPr/>
          <a:lstStyle/>
          <a:p>
            <a:pPr algn="l" rtl="0"/>
            <a:r>
              <a:rPr lang="es" b="1" i="0" u="none" baseline="0">
                <a:cs typeface="Arial" charset="0"/>
              </a:rPr>
              <a:t>El respeto de las normas y los procedimientos</a:t>
            </a:r>
          </a:p>
          <a:p>
            <a:pPr lvl="1" algn="l" rtl="0"/>
            <a:r>
              <a:rPr lang="es" b="0" i="0" u="none" baseline="0">
                <a:cs typeface="Arial" charset="0"/>
              </a:rPr>
              <a:t>Estos procedimientos y normas deben existir, conocerse y aplicarse con el mayor rigor.</a:t>
            </a:r>
            <a:endParaRPr lang="es" altLang="fr-FR" dirty="0">
              <a:cs typeface="Arial" charset="0"/>
            </a:endParaRPr>
          </a:p>
          <a:p>
            <a:pPr lvl="1" algn="l" rtl="0"/>
            <a:endParaRPr lang="es" altLang="fr-FR" dirty="0">
              <a:cs typeface="Arial" charset="0"/>
            </a:endParaRPr>
          </a:p>
          <a:p>
            <a:pPr lvl="1" algn="l" rtl="0"/>
            <a:r>
              <a:rPr lang="es" b="0" i="0" u="none" baseline="0">
                <a:cs typeface="Arial" charset="0"/>
              </a:rPr>
              <a:t>Auditorías regulares in situ para comprobar su aplicación y su respeto, y darse cuenta del riesgo real (situaciones peligrosas).</a:t>
            </a:r>
            <a:endParaRPr lang="es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470F1C-F306-F84A-9733-C80ED7517C4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7" name="Espace réservé du texte 2"/>
          <p:cNvSpPr txBox="1">
            <a:spLocks/>
          </p:cNvSpPr>
          <p:nvPr/>
        </p:nvSpPr>
        <p:spPr bwMode="auto">
          <a:xfrm>
            <a:off x="4859338" y="1408113"/>
            <a:ext cx="411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/>
            <a:r>
              <a:rPr lang="es" b="1" i="0" u="none" baseline="0"/>
              <a:t>Su propio comportamiento como hombre y la atención que se presta a los demás:</a:t>
            </a:r>
            <a:endParaRPr lang="es" altLang="fr-FR" b="1" dirty="0"/>
          </a:p>
          <a:p>
            <a:pPr lvl="1" algn="l" rtl="0"/>
            <a:r>
              <a:rPr lang="es" b="0" i="0" u="none" baseline="0"/>
              <a:t>La visión en conjunto de sus propias actividades.</a:t>
            </a:r>
            <a:endParaRPr lang="es" altLang="fr-FR" dirty="0"/>
          </a:p>
          <a:p>
            <a:pPr lvl="1" algn="l" rtl="0"/>
            <a:r>
              <a:rPr lang="es" b="0" i="0" u="none" baseline="0"/>
              <a:t>El análisis de los riesgos.</a:t>
            </a:r>
            <a:endParaRPr lang="es" altLang="fr-FR" dirty="0"/>
          </a:p>
          <a:p>
            <a:pPr lvl="1" algn="l" rtl="0"/>
            <a:r>
              <a:rPr lang="es" b="0" i="0" u="none" baseline="0"/>
              <a:t>La compasión por la vida de los demás.</a:t>
            </a:r>
            <a:endParaRPr lang="es" altLang="fr-FR" dirty="0"/>
          </a:p>
          <a:p>
            <a:pPr lvl="1" algn="l" rtl="0"/>
            <a:r>
              <a:rPr lang="es" b="0" i="0" u="none" baseline="0"/>
              <a:t>Una relación sólida con los contratados.</a:t>
            </a:r>
            <a:endParaRPr lang="es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5648" y="5413515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" b="0" i="0" u="none" baseline="0"/>
              <a:t>Si el riesgo cero no existe, </a:t>
            </a:r>
            <a:endParaRPr lang="es" altLang="fr-FR" smtClean="0"/>
          </a:p>
          <a:p>
            <a:pPr algn="ctr" rtl="0"/>
            <a:r>
              <a:rPr lang="es" sz="2200" b="1" i="0" u="none" baseline="0">
                <a:solidFill>
                  <a:srgbClr val="A90025"/>
                </a:solidFill>
                <a:latin typeface="+mj-lt"/>
                <a:cs typeface="Arial"/>
              </a:rPr>
              <a:t>todos los accidentes mortales pueden evitarse.</a:t>
            </a:r>
            <a:r>
              <a:rPr lang="es" b="0" i="0" u="none" baseline="0"/>
              <a:t> </a:t>
            </a:r>
            <a:endParaRPr lang="es" alt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Los objetivos del módulo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08DB0B5-C960-A34D-A557-92F8846D05C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es" b="0" i="0" u="none" baseline="0">
                <a:cs typeface="Arial" charset="0"/>
              </a:rPr>
              <a:t>Después de este módulo:</a:t>
            </a:r>
            <a:endParaRPr lang="es" altLang="fr-FR" dirty="0">
              <a:cs typeface="Arial" charset="0"/>
            </a:endParaRPr>
          </a:p>
          <a:p>
            <a:pPr algn="l" rtl="0">
              <a:defRPr/>
            </a:pPr>
            <a:r>
              <a:rPr lang="es" b="0" i="0" u="none" baseline="0"/>
              <a:t>Habrán entendido que las muertes no son una fatalidad, que la norma es que no haya nunca muertos en el grupo y que es inestimable para todo individuo por todo lo que implica, tanto directa como indirectamente, en la actividad de Total.</a:t>
            </a:r>
          </a:p>
          <a:p>
            <a:pPr algn="l" rtl="0">
              <a:defRPr/>
            </a:pPr>
            <a:r>
              <a:rPr lang="es" b="0" i="0" u="none" baseline="0"/>
              <a:t>Entenderán los conceptos de TRIR, HIPO y accidente mortal, y sus relaciones.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Objetivo del grupo</a:t>
            </a:r>
            <a:endParaRPr lang="es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F501019-1ADE-AA41-835A-A90A80C7416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96975"/>
            <a:ext cx="8002588" cy="4464050"/>
          </a:xfrm>
        </p:spPr>
        <p:txBody>
          <a:bodyPr/>
          <a:lstStyle/>
          <a:p>
            <a:pPr marL="0" indent="0" algn="ctr" rtl="0">
              <a:buFont typeface="Lucida Grande" charset="0"/>
              <a:buNone/>
            </a:pPr>
            <a:r>
              <a:rPr lang="es" sz="25000" b="1" i="0" u="none" baseline="0">
                <a:solidFill>
                  <a:srgbClr val="A90025"/>
                </a:solidFill>
                <a:cs typeface="Arial" charset="0"/>
              </a:rPr>
              <a:t>0</a:t>
            </a:r>
            <a:r>
              <a:rPr lang="es" sz="9600" b="0" i="0" u="none" baseline="0">
                <a:cs typeface="Arial" charset="0"/>
              </a:rPr>
              <a:t> </a:t>
            </a:r>
            <a:r>
              <a:rPr lang="es" b="0" i="0" u="none" baseline="0">
                <a:cs typeface="Arial" charset="0"/>
              </a:rPr>
              <a:t>muertes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baseline="0">
                <a:cs typeface="Arial" charset="0"/>
              </a:rPr>
              <a:t>Objetivo: 0 muertes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D49A192-E27F-C646-9F9D-A8F477C6A70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5" descr="../../../../../../Desktop/Capture%20d’écran%202016-07-22%20à%2013.5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91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baseline="0">
                <a:cs typeface="Arial" charset="0"/>
              </a:rPr>
              <a:t>PELÍCULA: Testimonio de un manager que ha perdido a un colaborador</a:t>
            </a:r>
            <a:endParaRPr lang="es" altLang="fr-FR" dirty="0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4813867-5849-0A4B-8F43-7C628F57C43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18565" cy="4091466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es" b="1" i="0" u="none" baseline="0">
                <a:cs typeface="Arial" charset="0"/>
              </a:rPr>
              <a:t>Objetivo: 0 muertes</a:t>
            </a:r>
          </a:p>
        </p:txBody>
      </p:sp>
      <p:sp>
        <p:nvSpPr>
          <p:cNvPr id="1945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A100F90-2455-0248-9C2B-B1FCD26259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baseline="0">
                <a:cs typeface="Arial" charset="0"/>
              </a:rPr>
              <a:t>Objetivo: 0 muertes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0825" y="3097213"/>
            <a:ext cx="3756025" cy="2305050"/>
          </a:xfrm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El propósito queda claro: 0 muertes en el grupo.</a:t>
            </a:r>
          </a:p>
          <a:p>
            <a:endParaRPr lang="es" altLang="fr-FR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Nadie debe perder la vida trabajando en TOTAL o para TOTAL (contratados) 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035B3DC-36A6-CB4B-A35C-B1C38F4ED41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¿Y para ustedes?</a:t>
            </a:r>
            <a:endParaRPr lang="es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s" b="0" i="0" u="none" baseline="0">
                <a:cs typeface="Arial" charset="0"/>
              </a:rPr>
              <a:t>En su día a día (fuera de lo profesional), ¿cómo hacen para protegerse de los accidentes?</a:t>
            </a:r>
          </a:p>
          <a:p>
            <a:pPr algn="just" rtl="0"/>
            <a:endParaRPr lang="es" altLang="fr-FR" dirty="0" smtClean="0">
              <a:cs typeface="Arial" charset="0"/>
            </a:endParaRPr>
          </a:p>
          <a:p>
            <a:pPr algn="just" rtl="0"/>
            <a:r>
              <a:rPr lang="es" b="0" i="0" u="none" baseline="0">
                <a:cs typeface="Arial" charset="0"/>
              </a:rPr>
              <a:t>¿Pueden describir una situación en que hayan rozado la muerte (o con consecuencias muy serias)?</a:t>
            </a:r>
          </a:p>
          <a:p>
            <a:pPr algn="just" rtl="0"/>
            <a:endParaRPr lang="es" altLang="fr-FR" dirty="0" smtClean="0">
              <a:cs typeface="Arial" charset="0"/>
            </a:endParaRPr>
          </a:p>
          <a:p>
            <a:pPr algn="just" rtl="0"/>
            <a:r>
              <a:rPr lang="es" b="0" i="0" u="none" baseline="0">
                <a:cs typeface="Arial" charset="0"/>
              </a:rPr>
              <a:t>¿Qué hacen en su casa para que este tipo de accidentes no se produzca?</a:t>
            </a:r>
          </a:p>
          <a:p>
            <a:pPr algn="just" rtl="0"/>
            <a:endParaRPr lang="es" altLang="fr-FR" dirty="0" smtClean="0">
              <a:cs typeface="Arial" charset="0"/>
            </a:endParaRPr>
          </a:p>
          <a:p>
            <a:pPr algn="just" rtl="0"/>
            <a:r>
              <a:rPr lang="es" b="0" i="0" u="none" baseline="0">
                <a:cs typeface="Arial" charset="0"/>
              </a:rPr>
              <a:t>¿Cómo lo van a hacer en el marco de su misión en Total? </a:t>
            </a:r>
            <a:endParaRPr lang="es" altLang="fr-FR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793DF98-BBB9-9243-9542-8FAB46502B2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el TRIR</a:t>
            </a:r>
            <a:r>
              <a:rPr lang="es" b="1" i="0" u="none" baseline="0">
                <a:solidFill>
                  <a:srgbClr val="BD2B0B"/>
                </a:solidFill>
              </a:rPr>
              <a:t> </a:t>
            </a:r>
            <a:r>
              <a:rPr lang="es" b="1" i="0" u="none" baseline="0"/>
              <a:t>frente a</a:t>
            </a:r>
            <a:r>
              <a:rPr lang="es" b="1" i="0" u="none" baseline="0">
                <a:solidFill>
                  <a:srgbClr val="BD2B0B"/>
                </a:solidFill>
              </a:rPr>
              <a:t> </a:t>
            </a:r>
            <a:r>
              <a:rPr lang="es" b="1" i="0" u="none" baseline="0"/>
              <a:t>las muertes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EACF56F-6D1F-C64B-BB59-8914A31190E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5" descr="../../../../../../Desktop/Capture%20d’écran%202016-07-28%20à%2015.06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1628"/>
          <a:stretch>
            <a:fillRect/>
          </a:stretch>
        </p:blipFill>
        <p:spPr bwMode="auto">
          <a:xfrm>
            <a:off x="641350" y="1549400"/>
            <a:ext cx="78501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2.3 – Seguridad: Muertes / Accidentes – V2</a:t>
            </a:r>
            <a:endParaRPr lang="es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656</TotalTime>
  <Words>508</Words>
  <Application>Microsoft Office PowerPoint</Application>
  <PresentationFormat>Affichage à l'écran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fr_total_modele_rouge_fonce</vt:lpstr>
      <vt:lpstr>Seguridad: Muertes / accidentes</vt:lpstr>
      <vt:lpstr>Los objetivos del módulo</vt:lpstr>
      <vt:lpstr>Objetivo del grupo</vt:lpstr>
      <vt:lpstr>Objetivo: 0 muertes</vt:lpstr>
      <vt:lpstr>PELÍCULA: Testimonio de un manager que ha perdido a un colaborador</vt:lpstr>
      <vt:lpstr>Objetivo: 0 muertes</vt:lpstr>
      <vt:lpstr>Objetivo: 0 muertes</vt:lpstr>
      <vt:lpstr>¿Y para ustedes?</vt:lpstr>
      <vt:lpstr>el TRIR frente a las muertes</vt:lpstr>
      <vt:lpstr>La prevención de accidentes mortales mediante: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76</cp:revision>
  <dcterms:created xsi:type="dcterms:W3CDTF">2015-09-07T13:13:13Z</dcterms:created>
  <dcterms:modified xsi:type="dcterms:W3CDTF">2017-06-07T19:35:40Z</dcterms:modified>
</cp:coreProperties>
</file>