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03701-3D7C-6742-A687-BADEF21C85AD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6508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clé est le respect strict des règles et procédures de sécurité ainsi que l’analyse et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systématique des incidents et presqu’accidents et la prise en compte du facteur humain.</a:t>
            </a:r>
          </a:p>
          <a:p>
            <a:endParaRPr lang="fr-FR" alt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B782CCB-46CE-B245-BACF-BD2C39BE7BF0}" type="slidenum">
              <a:rPr lang="fr-FR" altLang="fr-FR">
                <a:latin typeface="Calibri" charset="0"/>
              </a:rPr>
              <a:pPr/>
              <a:t>10</a:t>
            </a:fld>
            <a:endParaRPr lang="fr-FR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>
                <a:ea typeface="+mj-ea"/>
              </a:rPr>
              <a:t>Sécurité : </a:t>
            </a:r>
            <a:r>
              <a:rPr lang="fr-FR" dirty="0" smtClean="0">
                <a:ea typeface="+mj-ea"/>
              </a:rPr>
              <a:t>Morts / accidents</a:t>
            </a:r>
            <a:endParaRPr lang="fr-F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fr-FR" altLang="fr-FR" dirty="0" smtClean="0">
                <a:cs typeface="Arial" pitchFamily="34" charset="0"/>
              </a:rPr>
              <a:t>Formation Sécurité des Nouveaux Embauchés</a:t>
            </a:r>
          </a:p>
          <a:p>
            <a:pPr eaLnBrk="1" hangingPunct="1"/>
            <a:r>
              <a:rPr lang="fr-FR" altLang="fr-FR" dirty="0" smtClean="0">
                <a:cs typeface="Arial" charset="0"/>
              </a:rPr>
              <a:t>Module </a:t>
            </a:r>
            <a:r>
              <a:rPr lang="fr-FR" altLang="fr-FR" dirty="0">
                <a:cs typeface="Arial" charset="0"/>
              </a:rPr>
              <a:t>TCG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prévention des accidents mortels par :</a:t>
            </a:r>
            <a:endParaRPr lang="fr-FR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1427163"/>
            <a:ext cx="4114800" cy="4465637"/>
          </a:xfrm>
        </p:spPr>
        <p:txBody>
          <a:bodyPr/>
          <a:lstStyle/>
          <a:p>
            <a:r>
              <a:rPr lang="fr-FR" altLang="fr-FR" b="1" dirty="0">
                <a:cs typeface="Arial" charset="0"/>
              </a:rPr>
              <a:t>Le respect des règles et procédures</a:t>
            </a:r>
          </a:p>
          <a:p>
            <a:pPr lvl="1"/>
            <a:r>
              <a:rPr lang="fr-FR" altLang="fr-FR" dirty="0">
                <a:cs typeface="Arial" charset="0"/>
              </a:rPr>
              <a:t>Ces procédures et règles doivent exister, être connues et appliquées avec la plus grande </a:t>
            </a:r>
            <a:r>
              <a:rPr lang="fr-FR" altLang="fr-FR" dirty="0" smtClean="0">
                <a:cs typeface="Arial" charset="0"/>
              </a:rPr>
              <a:t>rigueur.</a:t>
            </a:r>
            <a:endParaRPr lang="fr-FR" altLang="fr-FR" dirty="0">
              <a:cs typeface="Arial" charset="0"/>
            </a:endParaRPr>
          </a:p>
          <a:p>
            <a:pPr lvl="1"/>
            <a:endParaRPr lang="fr-FR" altLang="fr-FR" dirty="0">
              <a:cs typeface="Arial" charset="0"/>
            </a:endParaRPr>
          </a:p>
          <a:p>
            <a:pPr lvl="1"/>
            <a:r>
              <a:rPr lang="fr-FR" altLang="fr-FR" dirty="0">
                <a:cs typeface="Arial" charset="0"/>
              </a:rPr>
              <a:t>Audits réguliers sur le terrain pour vérifier leur </a:t>
            </a:r>
            <a:r>
              <a:rPr lang="fr-FR" altLang="fr-FR" dirty="0" smtClean="0">
                <a:cs typeface="Arial" charset="0"/>
              </a:rPr>
              <a:t>application </a:t>
            </a:r>
            <a:r>
              <a:rPr lang="fr-FR" altLang="fr-FR" dirty="0">
                <a:cs typeface="Arial" charset="0"/>
              </a:rPr>
              <a:t>et leur respect </a:t>
            </a:r>
            <a:r>
              <a:rPr lang="fr-FR" altLang="fr-FR" dirty="0" smtClean="0">
                <a:cs typeface="Arial" charset="0"/>
              </a:rPr>
              <a:t>et </a:t>
            </a:r>
            <a:r>
              <a:rPr lang="fr-FR" altLang="fr-FR" dirty="0">
                <a:cs typeface="Arial" charset="0"/>
              </a:rPr>
              <a:t>se rendre compte du risque réel (situations dangereuses</a:t>
            </a:r>
            <a:r>
              <a:rPr lang="fr-FR" altLang="fr-FR" dirty="0" smtClean="0">
                <a:cs typeface="Arial" charset="0"/>
              </a:rPr>
              <a:t>).</a:t>
            </a:r>
            <a:endParaRPr lang="fr-FR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470F1C-F306-F84A-9733-C80ED7517C45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7" name="Espace réservé du texte 2"/>
          <p:cNvSpPr txBox="1">
            <a:spLocks/>
          </p:cNvSpPr>
          <p:nvPr/>
        </p:nvSpPr>
        <p:spPr bwMode="auto">
          <a:xfrm>
            <a:off x="4859338" y="1408113"/>
            <a:ext cx="4114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r>
              <a:rPr lang="fr-FR" altLang="fr-FR" b="1" dirty="0"/>
              <a:t>Son propre comportement en tant qu’homme et l’attention portée aux </a:t>
            </a:r>
            <a:r>
              <a:rPr lang="fr-FR" altLang="fr-FR" b="1" dirty="0" smtClean="0"/>
              <a:t>autres :</a:t>
            </a:r>
            <a:endParaRPr lang="fr-FR" altLang="fr-FR" b="1" dirty="0"/>
          </a:p>
          <a:p>
            <a:pPr lvl="1"/>
            <a:r>
              <a:rPr lang="fr-FR" altLang="fr-FR" dirty="0"/>
              <a:t>La prise de hauteur sur ses propres </a:t>
            </a:r>
            <a:r>
              <a:rPr lang="fr-FR" altLang="fr-FR" dirty="0" smtClean="0"/>
              <a:t>activités.</a:t>
            </a:r>
            <a:endParaRPr lang="fr-FR" altLang="fr-FR" dirty="0"/>
          </a:p>
          <a:p>
            <a:pPr lvl="1"/>
            <a:r>
              <a:rPr lang="fr-FR" altLang="fr-FR" dirty="0"/>
              <a:t>L’analyse des </a:t>
            </a:r>
            <a:r>
              <a:rPr lang="fr-FR" altLang="fr-FR" dirty="0" smtClean="0"/>
              <a:t>risques.</a:t>
            </a:r>
            <a:endParaRPr lang="fr-FR" altLang="fr-FR" dirty="0"/>
          </a:p>
          <a:p>
            <a:pPr lvl="1"/>
            <a:r>
              <a:rPr lang="fr-FR" altLang="fr-FR" dirty="0"/>
              <a:t>La bienveillance sur la vie des </a:t>
            </a:r>
            <a:r>
              <a:rPr lang="fr-FR" altLang="fr-FR" dirty="0" smtClean="0"/>
              <a:t>autres.</a:t>
            </a:r>
            <a:endParaRPr lang="fr-FR" altLang="fr-FR" dirty="0"/>
          </a:p>
          <a:p>
            <a:pPr lvl="1"/>
            <a:r>
              <a:rPr lang="fr-FR" altLang="fr-FR" dirty="0"/>
              <a:t>Un lien fort avec les </a:t>
            </a:r>
            <a:r>
              <a:rPr lang="fr-FR" altLang="fr-FR" dirty="0" smtClean="0"/>
              <a:t>contractés.</a:t>
            </a:r>
            <a:endParaRPr lang="fr-FR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25648" y="5413515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fr-FR" dirty="0"/>
              <a:t>Si le risque zéro n’existe pas</a:t>
            </a:r>
            <a:r>
              <a:rPr lang="fr-FR" altLang="fr-FR"/>
              <a:t>, </a:t>
            </a:r>
            <a:endParaRPr lang="fr-FR" altLang="fr-FR" smtClean="0"/>
          </a:p>
          <a:p>
            <a:pPr algn="ctr"/>
            <a:r>
              <a:rPr lang="fr-FR" altLang="fr-FR" sz="2200" b="1" dirty="0" smtClean="0">
                <a:solidFill>
                  <a:srgbClr val="A90025"/>
                </a:solidFill>
                <a:latin typeface="+mj-lt"/>
                <a:cs typeface="Arial"/>
              </a:rPr>
              <a:t>tous les accidents mortels peuvent être évités.</a:t>
            </a:r>
            <a:r>
              <a:rPr lang="fr-FR" altLang="fr-FR" b="1" dirty="0" smtClean="0"/>
              <a:t> </a:t>
            </a:r>
            <a:endParaRPr lang="fr-FR" alt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Les objectifs du module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08DB0B5-C960-A34D-A557-92F8846D05C9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lnSpcReduction="10000"/>
          </a:bodyPr>
          <a:lstStyle/>
          <a:p>
            <a:pPr marL="0" indent="0">
              <a:buFont typeface="Lucida Grande" charset="0"/>
              <a:buNone/>
              <a:defRPr/>
            </a:pPr>
            <a:r>
              <a:rPr lang="fr-FR" altLang="fr-FR" dirty="0">
                <a:cs typeface="Arial" charset="0"/>
              </a:rPr>
              <a:t>A l’issue de ce </a:t>
            </a:r>
            <a:r>
              <a:rPr lang="fr-FR" altLang="fr-FR" dirty="0" smtClean="0">
                <a:cs typeface="Arial" charset="0"/>
              </a:rPr>
              <a:t>module, vous :</a:t>
            </a:r>
            <a:endParaRPr lang="fr-FR" altLang="fr-FR" dirty="0">
              <a:cs typeface="Arial" charset="0"/>
            </a:endParaRPr>
          </a:p>
          <a:p>
            <a:pPr>
              <a:defRPr/>
            </a:pPr>
            <a:r>
              <a:rPr lang="fr-FR" dirty="0" smtClean="0"/>
              <a:t>Aurez compris que </a:t>
            </a:r>
            <a:r>
              <a:rPr lang="fr-FR" dirty="0"/>
              <a:t>les décès ne sont pas une fatalité, que la norme est qu’il n’y ait jamais de mort dans le </a:t>
            </a:r>
            <a:r>
              <a:rPr lang="fr-FR" dirty="0" smtClean="0"/>
              <a:t>Groupe </a:t>
            </a:r>
            <a:r>
              <a:rPr lang="fr-FR"/>
              <a:t>et </a:t>
            </a:r>
            <a:r>
              <a:rPr lang="fr-FR" smtClean="0"/>
              <a:t>qu’elle est </a:t>
            </a:r>
            <a:r>
              <a:rPr lang="fr-FR" dirty="0"/>
              <a:t>inestimable pour tout individu pour tout ce qui relève de près ou de loin de l’activité de Total.</a:t>
            </a:r>
          </a:p>
          <a:p>
            <a:pPr>
              <a:defRPr/>
            </a:pPr>
            <a:r>
              <a:rPr lang="fr-FR" dirty="0" smtClean="0"/>
              <a:t>Comprendrez les notions de TRIR, </a:t>
            </a:r>
            <a:r>
              <a:rPr lang="fr-FR" dirty="0"/>
              <a:t>HIPO, et accident </a:t>
            </a:r>
            <a:r>
              <a:rPr lang="fr-FR" dirty="0" smtClean="0"/>
              <a:t>mortel et leurs relations.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Objectif du groupe</a:t>
            </a:r>
            <a:endParaRPr lang="fr-FR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501019-1ADE-AA41-835A-A90A80C74161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96975"/>
            <a:ext cx="8002588" cy="4464050"/>
          </a:xfrm>
        </p:spPr>
        <p:txBody>
          <a:bodyPr/>
          <a:lstStyle/>
          <a:p>
            <a:pPr marL="0" indent="0" algn="ctr">
              <a:buFont typeface="Lucida Grande" charset="0"/>
              <a:buNone/>
            </a:pPr>
            <a:r>
              <a:rPr lang="fr-FR" altLang="fr-FR" sz="25000" b="1">
                <a:solidFill>
                  <a:srgbClr val="A90025"/>
                </a:solidFill>
                <a:cs typeface="Arial" charset="0"/>
              </a:rPr>
              <a:t>0</a:t>
            </a:r>
            <a:r>
              <a:rPr lang="fr-FR" altLang="fr-FR" sz="9600">
                <a:cs typeface="Arial" charset="0"/>
              </a:rPr>
              <a:t> </a:t>
            </a:r>
            <a:r>
              <a:rPr lang="fr-FR" altLang="fr-FR">
                <a:cs typeface="Arial" charset="0"/>
              </a:rPr>
              <a:t>décès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cs typeface="Arial" charset="0"/>
              </a:rPr>
              <a:t>Objectif : 0 décès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D49A192-E27F-C646-9F9D-A8F477C6A70A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5" descr="../../../../../../Desktop/Capture%20d’écran%202016-07-22%20à%2013.5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1912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smtClean="0">
                <a:cs typeface="Arial" charset="0"/>
              </a:rPr>
              <a:t>FILM : Témoignage </a:t>
            </a:r>
            <a:r>
              <a:rPr lang="fr-FR" altLang="fr-FR" dirty="0" smtClean="0">
                <a:cs typeface="Arial" charset="0"/>
              </a:rPr>
              <a:t>d’un manager ayant perdu un collaborateur</a:t>
            </a:r>
            <a:endParaRPr lang="fr-FR" altLang="fr-FR" dirty="0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4813867-5849-0A4B-8F43-7C628F57C43D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18565" cy="4091466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cs typeface="Arial" charset="0"/>
              </a:rPr>
              <a:t>Objectif : 0 décès</a:t>
            </a:r>
          </a:p>
        </p:txBody>
      </p:sp>
      <p:sp>
        <p:nvSpPr>
          <p:cNvPr id="19458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A100F90-2455-0248-9C2B-B1FCD2625900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cs typeface="Arial" charset="0"/>
              </a:rPr>
              <a:t>Objectif : 0 décès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0825" y="3097213"/>
            <a:ext cx="3756025" cy="2305050"/>
          </a:xfrm>
        </p:spPr>
        <p:txBody>
          <a:bodyPr/>
          <a:lstStyle/>
          <a:p>
            <a:r>
              <a:rPr lang="fr-FR" altLang="fr-FR">
                <a:cs typeface="Arial" charset="0"/>
              </a:rPr>
              <a:t>L’intention est claire : 0 décès dans le Groupe.</a:t>
            </a:r>
          </a:p>
          <a:p>
            <a:endParaRPr lang="en-US" altLang="fr-FR">
              <a:cs typeface="Arial" charset="0"/>
            </a:endParaRPr>
          </a:p>
          <a:p>
            <a:r>
              <a:rPr lang="en-US" altLang="fr-FR">
                <a:cs typeface="Arial" charset="0"/>
              </a:rPr>
              <a:t>Nul ne doit perdre la vie en travaillant chez TOTAL, ou pour TOTAL (contractés)</a:t>
            </a:r>
            <a:r>
              <a:rPr lang="fr-FR" altLang="fr-FR">
                <a:cs typeface="Arial" charset="0"/>
              </a:rPr>
              <a:t> 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035B3DC-36A6-CB4B-A35C-B1C38F4ED416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Et pour vous ?</a:t>
            </a:r>
            <a:endParaRPr lang="fr-FR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/>
            <a:r>
              <a:rPr lang="fr-FR" altLang="fr-FR" dirty="0" smtClean="0">
                <a:cs typeface="Arial" charset="0"/>
              </a:rPr>
              <a:t>Dans votre quotidien (hors professionnel), comment faites-vous pour vous prémunir des accidents</a:t>
            </a:r>
            <a:r>
              <a:rPr lang="fr-FR" altLang="fr-FR" dirty="0">
                <a:cs typeface="Arial" charset="0"/>
              </a:rPr>
              <a:t> </a:t>
            </a:r>
            <a:r>
              <a:rPr lang="fr-FR" altLang="fr-FR" dirty="0" smtClean="0">
                <a:cs typeface="Arial" charset="0"/>
              </a:rPr>
              <a:t>?</a:t>
            </a:r>
          </a:p>
          <a:p>
            <a:pPr algn="just"/>
            <a:endParaRPr lang="fr-FR" altLang="fr-FR" dirty="0" smtClean="0">
              <a:cs typeface="Arial" charset="0"/>
            </a:endParaRPr>
          </a:p>
          <a:p>
            <a:pPr algn="just"/>
            <a:r>
              <a:rPr lang="fr-FR" altLang="fr-FR" dirty="0" smtClean="0">
                <a:cs typeface="Arial" charset="0"/>
              </a:rPr>
              <a:t>Pouvez-vous décrire une situation dans laquelle vous avez frôlé la mort (ou avec des conséquences très sérieuses).</a:t>
            </a:r>
          </a:p>
          <a:p>
            <a:pPr algn="just"/>
            <a:endParaRPr lang="fr-FR" altLang="fr-FR" dirty="0" smtClean="0">
              <a:cs typeface="Arial" charset="0"/>
            </a:endParaRPr>
          </a:p>
          <a:p>
            <a:pPr algn="just"/>
            <a:r>
              <a:rPr lang="fr-FR" altLang="fr-FR" dirty="0" smtClean="0">
                <a:cs typeface="Arial" charset="0"/>
              </a:rPr>
              <a:t>Qu’est-ce que vous faites chez vous pour que ce type d’accidents n’arrive pas?</a:t>
            </a:r>
          </a:p>
          <a:p>
            <a:pPr algn="just"/>
            <a:endParaRPr lang="fr-FR" altLang="fr-FR" dirty="0" smtClean="0">
              <a:cs typeface="Arial" charset="0"/>
            </a:endParaRPr>
          </a:p>
          <a:p>
            <a:pPr algn="just"/>
            <a:r>
              <a:rPr lang="fr-FR" altLang="fr-FR" dirty="0" smtClean="0">
                <a:cs typeface="Arial" charset="0"/>
              </a:rPr>
              <a:t>Comment allez-vous faire dans le cadre de votre mission chez Total ? </a:t>
            </a:r>
            <a:endParaRPr lang="fr-FR" altLang="fr-FR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93DF98-BBB9-9243-9542-8FAB46502B28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TRIR</a:t>
            </a:r>
            <a:r>
              <a:rPr lang="fr-FR" dirty="0" smtClean="0">
                <a:solidFill>
                  <a:srgbClr val="BD2B0B"/>
                </a:solidFill>
              </a:rPr>
              <a:t> </a:t>
            </a:r>
            <a:r>
              <a:rPr lang="fr-FR" dirty="0"/>
              <a:t>vs</a:t>
            </a:r>
            <a:r>
              <a:rPr lang="fr-FR" dirty="0" smtClean="0">
                <a:solidFill>
                  <a:srgbClr val="BD2B0B"/>
                </a:solidFill>
              </a:rPr>
              <a:t> </a:t>
            </a:r>
            <a:r>
              <a:rPr lang="fr-FR" dirty="0"/>
              <a:t>les décès</a:t>
            </a: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EACF56F-6D1F-C64B-BB59-8914A31190EB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5" descr="../../../../../../Desktop/Capture%20d’écran%202016-07-28%20à%2015.06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7" r="1628"/>
          <a:stretch>
            <a:fillRect/>
          </a:stretch>
        </p:blipFill>
        <p:spPr bwMode="auto">
          <a:xfrm>
            <a:off x="641350" y="1549400"/>
            <a:ext cx="78501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/>
              <a:t>Kit intégration H3SE - TCG 2.3 – Sécurité : Morts / Accidents – </a:t>
            </a:r>
            <a:r>
              <a:rPr lang="fr-FR" altLang="fr-FR" sz="900" dirty="0" smtClean="0"/>
              <a:t>V2</a:t>
            </a:r>
            <a:endParaRPr lang="fr-FR" altLang="fr-FR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TAL-FR-modele rouge 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R PPT ROUGE FONCE LOGO.pptx" id="{61CC4C7C-92FC-429F-A50D-CFA4B2695BBB}" vid="{B8EC27D0-A928-40AB-9C2D-136AEEA527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TOTAL-FR-modele rouge fonce</Template>
  <TotalTime>4</TotalTime>
  <Words>460</Words>
  <Application>Microsoft Office PowerPoint</Application>
  <PresentationFormat>Affichage à l'écran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TOTAL-FR-modele rouge fonce</vt:lpstr>
      <vt:lpstr>Sécurité : Morts / accidents</vt:lpstr>
      <vt:lpstr>Les objectifs du module</vt:lpstr>
      <vt:lpstr>Objectif du groupe</vt:lpstr>
      <vt:lpstr>Objectif : 0 décès</vt:lpstr>
      <vt:lpstr>FILM : Témoignage d’un manager ayant perdu un collaborateur</vt:lpstr>
      <vt:lpstr>Objectif : 0 décès</vt:lpstr>
      <vt:lpstr>Objectif : 0 décès</vt:lpstr>
      <vt:lpstr>Et pour vous ?</vt:lpstr>
      <vt:lpstr>le TRIR vs les décès</vt:lpstr>
      <vt:lpstr>La prévention des accidents mortels par :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Sécurité : Morts / accidents</dc:title>
  <dc:creator>J0489914</dc:creator>
  <cp:lastModifiedBy>J0489914</cp:lastModifiedBy>
  <cp:revision>1</cp:revision>
  <dcterms:created xsi:type="dcterms:W3CDTF">2017-09-21T09:24:54Z</dcterms:created>
  <dcterms:modified xsi:type="dcterms:W3CDTF">2017-09-21T09:29:27Z</dcterms:modified>
</cp:coreProperties>
</file>