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  <a:srgbClr val="3876AF"/>
    <a:srgbClr val="133C75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0938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98DDD01-8B78-744A-B1DE-1F479A4849A7}" type="datetimeFigureOut">
              <a:rPr lang="fr-FR" altLang="fr-FR"/>
              <a:pPr/>
              <a:t>22/03/2017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5350324-3BFE-3141-A175-651B4A83FA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84403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BFD1C93-A9D9-0E4C-AC9C-F4441482E6BD}" type="datetimeFigureOut">
              <a:rPr lang="fr-FR" altLang="fr-FR"/>
              <a:pPr/>
              <a:t>22/03/2017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C003701-3D7C-6742-A687-BADEF21C8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6819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/>
            </a:r>
            <a:fld id="{CC003701-3D7C-6742-A687-BADEF21C85AD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65080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eaLnBrk="0" fontAlgn="base" latinLnBrk="0" hangingPunct="0" rt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1200" kern="1200" b="0" i="0" u="none" baseline="0" lang="it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chiave è il rispetto rigoroso delle regole e delle procedure di sicurezza come pure l’analisi ed il reporting sistematico degli incidenti e quasi incidenti, oltre che la messa in conto del fattore umano.</a:t>
            </a:r>
          </a:p>
          <a:p>
            <a:endParaRPr lang="it" alt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/>
            </a:r>
            <a:fld id="{3B782CCB-46CE-B245-BACF-BD2C39BE7BF0}" type="slidenum">
              <a:rPr>
                <a:latin typeface="Calibri" charset="0"/>
              </a:rPr>
              <a:pPr/>
              <a:t>10</a:t>
            </a:fld>
            <a:endParaRPr lang="i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95572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CCAECF-EDF4-DC49-B040-0DC65DEAB8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45640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2FFE72C-964F-A24B-B782-4294F09547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592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1A518-EBC4-A04B-9EB3-7BBC849313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5835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4DDCA-70E4-E44F-991F-DA2146CBB1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5794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53E720-EE59-0C40-AE43-20CAC94B35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0312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67FD7E-9A5D-0747-9106-1AC8CA6DE7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00422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DB19CF7-0640-D14D-9F3C-37659EAE54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9964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55D433-2184-7847-B37D-027501AB68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1593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8238A5-EA66-7948-A22E-721BD29FE6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481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2.3 – Sécurité : Morts / Accidents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009461A3-0FDC-5B40-A522-CEB75E55250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it">
                <a:ea typeface="+mj-ea"/>
              </a:rPr>
              <a:t>Sicurezza: </a:t>
            </a:r>
            <a:r>
              <a:rPr b="1" i="0" u="none" baseline="0" lang="it">
                <a:ea typeface="+mj-ea"/>
              </a:rPr>
              <a:t>Morti/incidenti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it">
                <a:cs typeface="Arial" charset="0"/>
              </a:rPr>
              <a:t>Kit di inserimento H3SE</a:t>
            </a:r>
          </a:p>
          <a:p>
            <a:pPr eaLnBrk="1" hangingPunct="1" algn="l" rtl="0"/>
            <a:r>
              <a:rPr b="0" i="0" u="none" baseline="0" lang="it">
                <a:cs typeface="Arial" charset="0"/>
              </a:rPr>
              <a:t>Modulo TCG 2.3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it"/>
              <a:t>La prevenzione degli incidenti mortali mediante:</a:t>
            </a:r>
            <a:endParaRPr lang="it" dirty="0"/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95288" y="1427163"/>
            <a:ext cx="4114800" cy="4465637"/>
          </a:xfrm>
        </p:spPr>
        <p:txBody>
          <a:bodyPr/>
          <a:lstStyle/>
          <a:p>
            <a:pPr algn="l" rtl="0"/>
            <a:r>
              <a:rPr b="1" i="0" u="none" baseline="0" lang="it">
                <a:cs typeface="Arial" charset="0"/>
              </a:rPr>
              <a:t>Il rispetto delle regole e delle procedure</a:t>
            </a:r>
          </a:p>
          <a:p>
            <a:pPr lvl="1" algn="l" rtl="0"/>
            <a:r>
              <a:rPr b="0" i="0" u="none" baseline="0" lang="it">
                <a:cs typeface="Arial" charset="0"/>
              </a:rPr>
              <a:t>Queste procedure e regole devono esistere, essere conosciute ed applicate con il massimo rigore.</a:t>
            </a:r>
            <a:endParaRPr lang="it" altLang="fr-FR" dirty="0">
              <a:cs typeface="Arial" charset="0"/>
            </a:endParaRPr>
          </a:p>
          <a:p>
            <a:pPr lvl="1" algn="l" rtl="0"/>
            <a:endParaRPr lang="it" altLang="fr-FR" dirty="0">
              <a:cs typeface="Arial" charset="0"/>
            </a:endParaRPr>
          </a:p>
          <a:p>
            <a:pPr lvl="1" algn="l" rtl="0"/>
            <a:r>
              <a:rPr b="0" i="0" u="none" baseline="0" lang="it">
                <a:cs typeface="Arial" charset="0"/>
              </a:rPr>
              <a:t>Verifiche regolari sul posto per accertarsi che sono applicate e rispettate e rendersi conto del rischio reale (situazioni pericolose).</a:t>
            </a:r>
            <a:endParaRPr lang="it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A5470F1C-F306-F84A-9733-C80ED7517C4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7" name="Espace réservé du texte 2"/>
          <p:cNvSpPr txBox="1">
            <a:spLocks/>
          </p:cNvSpPr>
          <p:nvPr/>
        </p:nvSpPr>
        <p:spPr bwMode="auto">
          <a:xfrm>
            <a:off x="4859338" y="1408113"/>
            <a:ext cx="4114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/>
            <a:r>
              <a:rPr b="1" i="0" u="none" baseline="0" lang="it"/>
              <a:t>Il proprio comportamento come essere umano e l'attenzione verso gli altri:</a:t>
            </a:r>
            <a:endParaRPr lang="it" altLang="fr-FR" b="1" dirty="0"/>
          </a:p>
          <a:p>
            <a:pPr lvl="1" algn="l" rtl="0"/>
            <a:r>
              <a:rPr b="0" i="0" u="none" baseline="0" lang="it"/>
              <a:t>Una visione più ampia delle proprie attività.</a:t>
            </a:r>
            <a:endParaRPr lang="it" altLang="fr-FR" dirty="0"/>
          </a:p>
          <a:p>
            <a:pPr lvl="1" algn="l" rtl="0"/>
            <a:r>
              <a:rPr b="0" i="0" u="none" baseline="0" lang="it"/>
              <a:t>L'analisi dei rischi.</a:t>
            </a:r>
            <a:endParaRPr lang="it" altLang="fr-FR" dirty="0"/>
          </a:p>
          <a:p>
            <a:pPr lvl="1" algn="l" rtl="0"/>
            <a:r>
              <a:rPr b="0" i="0" u="none" baseline="0" lang="it"/>
              <a:t>La benevolenza sulla vita degli altri.</a:t>
            </a:r>
            <a:endParaRPr lang="it" altLang="fr-FR" dirty="0"/>
          </a:p>
          <a:p>
            <a:pPr lvl="1" algn="l" rtl="0"/>
            <a:r>
              <a:rPr b="0" i="0" u="none" baseline="0" lang="it"/>
              <a:t>Un legame forte con il personale di società esterne.</a:t>
            </a:r>
            <a:endParaRPr lang="it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25648" y="5413515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b="0" i="0" u="none" baseline="0" lang="it"/>
              <a:t>Se il rischio zero non esiste, </a:t>
            </a:r>
            <a:endParaRPr lang="it" altLang="fr-FR" smtClean="0"/>
          </a:p>
          <a:p>
            <a:pPr algn="ctr" rtl="0"/>
            <a:r>
              <a:rPr sz="2200" b="1" i="0" u="none" baseline="0" lang="it">
                <a:solidFill>
                  <a:srgbClr val="A90025"/>
                </a:solidFill>
                <a:latin typeface="+mj-lt"/>
                <a:cs typeface="Arial"/>
              </a:rPr>
              <a:t>tutti gli incidenti mortali possono essere evitati.</a:t>
            </a:r>
            <a:r>
              <a:rPr b="0" i="0" u="none" baseline="0" lang="it"/>
              <a:t> </a:t>
            </a:r>
            <a:endParaRPr lang="it" alt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it">
                <a:solidFill>
                  <a:schemeClr val="accent3">
                    <a:lumMod val="75000"/>
                  </a:schemeClr>
                </a:solidFill>
                <a:ea typeface="+mj-ea"/>
              </a:rPr>
              <a:t>Gli obiettivi del modulo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908DB0B5-C960-A34D-A557-92F8846D05C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b="0" i="0" u="none" baseline="0" lang="it">
                <a:cs typeface="Arial" charset="0"/>
              </a:rPr>
              <a:t>Al termine di questo modulo:</a:t>
            </a:r>
            <a:endParaRPr lang="it" altLang="fr-FR" dirty="0">
              <a:cs typeface="Arial" charset="0"/>
            </a:endParaRPr>
          </a:p>
          <a:p>
            <a:pPr algn="l" rtl="0">
              <a:defRPr/>
            </a:pPr>
            <a:r>
              <a:rPr b="0" i="0" u="none" baseline="0" lang="it"/>
              <a:t>Avrete capito che i decessi non sono una fatalità, che la norma è che non ci siano morti nel Gruppo e che è inestimabile per qualsiasi individuo per tutto ciò che riguarda in senso stretto o più ampio l'attività di Total.</a:t>
            </a:r>
          </a:p>
          <a:p>
            <a:pPr algn="l" rtl="0">
              <a:defRPr/>
            </a:pPr>
            <a:r>
              <a:rPr b="0" i="0" u="none" baseline="0" lang="it"/>
              <a:t>Avrete capito le nozioni di TRIR, HIPO, incidente mortale e i loro rapporti.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it"/>
              <a:t>Obiettivo del Gruppo</a:t>
            </a:r>
            <a:endParaRPr lang="it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EF501019-1ADE-AA41-835A-A90A80C7416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96975"/>
            <a:ext cx="8002588" cy="4464050"/>
          </a:xfrm>
        </p:spPr>
        <p:txBody>
          <a:bodyPr/>
          <a:lstStyle/>
          <a:p>
            <a:pPr marL="0" indent="0" algn="ctr" rtl="0">
              <a:buFont typeface="Lucida Grande" charset="0"/>
              <a:buNone/>
            </a:pPr>
            <a:r>
              <a:rPr sz="25000" b="1" i="0" u="none" baseline="0" lang="it">
                <a:solidFill>
                  <a:srgbClr val="A90025"/>
                </a:solidFill>
                <a:cs typeface="Arial" charset="0"/>
              </a:rPr>
              <a:t>0</a:t>
            </a:r>
            <a:r>
              <a:rPr sz="9600" b="0" i="0" u="none" baseline="0" lang="it">
                <a:cs typeface="Arial" charset="0"/>
              </a:rPr>
              <a:t> </a:t>
            </a:r>
            <a:r>
              <a:rPr b="0" i="0" u="none" baseline="0" lang="it">
                <a:cs typeface="Arial" charset="0"/>
              </a:rPr>
              <a:t>decessi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b="1" i="0" u="none" baseline="0" lang="it">
                <a:cs typeface="Arial" charset="0"/>
              </a:rPr>
              <a:t>Obiettivo: </a:t>
            </a:r>
            <a:r>
              <a:rPr b="1" i="0" u="none" baseline="0" lang="it">
                <a:cs typeface="Arial" charset="0"/>
              </a:rPr>
              <a:t>0 decessi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CD49A192-E27F-C646-9F9D-A8F477C6A70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5" descr="../../../../../../Desktop/Capture%20d’écran%202016-07-22%20à%2013.52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1912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b="1" i="0" u="none" baseline="0" lang="it">
                <a:cs typeface="Arial" charset="0"/>
              </a:rPr>
              <a:t>FILMATO: </a:t>
            </a:r>
            <a:r>
              <a:rPr b="1" i="0" u="none" baseline="0" lang="it">
                <a:cs typeface="Arial" charset="0"/>
              </a:rPr>
              <a:t>Testimonianza di un manager che ha perso un dipendente</a:t>
            </a:r>
            <a:endParaRPr lang="it" altLang="fr-FR" dirty="0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14813867-5849-0A4B-8F43-7C628F57C43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7218565" cy="4091466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b="1" i="0" u="none" baseline="0" lang="it">
                <a:cs typeface="Arial" charset="0"/>
              </a:rPr>
              <a:t>Obiettivo: </a:t>
            </a:r>
            <a:r>
              <a:rPr b="1" i="0" u="none" baseline="0" lang="it">
                <a:cs typeface="Arial" charset="0"/>
              </a:rPr>
              <a:t>0 decessi</a:t>
            </a:r>
          </a:p>
        </p:txBody>
      </p:sp>
      <p:sp>
        <p:nvSpPr>
          <p:cNvPr id="19458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6A100F90-2455-0248-9C2B-B1FCD26259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946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b="1" i="0" u="none" baseline="0" lang="it">
                <a:cs typeface="Arial" charset="0"/>
              </a:rPr>
              <a:t>Obiettivo: </a:t>
            </a:r>
            <a:r>
              <a:rPr b="1" i="0" u="none" baseline="0" lang="it">
                <a:cs typeface="Arial" charset="0"/>
              </a:rPr>
              <a:t>0 decessi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50825" y="3097213"/>
            <a:ext cx="3756025" cy="2305050"/>
          </a:xfrm>
        </p:spPr>
        <p:txBody>
          <a:bodyPr/>
          <a:lstStyle/>
          <a:p>
            <a:pPr algn="l" rtl="0"/>
            <a:r>
              <a:rPr b="0" i="0" u="none" baseline="0" lang="it">
                <a:cs typeface="Arial" charset="0"/>
              </a:rPr>
              <a:t>L'intenzione è chiara: 0 decessi nel Gruppo.</a:t>
            </a:r>
          </a:p>
          <a:p>
            <a:endParaRPr lang="it" altLang="fr-FR">
              <a:cs typeface="Arial" charset="0"/>
            </a:endParaRPr>
          </a:p>
          <a:p>
            <a:pPr algn="l" rtl="0"/>
            <a:r>
              <a:rPr b="0" i="0" u="none" baseline="0" lang="it">
                <a:cs typeface="Arial" charset="0"/>
              </a:rPr>
              <a:t>Nessuno deve perdere la vita lavorando in TOTAL, o per TOTAL (personale esterno) 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F035B3DC-36A6-CB4B-A35C-B1C38F4ED41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88"/>
            <a:ext cx="484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1711325"/>
            <a:ext cx="6756400" cy="584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it"/>
              <a:t>E per voi?</a:t>
            </a:r>
            <a:endParaRPr lang="it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b="0" i="0" u="none" baseline="0" lang="it">
                <a:cs typeface="Arial" charset="0"/>
              </a:rPr>
              <a:t>Nel vostro quotidiano (fuori dal lavoro), come avete fatto a proteggervi dagli incidenti?</a:t>
            </a:r>
          </a:p>
          <a:p>
            <a:pPr algn="just" rtl="0"/>
            <a:endParaRPr lang="it" altLang="fr-FR" dirty="0" smtClean="0">
              <a:cs typeface="Arial" charset="0"/>
            </a:endParaRPr>
          </a:p>
          <a:p>
            <a:pPr algn="just" rtl="0"/>
            <a:r>
              <a:rPr b="0" i="0" u="none" baseline="0" lang="it">
                <a:cs typeface="Arial" charset="0"/>
              </a:rPr>
              <a:t>Potete descrivere una situazione nella quale avete sfiorato la morte (o con conseguenze molto gravi).</a:t>
            </a:r>
          </a:p>
          <a:p>
            <a:pPr algn="just" rtl="0"/>
            <a:endParaRPr lang="it" altLang="fr-FR" dirty="0" smtClean="0">
              <a:cs typeface="Arial" charset="0"/>
            </a:endParaRPr>
          </a:p>
          <a:p>
            <a:pPr algn="just" rtl="0"/>
            <a:r>
              <a:rPr b="0" i="0" u="none" baseline="0" lang="it">
                <a:cs typeface="Arial" charset="0"/>
              </a:rPr>
              <a:t>Cosa avete fatto voi perché questo tipo di incidenti non accada più?</a:t>
            </a:r>
          </a:p>
          <a:p>
            <a:pPr algn="just" rtl="0"/>
            <a:endParaRPr lang="it" altLang="fr-FR" dirty="0" smtClean="0">
              <a:cs typeface="Arial" charset="0"/>
            </a:endParaRPr>
          </a:p>
          <a:p>
            <a:pPr algn="just" rtl="0"/>
            <a:r>
              <a:rPr b="0" i="0" u="none" baseline="0" lang="it">
                <a:cs typeface="Arial" charset="0"/>
              </a:rPr>
              <a:t>Cosa farete nel quadro del vostro incarico in Total? </a:t>
            </a:r>
            <a:endParaRPr lang="it" altLang="fr-FR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3793DF98-BBB9-9243-9542-8FAB46502B2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it"/>
              <a:t>il TRIR</a:t>
            </a:r>
            <a:r>
              <a:rPr b="1" i="0" u="none" baseline="0" lang="it">
                <a:solidFill>
                  <a:srgbClr val="BD2B0B"/>
                </a:solidFill>
              </a:rPr>
              <a:t> </a:t>
            </a:r>
            <a:r>
              <a:rPr b="1" i="0" u="none" baseline="0" lang="it"/>
              <a:t>vs</a:t>
            </a:r>
            <a:r>
              <a:rPr b="1" i="0" u="none" baseline="0" lang="it">
                <a:solidFill>
                  <a:srgbClr val="BD2B0B"/>
                </a:solidFill>
              </a:rPr>
              <a:t> </a:t>
            </a:r>
            <a:r>
              <a:rPr b="1" i="0" u="none" baseline="0" lang="it"/>
              <a:t>i decessi</a:t>
            </a: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8EACF56F-6D1F-C64B-BB59-8914A31190E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5" descr="../../../../../../Desktop/Capture%20d’écran%202016-07-28%20à%2015.06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" r="1628"/>
          <a:stretch>
            <a:fillRect/>
          </a:stretch>
        </p:blipFill>
        <p:spPr bwMode="auto">
          <a:xfrm>
            <a:off x="641350" y="1549400"/>
            <a:ext cx="78501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it"/>
              <a:t>Kit di inserimento H3SE - TCG 2.3 – Sicurezza: Morti/incidenti – V2</a:t>
            </a:r>
            <a:endParaRPr lang="it" alt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656</TotalTime>
  <Words>458</Words>
  <Application>Microsoft Office PowerPoint</Application>
  <PresentationFormat>Affichage à l'écran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fr_total_modele_rouge_fonce</vt:lpstr>
      <vt:lpstr>Sécurité : Morts / accidents</vt:lpstr>
      <vt:lpstr>Les objectifs du module</vt:lpstr>
      <vt:lpstr>Objectif du groupe</vt:lpstr>
      <vt:lpstr>Objectif : 0 décès</vt:lpstr>
      <vt:lpstr>FILM : Témoignage d’un manager ayant perdu un collaborateur</vt:lpstr>
      <vt:lpstr>Objectif : 0 décès</vt:lpstr>
      <vt:lpstr>Objectif : 0 décès</vt:lpstr>
      <vt:lpstr>Et pour vous ?</vt:lpstr>
      <vt:lpstr>le TRIR vs les décès</vt:lpstr>
      <vt:lpstr>La prévention des accidents mortels par :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76</cp:revision>
  <dcterms:created xsi:type="dcterms:W3CDTF">2015-09-07T13:13:13Z</dcterms:created>
  <dcterms:modified xsi:type="dcterms:W3CDTF">2017-03-22T09:47:09Z</dcterms:modified>
</cp:coreProperties>
</file>